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52" r:id="rId2"/>
    <p:sldId id="327" r:id="rId3"/>
    <p:sldId id="328" r:id="rId4"/>
    <p:sldId id="329" r:id="rId5"/>
    <p:sldId id="350" r:id="rId6"/>
    <p:sldId id="330" r:id="rId7"/>
    <p:sldId id="340" r:id="rId8"/>
    <p:sldId id="341" r:id="rId9"/>
    <p:sldId id="280" r:id="rId10"/>
    <p:sldId id="283" r:id="rId11"/>
    <p:sldId id="284" r:id="rId1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485FE1F-AE2B-4713-B593-C2E2B0D86D6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1484B8-1C10-481A-A264-AC62A422D45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9644E76-5D7E-407A-9348-626DD9D4B1F5}" type="datetimeFigureOut">
              <a:rPr lang="fr-FR" altLang="fr-FR"/>
              <a:pPr>
                <a:defRPr/>
              </a:pPr>
              <a:t>10/05/2018</a:t>
            </a:fld>
            <a:endParaRPr lang="fr-FR" altLang="fr-FR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C2E241D-A2F2-49C1-97EC-5B7C52547C9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E3A0D18-74E2-4F4F-ABD0-E4BAC06A85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r-FR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B02CCD-C70C-48CE-89A7-E65359A8225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EB26C6-7ECE-4BB8-AD1F-99649502C6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200A7BF-9A7A-446C-9B59-85551AAF025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7561-3501-4F8B-8BD9-830223495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526F3-AEF4-487E-A700-143E63441703}" type="datetimeFigureOut">
              <a:rPr lang="fr-FR" altLang="fr-FR"/>
              <a:pPr>
                <a:defRPr/>
              </a:pPr>
              <a:t>10/05/2018</a:t>
            </a:fld>
            <a:endParaRPr lang="fr-FR" alt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144BF-9D70-4A8D-8A87-573872767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4F787-0E5E-4F81-B429-8D7D7005F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9F71D-FFD4-4C0F-BF09-D7E3208F4CB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03631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F4AF5-BF9C-449D-A4EF-BC3C832D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CC16D-2B25-4218-B58E-2270C57336D8}" type="datetimeFigureOut">
              <a:rPr lang="fr-FR" altLang="fr-FR"/>
              <a:pPr>
                <a:defRPr/>
              </a:pPr>
              <a:t>10/05/2018</a:t>
            </a:fld>
            <a:endParaRPr lang="fr-FR" alt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91E54-2E94-402C-A3BE-32F422907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24464-3462-4DC2-929C-6D51BC23D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88F03-1112-4EB5-B761-9583717362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50256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A27AE-B467-408C-9EB7-06C7041DE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67348-D04F-409D-BF16-AADD6656FB72}" type="datetimeFigureOut">
              <a:rPr lang="fr-FR" altLang="fr-FR"/>
              <a:pPr>
                <a:defRPr/>
              </a:pPr>
              <a:t>10/05/2018</a:t>
            </a:fld>
            <a:endParaRPr lang="fr-FR" alt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F749D-C3B6-44DE-9242-98D71E851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F6FB5-C618-4BEF-A0D1-118D5BA58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6AE13-BC23-40B1-B2A1-FC2571C05B4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861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0A47A-8188-4481-97BA-8E5E7D14C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09428-F62E-44D2-9AEE-1F8893E0DE91}" type="datetimeFigureOut">
              <a:rPr lang="fr-FR" altLang="fr-FR"/>
              <a:pPr>
                <a:defRPr/>
              </a:pPr>
              <a:t>10/05/2018</a:t>
            </a:fld>
            <a:endParaRPr lang="fr-FR" alt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4CF9BA-B9F1-4340-90AF-67185E69B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B0AAB-7C0B-4960-B64D-C6E5BE54D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69E8A-7E81-4742-BFBF-DA91691406E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94085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24016-0721-4C13-81EC-B8F8C3FC8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E39A7-AE43-435E-82EA-FE8E1436D82A}" type="datetimeFigureOut">
              <a:rPr lang="fr-FR" altLang="fr-FR"/>
              <a:pPr>
                <a:defRPr/>
              </a:pPr>
              <a:t>10/05/2018</a:t>
            </a:fld>
            <a:endParaRPr lang="fr-FR" alt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31DBC-0291-4D30-9459-FFC0FC3C3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0BE1D-A4FF-4652-8F27-7E139F2A5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2995D-6CB6-493C-A5C9-D3C82B2E97B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4380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37CD5BA-0CCC-43BD-904E-CD59F6FF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DBA2D-364B-47DD-8F33-CA503FB5341D}" type="datetimeFigureOut">
              <a:rPr lang="fr-FR" altLang="fr-FR"/>
              <a:pPr>
                <a:defRPr/>
              </a:pPr>
              <a:t>10/05/2018</a:t>
            </a:fld>
            <a:endParaRPr lang="fr-FR" altLang="fr-F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267F2C7-4C9C-4210-9359-9B4B05999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30CC13-EF47-4D57-991B-FF46434FE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00862-10AF-4447-A388-1EF6902FA78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44934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5E831BB-8089-4E1B-BF9F-79C4B04D1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2B8C2-12F6-4CD4-8FAB-148A6580E63E}" type="datetimeFigureOut">
              <a:rPr lang="fr-FR" altLang="fr-FR"/>
              <a:pPr>
                <a:defRPr/>
              </a:pPr>
              <a:t>10/05/2018</a:t>
            </a:fld>
            <a:endParaRPr lang="fr-FR" altLang="fr-F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DE05DED-4844-423A-9E68-9B091A17E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6895E86-2F0A-4DF5-8BB3-2B408E355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433AE-4B69-4779-A8B2-2BBF80F4D23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987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DA267F3-83F2-4ECE-BADB-3C2FF7BA9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5B5E9-F568-4439-9141-96451A557A0E}" type="datetimeFigureOut">
              <a:rPr lang="fr-FR" altLang="fr-FR"/>
              <a:pPr>
                <a:defRPr/>
              </a:pPr>
              <a:t>10/05/2018</a:t>
            </a:fld>
            <a:endParaRPr lang="fr-FR" altLang="fr-F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79B831D-0AC4-44CE-AB90-ABA91376C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E4E0CA5-46CE-4720-81C1-E21EA64BB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BB839-40D8-4217-979E-88B76E5F6CE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4457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0A4EC1C-A785-4B64-AD24-B6214D20C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BC8E-09E9-4F50-B06F-359FE4F1F8D1}" type="datetimeFigureOut">
              <a:rPr lang="fr-FR" altLang="fr-FR"/>
              <a:pPr>
                <a:defRPr/>
              </a:pPr>
              <a:t>10/05/2018</a:t>
            </a:fld>
            <a:endParaRPr lang="fr-FR" altLang="fr-FR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5337118-6174-4F6D-850F-2F7BB5527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E8D87C5-21D2-4A53-A839-98D40C70A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6F18E-3076-49F1-A776-969F4953020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8703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6E56A2E-7AC9-4B13-A747-CE7536C39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13ABD-0046-402D-B419-0E46233EA7F6}" type="datetimeFigureOut">
              <a:rPr lang="fr-FR" altLang="fr-FR"/>
              <a:pPr>
                <a:defRPr/>
              </a:pPr>
              <a:t>10/05/2018</a:t>
            </a:fld>
            <a:endParaRPr lang="fr-FR" altLang="fr-F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36E7123-6580-4A53-8D29-E1F599D35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8FE249-0F22-4330-86F1-8EE36F83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28AE0-8D62-4550-B569-F7D92433884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2918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Faire glisser l'image vers l'espace réservé ou cliquer sur l'icône pour l'ajouter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47F51B8-97F7-408A-A3DA-9B3E8B93B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2651E-84A6-4848-93E6-BE14606F24E5}" type="datetimeFigureOut">
              <a:rPr lang="fr-FR" altLang="fr-FR"/>
              <a:pPr>
                <a:defRPr/>
              </a:pPr>
              <a:t>10/05/2018</a:t>
            </a:fld>
            <a:endParaRPr lang="fr-FR" altLang="fr-F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879ACA8-0310-4411-B3FE-AE495D297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2D4EA8-1082-4EC5-A1CE-B874DF5BA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B2EFA-F6CE-46D6-A222-C667673FC86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1954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0AFC93D-3D1E-4591-9794-30349819A03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E8DF40D-951A-4304-B946-194350ED634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8D478-84C1-4A79-8194-15356D48C8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131C60-707E-48A7-98E9-33972D867A6A}" type="datetimeFigureOut">
              <a:rPr lang="fr-FR" altLang="fr-FR"/>
              <a:pPr>
                <a:defRPr/>
              </a:pPr>
              <a:t>10/05/2018</a:t>
            </a:fld>
            <a:endParaRPr lang="fr-FR" alt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BC71D-6BC6-4014-962A-FB5A23EAB4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711A0-59F6-4867-9581-DACBF17884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D9E4683-DFBD-4BE4-9E97-0F35D3CEC1D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oneTexte 2">
            <a:extLst>
              <a:ext uri="{FF2B5EF4-FFF2-40B4-BE49-F238E27FC236}">
                <a16:creationId xmlns:a16="http://schemas.microsoft.com/office/drawing/2014/main" id="{DD27E719-4519-48D3-96E0-23862E254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040" y="1548034"/>
            <a:ext cx="219329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fr-FR" altLang="fr-FR" dirty="0">
                <a:latin typeface="Arial" panose="020B0604020202020204" pitchFamily="34" charset="0"/>
              </a:rPr>
              <a:t>GESASSO</a:t>
            </a:r>
          </a:p>
          <a:p>
            <a:pPr algn="r">
              <a:spcBef>
                <a:spcPct val="0"/>
              </a:spcBef>
              <a:buFontTx/>
              <a:buNone/>
            </a:pPr>
            <a:endParaRPr lang="fr-FR" altLang="fr-FR" dirty="0">
              <a:latin typeface="Arial" panose="020B0604020202020204" pitchFamily="34" charset="0"/>
            </a:endParaRPr>
          </a:p>
          <a:p>
            <a:pPr algn="r">
              <a:spcBef>
                <a:spcPct val="0"/>
              </a:spcBef>
              <a:buFontTx/>
              <a:buNone/>
            </a:pPr>
            <a:endParaRPr lang="fr-FR" altLang="fr-FR" dirty="0">
              <a:latin typeface="Arial" panose="020B0604020202020204" pitchFamily="34" charset="0"/>
            </a:endParaRPr>
          </a:p>
          <a:p>
            <a:pPr algn="r">
              <a:spcBef>
                <a:spcPct val="0"/>
              </a:spcBef>
              <a:buFontTx/>
              <a:buNone/>
            </a:pPr>
            <a:endParaRPr lang="fr-FR" altLang="fr-FR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fr-FR" altLang="fr-FR" dirty="0">
              <a:latin typeface="Arial" panose="020B0604020202020204" pitchFamily="34" charset="0"/>
            </a:endParaRP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4A7BDF15-F4C6-48BA-9F08-00992C927C3E}"/>
              </a:ext>
            </a:extLst>
          </p:cNvPr>
          <p:cNvCxnSpPr/>
          <p:nvPr/>
        </p:nvCxnSpPr>
        <p:spPr>
          <a:xfrm>
            <a:off x="4356100" y="2276475"/>
            <a:ext cx="403225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76" name="Groupe 1">
            <a:extLst>
              <a:ext uri="{FF2B5EF4-FFF2-40B4-BE49-F238E27FC236}">
                <a16:creationId xmlns:a16="http://schemas.microsoft.com/office/drawing/2014/main" id="{B0F6434E-1095-4281-85B8-51483E9149F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339263" cy="6057900"/>
            <a:chOff x="0" y="0"/>
            <a:chExt cx="9339263" cy="6057900"/>
          </a:xfrm>
        </p:grpSpPr>
        <p:grpSp>
          <p:nvGrpSpPr>
            <p:cNvPr id="3077" name="Group 8">
              <a:extLst>
                <a:ext uri="{FF2B5EF4-FFF2-40B4-BE49-F238E27FC236}">
                  <a16:creationId xmlns:a16="http://schemas.microsoft.com/office/drawing/2014/main" id="{B1713FA5-B45B-4A8C-A5FD-A2E9EBE276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113"/>
              <a:ext cx="9339263" cy="6046787"/>
              <a:chOff x="0" y="0"/>
              <a:chExt cx="9289363" cy="6489490"/>
            </a:xfrm>
          </p:grpSpPr>
          <p:sp>
            <p:nvSpPr>
              <p:cNvPr id="3080" name="TextBox 3">
                <a:extLst>
                  <a:ext uri="{FF2B5EF4-FFF2-40B4-BE49-F238E27FC236}">
                    <a16:creationId xmlns:a16="http://schemas.microsoft.com/office/drawing/2014/main" id="{673BB95C-6D4E-47A6-B90C-86B895985E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095143" cy="393457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fr-FR" altLang="fr-FR" sz="1800">
                    <a:solidFill>
                      <a:schemeClr val="bg1"/>
                    </a:solidFill>
                    <a:latin typeface="Arial" panose="020B0604020202020204" pitchFamily="34" charset="0"/>
                  </a:rPr>
                  <a:t>FÉDÉRATION FRANÇAISE DE VOL A VOILE</a:t>
                </a:r>
              </a:p>
            </p:txBody>
          </p:sp>
          <p:pic>
            <p:nvPicPr>
              <p:cNvPr id="3081" name="Picture 7">
                <a:extLst>
                  <a:ext uri="{FF2B5EF4-FFF2-40B4-BE49-F238E27FC236}">
                    <a16:creationId xmlns:a16="http://schemas.microsoft.com/office/drawing/2014/main" id="{51AAC295-8144-46D4-B6FD-D52572C0C9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7982" y="5190246"/>
                <a:ext cx="1661381" cy="12992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078" name="TextBox 4">
              <a:extLst>
                <a:ext uri="{FF2B5EF4-FFF2-40B4-BE49-F238E27FC236}">
                  <a16:creationId xmlns:a16="http://schemas.microsoft.com/office/drawing/2014/main" id="{96C868A3-374D-48ED-9891-85C1F92E28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3" y="412750"/>
              <a:ext cx="9139237" cy="36671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buNone/>
              </a:pPr>
              <a:r>
                <a:rPr lang="fr-FR" sz="1800" dirty="0">
                  <a:solidFill>
                    <a:schemeClr val="bg1"/>
                  </a:solidFill>
                </a:rPr>
                <a:t>JOURNÉE GESASSO information</a:t>
              </a:r>
            </a:p>
          </p:txBody>
        </p:sp>
        <p:pic>
          <p:nvPicPr>
            <p:cNvPr id="3079" name="Image 9" descr="FFVV-logo.png">
              <a:extLst>
                <a:ext uri="{FF2B5EF4-FFF2-40B4-BE49-F238E27FC236}">
                  <a16:creationId xmlns:a16="http://schemas.microsoft.com/office/drawing/2014/main" id="{C2A8B5AE-776B-49BA-B493-7963874CE3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11413" cy="170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61302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86F1A197-8ECC-43F7-B16B-FCB80BC39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105150"/>
            <a:ext cx="4572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bg1"/>
                </a:solidFill>
                <a:latin typeface="Arial" panose="020B0604020202020204" pitchFamily="34" charset="0"/>
              </a:rPr>
              <a:t>COMITÉ STRATÉGIQUE ÉLARGI DE LA FFVV 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046DA5CF-49D4-4794-A891-2BF703BC9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105150"/>
            <a:ext cx="4572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bg1"/>
                </a:solidFill>
                <a:latin typeface="Arial" panose="020B0604020202020204" pitchFamily="34" charset="0"/>
              </a:rPr>
              <a:t>COMITÉ STRATÉGIQUE ÉLARGI DE LA FFVV </a:t>
            </a:r>
          </a:p>
        </p:txBody>
      </p:sp>
      <p:sp>
        <p:nvSpPr>
          <p:cNvPr id="3076" name="ZoneTexte 1">
            <a:extLst>
              <a:ext uri="{FF2B5EF4-FFF2-40B4-BE49-F238E27FC236}">
                <a16:creationId xmlns:a16="http://schemas.microsoft.com/office/drawing/2014/main" id="{A67CADA9-A509-4DFF-A253-2AF450A47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874963"/>
            <a:ext cx="77041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Comment accéder au logiciel GESASSO</a:t>
            </a:r>
          </a:p>
        </p:txBody>
      </p:sp>
      <p:grpSp>
        <p:nvGrpSpPr>
          <p:cNvPr id="13317" name="Groupe 1">
            <a:extLst>
              <a:ext uri="{FF2B5EF4-FFF2-40B4-BE49-F238E27FC236}">
                <a16:creationId xmlns:a16="http://schemas.microsoft.com/office/drawing/2014/main" id="{46ED3390-3C25-4966-8A92-E7577E55153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339263" cy="6057900"/>
            <a:chOff x="0" y="0"/>
            <a:chExt cx="9339263" cy="6057900"/>
          </a:xfrm>
        </p:grpSpPr>
        <p:grpSp>
          <p:nvGrpSpPr>
            <p:cNvPr id="13318" name="Group 8">
              <a:extLst>
                <a:ext uri="{FF2B5EF4-FFF2-40B4-BE49-F238E27FC236}">
                  <a16:creationId xmlns:a16="http://schemas.microsoft.com/office/drawing/2014/main" id="{B440F88C-AFA2-4D80-9099-24815F7475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113"/>
              <a:ext cx="9339263" cy="6046787"/>
              <a:chOff x="0" y="0"/>
              <a:chExt cx="9289363" cy="6489490"/>
            </a:xfrm>
          </p:grpSpPr>
          <p:sp>
            <p:nvSpPr>
              <p:cNvPr id="13321" name="TextBox 3">
                <a:extLst>
                  <a:ext uri="{FF2B5EF4-FFF2-40B4-BE49-F238E27FC236}">
                    <a16:creationId xmlns:a16="http://schemas.microsoft.com/office/drawing/2014/main" id="{B9D86C8F-8824-47E0-8BA0-811CD4E054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095143" cy="393457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fr-FR" altLang="fr-FR" sz="1800">
                    <a:solidFill>
                      <a:schemeClr val="bg1"/>
                    </a:solidFill>
                    <a:latin typeface="Arial" panose="020B0604020202020204" pitchFamily="34" charset="0"/>
                  </a:rPr>
                  <a:t>FÉDÉRATION FRANÇAISE DE VOL A VOILE</a:t>
                </a:r>
              </a:p>
            </p:txBody>
          </p:sp>
          <p:pic>
            <p:nvPicPr>
              <p:cNvPr id="13322" name="Picture 7">
                <a:extLst>
                  <a:ext uri="{FF2B5EF4-FFF2-40B4-BE49-F238E27FC236}">
                    <a16:creationId xmlns:a16="http://schemas.microsoft.com/office/drawing/2014/main" id="{31851216-D85C-4503-AEF7-3D15C21902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7982" y="5190246"/>
                <a:ext cx="1661381" cy="12992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3319" name="TextBox 4">
              <a:extLst>
                <a:ext uri="{FF2B5EF4-FFF2-40B4-BE49-F238E27FC236}">
                  <a16:creationId xmlns:a16="http://schemas.microsoft.com/office/drawing/2014/main" id="{E8D9D91C-1E15-4BFE-87F9-F3B1071BAD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3" y="412750"/>
              <a:ext cx="9139237" cy="36671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buNone/>
              </a:pPr>
              <a:r>
                <a:rPr lang="fr-FR" sz="1800" dirty="0">
                  <a:solidFill>
                    <a:schemeClr val="bg1"/>
                  </a:solidFill>
                </a:rPr>
                <a:t>JOURNÉE GESASSO information</a:t>
              </a:r>
            </a:p>
          </p:txBody>
        </p:sp>
        <p:pic>
          <p:nvPicPr>
            <p:cNvPr id="13320" name="Image 9" descr="FFVV-logo.png">
              <a:extLst>
                <a:ext uri="{FF2B5EF4-FFF2-40B4-BE49-F238E27FC236}">
                  <a16:creationId xmlns:a16="http://schemas.microsoft.com/office/drawing/2014/main" id="{55F02F03-5E1A-47C1-843D-E4F50AB1FB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11413" cy="170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B07B8130-16BE-410C-84A3-7D141A063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105150"/>
            <a:ext cx="4572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bg1"/>
                </a:solidFill>
                <a:latin typeface="Arial" panose="020B0604020202020204" pitchFamily="34" charset="0"/>
              </a:rPr>
              <a:t>COMITÉ STRATÉGIQUE ÉLARGI DE LA FFVV </a:t>
            </a: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F584894-0522-4AB3-90E7-22F73D9BB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105150"/>
            <a:ext cx="4572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bg1"/>
                </a:solidFill>
                <a:latin typeface="Arial" panose="020B0604020202020204" pitchFamily="34" charset="0"/>
              </a:rPr>
              <a:t>COMITÉ STRATÉGIQUE ÉLARGI DE LA FFVV </a:t>
            </a:r>
          </a:p>
        </p:txBody>
      </p:sp>
      <p:sp>
        <p:nvSpPr>
          <p:cNvPr id="3076" name="ZoneTexte 1">
            <a:extLst>
              <a:ext uri="{FF2B5EF4-FFF2-40B4-BE49-F238E27FC236}">
                <a16:creationId xmlns:a16="http://schemas.microsoft.com/office/drawing/2014/main" id="{A67CADA9-A509-4DFF-A253-2AF450A47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815975"/>
            <a:ext cx="7704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Comment accéder au logiciel GESASSO</a:t>
            </a:r>
          </a:p>
        </p:txBody>
      </p:sp>
      <p:grpSp>
        <p:nvGrpSpPr>
          <p:cNvPr id="14341" name="Groupe 1">
            <a:extLst>
              <a:ext uri="{FF2B5EF4-FFF2-40B4-BE49-F238E27FC236}">
                <a16:creationId xmlns:a16="http://schemas.microsoft.com/office/drawing/2014/main" id="{CF030952-54DD-46C4-9FFA-BFC863BC248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1704975"/>
            <a:chOff x="0" y="0"/>
            <a:chExt cx="9144000" cy="1704975"/>
          </a:xfrm>
        </p:grpSpPr>
        <p:sp>
          <p:nvSpPr>
            <p:cNvPr id="14344" name="TextBox 3">
              <a:extLst>
                <a:ext uri="{FF2B5EF4-FFF2-40B4-BE49-F238E27FC236}">
                  <a16:creationId xmlns:a16="http://schemas.microsoft.com/office/drawing/2014/main" id="{69C7D5B0-13C5-4645-A3DF-ED7A79D5D4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1113"/>
              <a:ext cx="9144000" cy="36661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800">
                  <a:solidFill>
                    <a:schemeClr val="bg1"/>
                  </a:solidFill>
                  <a:latin typeface="Arial" panose="020B0604020202020204" pitchFamily="34" charset="0"/>
                </a:rPr>
                <a:t>FÉDÉRATION FRANÇAISE DE VOL A VOILE</a:t>
              </a:r>
            </a:p>
          </p:txBody>
        </p:sp>
        <p:sp>
          <p:nvSpPr>
            <p:cNvPr id="14345" name="TextBox 4">
              <a:extLst>
                <a:ext uri="{FF2B5EF4-FFF2-40B4-BE49-F238E27FC236}">
                  <a16:creationId xmlns:a16="http://schemas.microsoft.com/office/drawing/2014/main" id="{CDAC04EB-9DED-496F-BD81-3C8128F248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3" y="412750"/>
              <a:ext cx="9139237" cy="36671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buNone/>
              </a:pPr>
              <a:r>
                <a:rPr lang="fr-FR" sz="1800" dirty="0">
                  <a:solidFill>
                    <a:schemeClr val="bg1"/>
                  </a:solidFill>
                </a:rPr>
                <a:t>JOURNÉE GESASSO information</a:t>
              </a:r>
            </a:p>
          </p:txBody>
        </p:sp>
        <p:pic>
          <p:nvPicPr>
            <p:cNvPr id="14346" name="Image 9" descr="FFVV-logo.png">
              <a:extLst>
                <a:ext uri="{FF2B5EF4-FFF2-40B4-BE49-F238E27FC236}">
                  <a16:creationId xmlns:a16="http://schemas.microsoft.com/office/drawing/2014/main" id="{B4A874F1-D2FA-4C7D-844D-018D1857F6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11413" cy="170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" name="Image 6">
            <a:extLst>
              <a:ext uri="{FF2B5EF4-FFF2-40B4-BE49-F238E27FC236}">
                <a16:creationId xmlns:a16="http://schemas.microsoft.com/office/drawing/2014/main" id="{4B9B682F-A340-48A2-B9A2-79EED0EB70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3751" y="2019112"/>
            <a:ext cx="6556498" cy="4752528"/>
          </a:xfrm>
          <a:prstGeom prst="rect">
            <a:avLst/>
          </a:prstGeom>
          <a:effectLst>
            <a:outerShdw blurRad="50800" dist="50800" dir="5400000" algn="ctr" rotWithShape="0">
              <a:schemeClr val="tx1"/>
            </a:outerShdw>
            <a:softEdge rad="25400"/>
          </a:effectLst>
        </p:spPr>
      </p:pic>
      <p:sp>
        <p:nvSpPr>
          <p:cNvPr id="14343" name="ZoneTexte 7">
            <a:extLst>
              <a:ext uri="{FF2B5EF4-FFF2-40B4-BE49-F238E27FC236}">
                <a16:creationId xmlns:a16="http://schemas.microsoft.com/office/drawing/2014/main" id="{4B3CDAAC-EE67-420D-A1ED-DEE2DD2D7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1355725"/>
            <a:ext cx="46029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 dirty="0">
                <a:solidFill>
                  <a:srgbClr val="FF0000"/>
                </a:solidFill>
                <a:latin typeface="Arial" panose="020B0604020202020204" pitchFamily="34" charset="0"/>
              </a:rPr>
              <a:t>https</a:t>
            </a:r>
            <a:r>
              <a:rPr lang="fr-FR" altLang="fr-FR" sz="2400" dirty="0">
                <a:solidFill>
                  <a:schemeClr val="tx2"/>
                </a:solidFill>
                <a:latin typeface="Arial" panose="020B0604020202020204" pitchFamily="34" charset="0"/>
              </a:rPr>
              <a:t>://gesasso.ffvv.stadline.com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oneTexte 2">
            <a:extLst>
              <a:ext uri="{FF2B5EF4-FFF2-40B4-BE49-F238E27FC236}">
                <a16:creationId xmlns:a16="http://schemas.microsoft.com/office/drawing/2014/main" id="{DD27E719-4519-48D3-96E0-23862E254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74750"/>
            <a:ext cx="8496944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fr-FR" altLang="fr-FR" dirty="0">
                <a:latin typeface="Arial" panose="020B0604020202020204" pitchFamily="34" charset="0"/>
              </a:rPr>
              <a:t>L’informatique fédérale</a:t>
            </a:r>
          </a:p>
          <a:p>
            <a:pPr algn="r">
              <a:spcBef>
                <a:spcPct val="0"/>
              </a:spcBef>
              <a:buFontTx/>
              <a:buNone/>
            </a:pPr>
            <a:endParaRPr lang="fr-FR" altLang="fr-FR" dirty="0">
              <a:latin typeface="Arial" panose="020B0604020202020204" pitchFamily="34" charset="0"/>
            </a:endParaRPr>
          </a:p>
          <a:p>
            <a:pPr algn="r">
              <a:spcBef>
                <a:spcPct val="0"/>
              </a:spcBef>
              <a:buFontTx/>
              <a:buNone/>
            </a:pPr>
            <a:endParaRPr lang="fr-FR" altLang="fr-FR" dirty="0">
              <a:latin typeface="Arial" panose="020B0604020202020204" pitchFamily="34" charset="0"/>
            </a:endParaRPr>
          </a:p>
          <a:p>
            <a:pPr algn="r">
              <a:spcBef>
                <a:spcPct val="0"/>
              </a:spcBef>
              <a:buFontTx/>
              <a:buNone/>
            </a:pPr>
            <a:endParaRPr lang="fr-FR" altLang="fr-FR" dirty="0">
              <a:latin typeface="Arial" panose="020B0604020202020204" pitchFamily="34" charset="0"/>
            </a:endParaRPr>
          </a:p>
          <a:p>
            <a:pPr marL="457200" indent="-457200" defTabSz="45085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altLang="fr-FR" dirty="0">
                <a:latin typeface="Arial" panose="020B0604020202020204" pitchFamily="34" charset="0"/>
              </a:rPr>
              <a:t>Introduction : </a:t>
            </a:r>
            <a:r>
              <a:rPr lang="fr-FR" altLang="fr-FR" sz="2000" dirty="0">
                <a:latin typeface="Arial" panose="020B0604020202020204" pitchFamily="34" charset="0"/>
              </a:rPr>
              <a:t>les outils web fédéraux </a:t>
            </a:r>
          </a:p>
          <a:p>
            <a:pPr marL="457200" indent="-457200" defTabSz="45085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altLang="fr-FR" dirty="0">
                <a:latin typeface="Arial" panose="020B0604020202020204" pitchFamily="34" charset="0"/>
              </a:rPr>
              <a:t>Ma fiche</a:t>
            </a:r>
          </a:p>
          <a:p>
            <a:pPr marL="457200" indent="-457200" defTabSz="45085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altLang="fr-FR" dirty="0">
                <a:latin typeface="Arial" panose="020B0604020202020204" pitchFamily="34" charset="0"/>
              </a:rPr>
              <a:t>Les fonctions administrateur: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altLang="fr-FR" dirty="0">
                <a:latin typeface="Arial" panose="020B0604020202020204" pitchFamily="34" charset="0"/>
              </a:rPr>
              <a:t>Initialisation d’une fiche pilote: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altLang="fr-FR" dirty="0">
                <a:latin typeface="Arial" panose="020B0604020202020204" pitchFamily="34" charset="0"/>
              </a:rPr>
              <a:t>Création d’un élève et formation BPP</a:t>
            </a:r>
          </a:p>
          <a:p>
            <a:pPr>
              <a:spcBef>
                <a:spcPct val="0"/>
              </a:spcBef>
              <a:buFontTx/>
              <a:buNone/>
            </a:pPr>
            <a:endParaRPr lang="fr-FR" altLang="fr-FR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fr-FR" altLang="fr-FR" dirty="0">
              <a:latin typeface="Arial" panose="020B0604020202020204" pitchFamily="34" charset="0"/>
            </a:endParaRP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4A7BDF15-F4C6-48BA-9F08-00992C927C3E}"/>
              </a:ext>
            </a:extLst>
          </p:cNvPr>
          <p:cNvCxnSpPr/>
          <p:nvPr/>
        </p:nvCxnSpPr>
        <p:spPr>
          <a:xfrm>
            <a:off x="4356100" y="2276475"/>
            <a:ext cx="403225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76" name="Groupe 1">
            <a:extLst>
              <a:ext uri="{FF2B5EF4-FFF2-40B4-BE49-F238E27FC236}">
                <a16:creationId xmlns:a16="http://schemas.microsoft.com/office/drawing/2014/main" id="{B0F6434E-1095-4281-85B8-51483E9149F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339263" cy="6057900"/>
            <a:chOff x="0" y="0"/>
            <a:chExt cx="9339263" cy="6057900"/>
          </a:xfrm>
        </p:grpSpPr>
        <p:grpSp>
          <p:nvGrpSpPr>
            <p:cNvPr id="3077" name="Group 8">
              <a:extLst>
                <a:ext uri="{FF2B5EF4-FFF2-40B4-BE49-F238E27FC236}">
                  <a16:creationId xmlns:a16="http://schemas.microsoft.com/office/drawing/2014/main" id="{B1713FA5-B45B-4A8C-A5FD-A2E9EBE276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113"/>
              <a:ext cx="9339263" cy="6046787"/>
              <a:chOff x="0" y="0"/>
              <a:chExt cx="9289363" cy="6489490"/>
            </a:xfrm>
          </p:grpSpPr>
          <p:sp>
            <p:nvSpPr>
              <p:cNvPr id="3080" name="TextBox 3">
                <a:extLst>
                  <a:ext uri="{FF2B5EF4-FFF2-40B4-BE49-F238E27FC236}">
                    <a16:creationId xmlns:a16="http://schemas.microsoft.com/office/drawing/2014/main" id="{673BB95C-6D4E-47A6-B90C-86B895985E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095143" cy="393457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fr-FR" altLang="fr-FR" sz="1800">
                    <a:solidFill>
                      <a:schemeClr val="bg1"/>
                    </a:solidFill>
                    <a:latin typeface="Arial" panose="020B0604020202020204" pitchFamily="34" charset="0"/>
                  </a:rPr>
                  <a:t>FÉDÉRATION FRANÇAISE DE VOL A VOILE</a:t>
                </a:r>
              </a:p>
            </p:txBody>
          </p:sp>
          <p:pic>
            <p:nvPicPr>
              <p:cNvPr id="3081" name="Picture 7">
                <a:extLst>
                  <a:ext uri="{FF2B5EF4-FFF2-40B4-BE49-F238E27FC236}">
                    <a16:creationId xmlns:a16="http://schemas.microsoft.com/office/drawing/2014/main" id="{51AAC295-8144-46D4-B6FD-D52572C0C9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7982" y="5190246"/>
                <a:ext cx="1661381" cy="12992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078" name="TextBox 4">
              <a:extLst>
                <a:ext uri="{FF2B5EF4-FFF2-40B4-BE49-F238E27FC236}">
                  <a16:creationId xmlns:a16="http://schemas.microsoft.com/office/drawing/2014/main" id="{96C868A3-374D-48ED-9891-85C1F92E28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3" y="412750"/>
              <a:ext cx="9139237" cy="36671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buNone/>
              </a:pPr>
              <a:r>
                <a:rPr lang="fr-FR" sz="1800" dirty="0">
                  <a:solidFill>
                    <a:schemeClr val="bg1"/>
                  </a:solidFill>
                </a:rPr>
                <a:t>JOURNÉE GESASSO information</a:t>
              </a:r>
            </a:p>
          </p:txBody>
        </p:sp>
        <p:pic>
          <p:nvPicPr>
            <p:cNvPr id="3079" name="Image 9" descr="FFVV-logo.png">
              <a:extLst>
                <a:ext uri="{FF2B5EF4-FFF2-40B4-BE49-F238E27FC236}">
                  <a16:creationId xmlns:a16="http://schemas.microsoft.com/office/drawing/2014/main" id="{C2A8B5AE-776B-49BA-B493-7963874CE3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11413" cy="170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2">
            <a:extLst>
              <a:ext uri="{FF2B5EF4-FFF2-40B4-BE49-F238E27FC236}">
                <a16:creationId xmlns:a16="http://schemas.microsoft.com/office/drawing/2014/main" id="{17428078-B6A0-4CA1-A782-DB5A90D80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921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4000"/>
              <a:t>Les outils web fédéraux</a:t>
            </a:r>
          </a:p>
        </p:txBody>
      </p:sp>
      <p:pic>
        <p:nvPicPr>
          <p:cNvPr id="4099" name="Espace réservé du contenu 3">
            <a:extLst>
              <a:ext uri="{FF2B5EF4-FFF2-40B4-BE49-F238E27FC236}">
                <a16:creationId xmlns:a16="http://schemas.microsoft.com/office/drawing/2014/main" id="{86F19599-366A-4FE7-99C0-8147B96CB5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2381250"/>
            <a:ext cx="10382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Image 6">
            <a:extLst>
              <a:ext uri="{FF2B5EF4-FFF2-40B4-BE49-F238E27FC236}">
                <a16:creationId xmlns:a16="http://schemas.microsoft.com/office/drawing/2014/main" id="{C6436A2B-2AC3-472B-BF3A-1A68ABE118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06975"/>
            <a:ext cx="10382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Image 7">
            <a:extLst>
              <a:ext uri="{FF2B5EF4-FFF2-40B4-BE49-F238E27FC236}">
                <a16:creationId xmlns:a16="http://schemas.microsoft.com/office/drawing/2014/main" id="{63109E22-BEE7-4AAA-8B6C-F78999B17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3702050"/>
            <a:ext cx="10382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ZoneTexte 8">
            <a:extLst>
              <a:ext uri="{FF2B5EF4-FFF2-40B4-BE49-F238E27FC236}">
                <a16:creationId xmlns:a16="http://schemas.microsoft.com/office/drawing/2014/main" id="{70BEE934-268F-46C5-BFBF-EAD8657F0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297113"/>
            <a:ext cx="39465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 b="1">
                <a:latin typeface="Arial" panose="020B0604020202020204" pitchFamily="34" charset="0"/>
              </a:rPr>
              <a:t>HEVA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latin typeface="Arial" panose="020B0604020202020204" pitchFamily="34" charset="0"/>
              </a:rPr>
              <a:t>Gestion des licences-assurances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latin typeface="Arial" panose="020B0604020202020204" pitchFamily="34" charset="0"/>
              </a:rPr>
              <a:t>Octobre 2015</a:t>
            </a:r>
          </a:p>
        </p:txBody>
      </p:sp>
      <p:sp>
        <p:nvSpPr>
          <p:cNvPr id="4103" name="ZoneTexte 9">
            <a:extLst>
              <a:ext uri="{FF2B5EF4-FFF2-40B4-BE49-F238E27FC236}">
                <a16:creationId xmlns:a16="http://schemas.microsoft.com/office/drawing/2014/main" id="{E4E36B11-8FEA-4295-9591-16EA11F68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3150" y="3627438"/>
            <a:ext cx="2522538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 b="1">
                <a:latin typeface="Arial" panose="020B0604020202020204" pitchFamily="34" charset="0"/>
              </a:rPr>
              <a:t>WINGU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latin typeface="Arial" panose="020B0604020202020204" pitchFamily="34" charset="0"/>
              </a:rPr>
              <a:t>Examens théoriques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latin typeface="Arial" panose="020B0604020202020204" pitchFamily="34" charset="0"/>
              </a:rPr>
              <a:t>Mai 2016</a:t>
            </a:r>
          </a:p>
        </p:txBody>
      </p:sp>
      <p:sp>
        <p:nvSpPr>
          <p:cNvPr id="4104" name="ZoneTexte 10">
            <a:extLst>
              <a:ext uri="{FF2B5EF4-FFF2-40B4-BE49-F238E27FC236}">
                <a16:creationId xmlns:a16="http://schemas.microsoft.com/office/drawing/2014/main" id="{FFEE2488-F58E-46A4-A4A1-378A07956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100" y="4929188"/>
            <a:ext cx="7705725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 b="1">
                <a:latin typeface="Arial" panose="020B0604020202020204" pitchFamily="34" charset="0"/>
              </a:rPr>
              <a:t>GESASSO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latin typeface="Arial" panose="020B0604020202020204" pitchFamily="34" charset="0"/>
              </a:rPr>
              <a:t>Gestion des formations, des qualifications et de l’activité des clubs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latin typeface="Arial" panose="020B0604020202020204" pitchFamily="34" charset="0"/>
              </a:rPr>
              <a:t>Eté 2017 (ATO CNVV) </a:t>
            </a:r>
            <a:r>
              <a:rPr lang="mr-IN" altLang="fr-FR" sz="2000">
                <a:latin typeface="Arial" panose="020B0604020202020204" pitchFamily="34" charset="0"/>
              </a:rPr>
              <a:t>–</a:t>
            </a:r>
            <a:r>
              <a:rPr lang="fr-FR" altLang="fr-FR" sz="2000">
                <a:latin typeface="Arial" panose="020B0604020202020204" pitchFamily="34" charset="0"/>
                <a:cs typeface="Mangal" panose="02040503050203030202" pitchFamily="18" charset="0"/>
              </a:rPr>
              <a:t> Fin 2017 (Clubs FFVV</a:t>
            </a:r>
            <a:r>
              <a:rPr lang="fr-FR" altLang="fr-FR" sz="2400">
                <a:latin typeface="Arial" panose="020B0604020202020204" pitchFamily="34" charset="0"/>
                <a:cs typeface="Mangal" panose="02040503050203030202" pitchFamily="18" charset="0"/>
              </a:rPr>
              <a:t>)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BACC78A-8C29-4B1B-A7E1-A43EA5015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1900" y="2160588"/>
            <a:ext cx="3292475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latin typeface="Arial" panose="020B0604020202020204" pitchFamily="34" charset="0"/>
              </a:rPr>
              <a:t>Délivrance des licences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latin typeface="Arial" panose="020B0604020202020204" pitchFamily="34" charset="0"/>
              </a:rPr>
              <a:t>Gestion des badges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latin typeface="Arial" panose="020B0604020202020204" pitchFamily="34" charset="0"/>
              </a:rPr>
              <a:t>Gestion des bourses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latin typeface="Arial" panose="020B0604020202020204" pitchFamily="34" charset="0"/>
              </a:rPr>
              <a:t>Synthèse des qualifications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EF4531E-10E9-40C0-834E-2D87E5FA0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3488" y="3790950"/>
            <a:ext cx="38052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latin typeface="Arial" panose="020B0604020202020204" pitchFamily="34" charset="0"/>
              </a:rPr>
              <a:t>Examens théoriques BPP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latin typeface="Arial" panose="020B0604020202020204" pitchFamily="34" charset="0"/>
              </a:rPr>
              <a:t>Examens théoriques FI(S)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latin typeface="Arial" panose="020B0604020202020204" pitchFamily="34" charset="0"/>
              </a:rPr>
              <a:t>Examens théoriques européens</a:t>
            </a:r>
          </a:p>
        </p:txBody>
      </p:sp>
      <p:grpSp>
        <p:nvGrpSpPr>
          <p:cNvPr id="4107" name="Groupe 1">
            <a:extLst>
              <a:ext uri="{FF2B5EF4-FFF2-40B4-BE49-F238E27FC236}">
                <a16:creationId xmlns:a16="http://schemas.microsoft.com/office/drawing/2014/main" id="{A60DB429-BFBA-4EA0-A8BD-F023D07CD38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339263" cy="6057900"/>
            <a:chOff x="0" y="0"/>
            <a:chExt cx="9339263" cy="6057900"/>
          </a:xfrm>
        </p:grpSpPr>
        <p:grpSp>
          <p:nvGrpSpPr>
            <p:cNvPr id="4110" name="Group 8">
              <a:extLst>
                <a:ext uri="{FF2B5EF4-FFF2-40B4-BE49-F238E27FC236}">
                  <a16:creationId xmlns:a16="http://schemas.microsoft.com/office/drawing/2014/main" id="{40A0D9F9-FDBA-4E74-930D-EA47A27ECE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113"/>
              <a:ext cx="9339263" cy="6046787"/>
              <a:chOff x="0" y="0"/>
              <a:chExt cx="9289363" cy="6489490"/>
            </a:xfrm>
          </p:grpSpPr>
          <p:sp>
            <p:nvSpPr>
              <p:cNvPr id="4113" name="TextBox 3">
                <a:extLst>
                  <a:ext uri="{FF2B5EF4-FFF2-40B4-BE49-F238E27FC236}">
                    <a16:creationId xmlns:a16="http://schemas.microsoft.com/office/drawing/2014/main" id="{3835C0FA-9469-4D40-B50D-C459FC5BEA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095143" cy="393457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fr-FR" altLang="fr-FR" sz="1800">
                    <a:solidFill>
                      <a:schemeClr val="bg1"/>
                    </a:solidFill>
                    <a:latin typeface="Arial" panose="020B0604020202020204" pitchFamily="34" charset="0"/>
                  </a:rPr>
                  <a:t>FÉDÉRATION FRANÇAISE DE VOL A VOILE</a:t>
                </a:r>
              </a:p>
            </p:txBody>
          </p:sp>
          <p:pic>
            <p:nvPicPr>
              <p:cNvPr id="4114" name="Picture 7">
                <a:extLst>
                  <a:ext uri="{FF2B5EF4-FFF2-40B4-BE49-F238E27FC236}">
                    <a16:creationId xmlns:a16="http://schemas.microsoft.com/office/drawing/2014/main" id="{0B82CB42-0BC1-4AEC-B45C-2732444D58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7982" y="5190246"/>
                <a:ext cx="1661381" cy="12992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111" name="TextBox 4">
              <a:extLst>
                <a:ext uri="{FF2B5EF4-FFF2-40B4-BE49-F238E27FC236}">
                  <a16:creationId xmlns:a16="http://schemas.microsoft.com/office/drawing/2014/main" id="{711BFC46-6120-41BE-BE52-0FF5B24C3A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3" y="412750"/>
              <a:ext cx="9139237" cy="36671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buNone/>
              </a:pPr>
              <a:r>
                <a:rPr lang="fr-FR" sz="1800" dirty="0">
                  <a:solidFill>
                    <a:schemeClr val="bg1"/>
                  </a:solidFill>
                </a:rPr>
                <a:t>JOURNÉE GESASSO information</a:t>
              </a:r>
            </a:p>
          </p:txBody>
        </p:sp>
        <p:pic>
          <p:nvPicPr>
            <p:cNvPr id="4112" name="Image 9" descr="FFVV-logo.png">
              <a:extLst>
                <a:ext uri="{FF2B5EF4-FFF2-40B4-BE49-F238E27FC236}">
                  <a16:creationId xmlns:a16="http://schemas.microsoft.com/office/drawing/2014/main" id="{4B53266C-B032-4574-A3B6-C1AEBB4532B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11413" cy="170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Accolade ouvrante 1">
            <a:extLst>
              <a:ext uri="{FF2B5EF4-FFF2-40B4-BE49-F238E27FC236}">
                <a16:creationId xmlns:a16="http://schemas.microsoft.com/office/drawing/2014/main" id="{43874061-C7DA-4D9C-9EE5-28AFFEBE3ADB}"/>
              </a:ext>
            </a:extLst>
          </p:cNvPr>
          <p:cNvSpPr/>
          <p:nvPr/>
        </p:nvSpPr>
        <p:spPr>
          <a:xfrm>
            <a:off x="5008563" y="2220913"/>
            <a:ext cx="112712" cy="1208087"/>
          </a:xfrm>
          <a:prstGeom prst="leftBrac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" name="Accolade ouvrante 19">
            <a:extLst>
              <a:ext uri="{FF2B5EF4-FFF2-40B4-BE49-F238E27FC236}">
                <a16:creationId xmlns:a16="http://schemas.microsoft.com/office/drawing/2014/main" id="{2F122435-F73E-455C-A852-F2BFC3783284}"/>
              </a:ext>
            </a:extLst>
          </p:cNvPr>
          <p:cNvSpPr/>
          <p:nvPr/>
        </p:nvSpPr>
        <p:spPr>
          <a:xfrm>
            <a:off x="4984750" y="3835400"/>
            <a:ext cx="112713" cy="869950"/>
          </a:xfrm>
          <a:prstGeom prst="leftBrac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2">
            <a:extLst>
              <a:ext uri="{FF2B5EF4-FFF2-40B4-BE49-F238E27FC236}">
                <a16:creationId xmlns:a16="http://schemas.microsoft.com/office/drawing/2014/main" id="{DA36DD80-3115-4D3C-AE10-F5CD6BC96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" y="698500"/>
            <a:ext cx="78597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/>
              <a:t>L’éco-système des outils web FFVV</a:t>
            </a:r>
          </a:p>
        </p:txBody>
      </p:sp>
      <p:sp>
        <p:nvSpPr>
          <p:cNvPr id="27" name="Double flèche horizontale 26">
            <a:extLst>
              <a:ext uri="{FF2B5EF4-FFF2-40B4-BE49-F238E27FC236}">
                <a16:creationId xmlns:a16="http://schemas.microsoft.com/office/drawing/2014/main" id="{52233A0C-DE80-4C28-B2A8-FE77FD44818C}"/>
              </a:ext>
            </a:extLst>
          </p:cNvPr>
          <p:cNvSpPr>
            <a:spLocks noChangeArrowheads="1"/>
          </p:cNvSpPr>
          <p:nvPr/>
        </p:nvSpPr>
        <p:spPr bwMode="auto">
          <a:xfrm rot="19800000">
            <a:off x="5807075" y="3905250"/>
            <a:ext cx="595313" cy="298450"/>
          </a:xfrm>
          <a:prstGeom prst="leftRight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8" name="Double flèche horizontale 27">
            <a:extLst>
              <a:ext uri="{FF2B5EF4-FFF2-40B4-BE49-F238E27FC236}">
                <a16:creationId xmlns:a16="http://schemas.microsoft.com/office/drawing/2014/main" id="{B2293931-88BE-47B0-B7B1-AF8BDF9F2CCA}"/>
              </a:ext>
            </a:extLst>
          </p:cNvPr>
          <p:cNvSpPr>
            <a:spLocks noChangeArrowheads="1"/>
          </p:cNvSpPr>
          <p:nvPr/>
        </p:nvSpPr>
        <p:spPr bwMode="auto">
          <a:xfrm rot="18982426">
            <a:off x="3165475" y="4845050"/>
            <a:ext cx="506413" cy="254000"/>
          </a:xfrm>
          <a:prstGeom prst="leftRight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9" name="Rectangle à coins arrondis 28">
            <a:extLst>
              <a:ext uri="{FF2B5EF4-FFF2-40B4-BE49-F238E27FC236}">
                <a16:creationId xmlns:a16="http://schemas.microsoft.com/office/drawing/2014/main" id="{3FE622D9-277A-4415-96F7-BE211CAE5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738" y="2528888"/>
            <a:ext cx="1273175" cy="20193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>
              <a:defRPr/>
            </a:pPr>
            <a:r>
              <a:rPr lang="fr-FR" altLang="fr-FR" sz="1400" b="1" dirty="0">
                <a:solidFill>
                  <a:srgbClr val="FFFFFF"/>
                </a:solidFill>
                <a:latin typeface="Calibri" charset="0"/>
              </a:rPr>
              <a:t>Outils Tiers </a:t>
            </a:r>
            <a:r>
              <a:rPr lang="fr-FR" altLang="fr-FR" sz="1400" dirty="0">
                <a:solidFill>
                  <a:srgbClr val="FFFFFF"/>
                </a:solidFill>
                <a:latin typeface="Calibri" charset="0"/>
              </a:rPr>
              <a:t>de gestion des clubs</a:t>
            </a:r>
          </a:p>
          <a:p>
            <a:pPr algn="ctr">
              <a:defRPr/>
            </a:pPr>
            <a:r>
              <a:rPr lang="fr-FR" altLang="fr-FR" sz="1100" dirty="0">
                <a:solidFill>
                  <a:srgbClr val="FFFFFF"/>
                </a:solidFill>
                <a:latin typeface="Calibri" charset="0"/>
              </a:rPr>
              <a:t> </a:t>
            </a:r>
          </a:p>
          <a:p>
            <a:pPr algn="ctr">
              <a:defRPr/>
            </a:pPr>
            <a:r>
              <a:rPr lang="fr-FR" altLang="fr-FR" sz="1100" dirty="0">
                <a:solidFill>
                  <a:srgbClr val="FFFFFF"/>
                </a:solidFill>
                <a:latin typeface="Calibri" charset="0"/>
              </a:rPr>
              <a:t>GIVAV</a:t>
            </a:r>
          </a:p>
          <a:p>
            <a:pPr algn="ctr">
              <a:defRPr/>
            </a:pPr>
            <a:r>
              <a:rPr lang="fr-FR" altLang="fr-FR" sz="1100" dirty="0">
                <a:solidFill>
                  <a:srgbClr val="FFFFFF"/>
                </a:solidFill>
                <a:latin typeface="Calibri" charset="0"/>
              </a:rPr>
              <a:t>VULCAIN</a:t>
            </a:r>
          </a:p>
          <a:p>
            <a:pPr algn="ctr">
              <a:defRPr/>
            </a:pPr>
            <a:r>
              <a:rPr lang="fr-FR" altLang="fr-FR" sz="1100" dirty="0">
                <a:solidFill>
                  <a:srgbClr val="FFFFFF"/>
                </a:solidFill>
                <a:latin typeface="Calibri" charset="0"/>
              </a:rPr>
              <a:t>NESTOR</a:t>
            </a:r>
          </a:p>
          <a:p>
            <a:pPr algn="ctr">
              <a:defRPr/>
            </a:pPr>
            <a:r>
              <a:rPr lang="fr-FR" altLang="fr-FR" sz="1100" dirty="0">
                <a:solidFill>
                  <a:srgbClr val="FFFFFF"/>
                </a:solidFill>
                <a:latin typeface="Calibri" charset="0"/>
              </a:rPr>
              <a:t>CLICK’N’GLIDE</a:t>
            </a:r>
          </a:p>
          <a:p>
            <a:pPr algn="ctr">
              <a:defRPr/>
            </a:pPr>
            <a:r>
              <a:rPr lang="fr-FR" altLang="fr-FR" sz="1100" dirty="0">
                <a:solidFill>
                  <a:srgbClr val="FFFFFF"/>
                </a:solidFill>
                <a:latin typeface="Calibri" charset="0"/>
              </a:rPr>
              <a:t>Autres développements </a:t>
            </a:r>
          </a:p>
          <a:p>
            <a:pPr algn="ctr">
              <a:defRPr/>
            </a:pPr>
            <a:endParaRPr lang="fr-FR" altLang="fr-FR" sz="1100" dirty="0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81AC6B30-C352-4D6B-9BDB-A3091E0E1D5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17825" y="2276475"/>
            <a:ext cx="0" cy="3062288"/>
          </a:xfrm>
          <a:prstGeom prst="line">
            <a:avLst/>
          </a:prstGeom>
          <a:noFill/>
          <a:ln w="25400">
            <a:solidFill>
              <a:schemeClr val="accent1"/>
            </a:solidFill>
            <a:prstDash val="dash"/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Flèche droite rayée 13">
            <a:extLst>
              <a:ext uri="{FF2B5EF4-FFF2-40B4-BE49-F238E27FC236}">
                <a16:creationId xmlns:a16="http://schemas.microsoft.com/office/drawing/2014/main" id="{1CF5FE86-F25B-455B-A7FF-FEC2DE7CE593}"/>
              </a:ext>
            </a:extLst>
          </p:cNvPr>
          <p:cNvSpPr>
            <a:spLocks/>
          </p:cNvSpPr>
          <p:nvPr/>
        </p:nvSpPr>
        <p:spPr bwMode="auto">
          <a:xfrm rot="9000000">
            <a:off x="2638425" y="2597150"/>
            <a:ext cx="509588" cy="341313"/>
          </a:xfrm>
          <a:custGeom>
            <a:avLst/>
            <a:gdLst>
              <a:gd name="T0" fmla="*/ 0 w 685800"/>
              <a:gd name="T1" fmla="*/ 114300 h 457200"/>
              <a:gd name="T2" fmla="*/ 14288 w 685800"/>
              <a:gd name="T3" fmla="*/ 114300 h 457200"/>
              <a:gd name="T4" fmla="*/ 14288 w 685800"/>
              <a:gd name="T5" fmla="*/ 342900 h 457200"/>
              <a:gd name="T6" fmla="*/ 0 w 685800"/>
              <a:gd name="T7" fmla="*/ 342900 h 457200"/>
              <a:gd name="T8" fmla="*/ 0 w 685800"/>
              <a:gd name="T9" fmla="*/ 114300 h 457200"/>
              <a:gd name="T10" fmla="*/ 28575 w 685800"/>
              <a:gd name="T11" fmla="*/ 114300 h 457200"/>
              <a:gd name="T12" fmla="*/ 57150 w 685800"/>
              <a:gd name="T13" fmla="*/ 114300 h 457200"/>
              <a:gd name="T14" fmla="*/ 57150 w 685800"/>
              <a:gd name="T15" fmla="*/ 342900 h 457200"/>
              <a:gd name="T16" fmla="*/ 28575 w 685800"/>
              <a:gd name="T17" fmla="*/ 342900 h 457200"/>
              <a:gd name="T18" fmla="*/ 28575 w 685800"/>
              <a:gd name="T19" fmla="*/ 114300 h 457200"/>
              <a:gd name="T20" fmla="*/ 71438 w 685800"/>
              <a:gd name="T21" fmla="*/ 114300 h 457200"/>
              <a:gd name="T22" fmla="*/ 457200 w 685800"/>
              <a:gd name="T23" fmla="*/ 114300 h 457200"/>
              <a:gd name="T24" fmla="*/ 457200 w 685800"/>
              <a:gd name="T25" fmla="*/ 0 h 457200"/>
              <a:gd name="T26" fmla="*/ 685800 w 685800"/>
              <a:gd name="T27" fmla="*/ 228600 h 457200"/>
              <a:gd name="T28" fmla="*/ 457200 w 685800"/>
              <a:gd name="T29" fmla="*/ 457200 h 457200"/>
              <a:gd name="T30" fmla="*/ 457200 w 685800"/>
              <a:gd name="T31" fmla="*/ 342900 h 457200"/>
              <a:gd name="T32" fmla="*/ 71438 w 685800"/>
              <a:gd name="T33" fmla="*/ 342900 h 457200"/>
              <a:gd name="T34" fmla="*/ 71438 w 685800"/>
              <a:gd name="T35" fmla="*/ 114300 h 4572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85800" h="457200">
                <a:moveTo>
                  <a:pt x="0" y="114300"/>
                </a:moveTo>
                <a:lnTo>
                  <a:pt x="14288" y="114300"/>
                </a:lnTo>
                <a:lnTo>
                  <a:pt x="14288" y="342900"/>
                </a:lnTo>
                <a:lnTo>
                  <a:pt x="0" y="342900"/>
                </a:lnTo>
                <a:lnTo>
                  <a:pt x="0" y="114300"/>
                </a:lnTo>
                <a:close/>
                <a:moveTo>
                  <a:pt x="28575" y="114300"/>
                </a:moveTo>
                <a:lnTo>
                  <a:pt x="57150" y="114300"/>
                </a:lnTo>
                <a:lnTo>
                  <a:pt x="57150" y="342900"/>
                </a:lnTo>
                <a:lnTo>
                  <a:pt x="28575" y="342900"/>
                </a:lnTo>
                <a:lnTo>
                  <a:pt x="28575" y="114300"/>
                </a:lnTo>
                <a:close/>
                <a:moveTo>
                  <a:pt x="71438" y="114300"/>
                </a:moveTo>
                <a:lnTo>
                  <a:pt x="457200" y="114300"/>
                </a:lnTo>
                <a:lnTo>
                  <a:pt x="457200" y="0"/>
                </a:lnTo>
                <a:lnTo>
                  <a:pt x="685800" y="228600"/>
                </a:lnTo>
                <a:lnTo>
                  <a:pt x="457200" y="457200"/>
                </a:lnTo>
                <a:lnTo>
                  <a:pt x="457200" y="342900"/>
                </a:lnTo>
                <a:lnTo>
                  <a:pt x="71438" y="342900"/>
                </a:lnTo>
                <a:lnTo>
                  <a:pt x="71438" y="114300"/>
                </a:lnTo>
                <a:close/>
              </a:path>
            </a:pathLst>
          </a:cu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0" scaled="0"/>
          </a:gra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fr-FR"/>
          </a:p>
        </p:txBody>
      </p:sp>
      <p:sp>
        <p:nvSpPr>
          <p:cNvPr id="32" name="Double flèche horizontale 31">
            <a:extLst>
              <a:ext uri="{FF2B5EF4-FFF2-40B4-BE49-F238E27FC236}">
                <a16:creationId xmlns:a16="http://schemas.microsoft.com/office/drawing/2014/main" id="{D21D39D2-1951-482F-9846-1E1FECE5B436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318794" y="3579019"/>
            <a:ext cx="496887" cy="314325"/>
          </a:xfrm>
          <a:prstGeom prst="leftRight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3" name="Double flèche horizontale 32">
            <a:extLst>
              <a:ext uri="{FF2B5EF4-FFF2-40B4-BE49-F238E27FC236}">
                <a16:creationId xmlns:a16="http://schemas.microsoft.com/office/drawing/2014/main" id="{5CD6F142-FAC1-402C-A555-9B119F6F6199}"/>
              </a:ext>
            </a:extLst>
          </p:cNvPr>
          <p:cNvSpPr>
            <a:spLocks noChangeArrowheads="1"/>
          </p:cNvSpPr>
          <p:nvPr/>
        </p:nvSpPr>
        <p:spPr bwMode="auto">
          <a:xfrm rot="1667609">
            <a:off x="2287588" y="3797300"/>
            <a:ext cx="1260475" cy="361950"/>
          </a:xfrm>
          <a:prstGeom prst="leftRightArrow">
            <a:avLst>
              <a:gd name="adj1" fmla="val 50000"/>
              <a:gd name="adj2" fmla="val 49999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4" name="Rectangle à coins arrondis 33">
            <a:extLst>
              <a:ext uri="{FF2B5EF4-FFF2-40B4-BE49-F238E27FC236}">
                <a16:creationId xmlns:a16="http://schemas.microsoft.com/office/drawing/2014/main" id="{AC9040EC-ED10-44C7-BD61-1EE2DAAB9208}"/>
              </a:ext>
            </a:extLst>
          </p:cNvPr>
          <p:cNvSpPr/>
          <p:nvPr/>
        </p:nvSpPr>
        <p:spPr>
          <a:xfrm>
            <a:off x="3695700" y="1628775"/>
            <a:ext cx="1798638" cy="1800225"/>
          </a:xfrm>
          <a:prstGeom prst="roundRect">
            <a:avLst/>
          </a:prstGeom>
          <a:solidFill>
            <a:srgbClr val="3496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/>
              <a:t>HEVA - Licences</a:t>
            </a:r>
          </a:p>
          <a:p>
            <a:pPr algn="ctr">
              <a:defRPr/>
            </a:pPr>
            <a:r>
              <a:rPr lang="fr-FR" sz="1400" dirty="0"/>
              <a:t> </a:t>
            </a:r>
          </a:p>
          <a:p>
            <a:pPr algn="ctr">
              <a:defRPr/>
            </a:pPr>
            <a:r>
              <a:rPr lang="fr-FR" sz="1400" dirty="0"/>
              <a:t>Licences FFVV</a:t>
            </a:r>
          </a:p>
          <a:p>
            <a:pPr algn="ctr">
              <a:defRPr/>
            </a:pPr>
            <a:r>
              <a:rPr lang="fr-FR" sz="1400" dirty="0"/>
              <a:t>Assurances Pilotes</a:t>
            </a:r>
          </a:p>
          <a:p>
            <a:pPr algn="ctr">
              <a:defRPr/>
            </a:pPr>
            <a:r>
              <a:rPr lang="fr-FR" sz="1400" dirty="0"/>
              <a:t>Bourses &amp; badges</a:t>
            </a:r>
          </a:p>
        </p:txBody>
      </p:sp>
      <p:sp>
        <p:nvSpPr>
          <p:cNvPr id="35" name="Rectangle à coins arrondis 34">
            <a:extLst>
              <a:ext uri="{FF2B5EF4-FFF2-40B4-BE49-F238E27FC236}">
                <a16:creationId xmlns:a16="http://schemas.microsoft.com/office/drawing/2014/main" id="{B7E966D6-BD5B-49BF-B065-EEC44316B820}"/>
              </a:ext>
            </a:extLst>
          </p:cNvPr>
          <p:cNvSpPr/>
          <p:nvPr/>
        </p:nvSpPr>
        <p:spPr>
          <a:xfrm>
            <a:off x="3689350" y="4059238"/>
            <a:ext cx="1800225" cy="1800225"/>
          </a:xfrm>
          <a:prstGeom prst="roundRect">
            <a:avLst/>
          </a:prstGeom>
          <a:solidFill>
            <a:srgbClr val="E749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/>
              <a:t>GESASSO</a:t>
            </a:r>
          </a:p>
          <a:p>
            <a:pPr algn="ctr">
              <a:defRPr/>
            </a:pPr>
            <a:r>
              <a:rPr lang="fr-FR" sz="1400" dirty="0"/>
              <a:t> </a:t>
            </a:r>
          </a:p>
          <a:p>
            <a:pPr algn="ctr">
              <a:defRPr/>
            </a:pPr>
            <a:r>
              <a:rPr lang="fr-FR" sz="1200" dirty="0"/>
              <a:t>Valise documentaire Suivi des Formations</a:t>
            </a:r>
          </a:p>
          <a:p>
            <a:pPr algn="ctr">
              <a:defRPr/>
            </a:pPr>
            <a:r>
              <a:rPr lang="fr-FR" sz="1200" dirty="0"/>
              <a:t>Validité Qualifications</a:t>
            </a:r>
          </a:p>
          <a:p>
            <a:pPr algn="ctr">
              <a:defRPr/>
            </a:pPr>
            <a:r>
              <a:rPr lang="fr-FR" sz="1200" dirty="0"/>
              <a:t>Gestion Formulaires</a:t>
            </a:r>
          </a:p>
          <a:p>
            <a:pPr algn="ctr">
              <a:defRPr/>
            </a:pPr>
            <a:r>
              <a:rPr lang="fr-FR" sz="1200" dirty="0"/>
              <a:t>Rapports DGAC/FFVV</a:t>
            </a:r>
          </a:p>
        </p:txBody>
      </p:sp>
      <p:sp>
        <p:nvSpPr>
          <p:cNvPr id="36" name="Rectangle à coins arrondis 35">
            <a:extLst>
              <a:ext uri="{FF2B5EF4-FFF2-40B4-BE49-F238E27FC236}">
                <a16:creationId xmlns:a16="http://schemas.microsoft.com/office/drawing/2014/main" id="{5B000000-1032-4605-8EE6-6E1631DC70D9}"/>
              </a:ext>
            </a:extLst>
          </p:cNvPr>
          <p:cNvSpPr/>
          <p:nvPr/>
        </p:nvSpPr>
        <p:spPr>
          <a:xfrm>
            <a:off x="6875463" y="3200400"/>
            <a:ext cx="1216025" cy="1214438"/>
          </a:xfrm>
          <a:prstGeom prst="roundRect">
            <a:avLst/>
          </a:prstGeom>
          <a:solidFill>
            <a:srgbClr val="00BD9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/>
              <a:t>WINGU</a:t>
            </a:r>
          </a:p>
          <a:p>
            <a:pPr algn="ctr">
              <a:defRPr/>
            </a:pPr>
            <a:r>
              <a:rPr lang="fr-FR" sz="1400" dirty="0"/>
              <a:t> </a:t>
            </a:r>
          </a:p>
          <a:p>
            <a:pPr algn="ctr">
              <a:defRPr/>
            </a:pPr>
            <a:r>
              <a:rPr lang="fr-FR" sz="1200" dirty="0"/>
              <a:t>Examens théoriques</a:t>
            </a:r>
          </a:p>
          <a:p>
            <a:pPr algn="ctr">
              <a:defRPr/>
            </a:pPr>
            <a:r>
              <a:rPr lang="fr-FR" sz="1200" dirty="0"/>
              <a:t>BPP, SPL, FI(S)</a:t>
            </a:r>
          </a:p>
        </p:txBody>
      </p:sp>
      <p:sp>
        <p:nvSpPr>
          <p:cNvPr id="37" name="Rectangle à coins arrondis 36">
            <a:extLst>
              <a:ext uri="{FF2B5EF4-FFF2-40B4-BE49-F238E27FC236}">
                <a16:creationId xmlns:a16="http://schemas.microsoft.com/office/drawing/2014/main" id="{035EE631-9691-45AB-A06D-38258F7DDB5B}"/>
              </a:ext>
            </a:extLst>
          </p:cNvPr>
          <p:cNvSpPr/>
          <p:nvPr/>
        </p:nvSpPr>
        <p:spPr>
          <a:xfrm>
            <a:off x="2339975" y="5238750"/>
            <a:ext cx="1214438" cy="121443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/>
              <a:t>OSRT</a:t>
            </a:r>
          </a:p>
          <a:p>
            <a:pPr algn="ctr">
              <a:defRPr/>
            </a:pPr>
            <a:r>
              <a:rPr lang="fr-FR" sz="1400" dirty="0"/>
              <a:t> </a:t>
            </a:r>
          </a:p>
          <a:p>
            <a:pPr algn="ctr">
              <a:defRPr/>
            </a:pPr>
            <a:r>
              <a:rPr lang="fr-FR" sz="1200" dirty="0"/>
              <a:t>Suivi de navigabilité</a:t>
            </a:r>
          </a:p>
        </p:txBody>
      </p:sp>
      <p:sp>
        <p:nvSpPr>
          <p:cNvPr id="38" name="Flèche droite rayée 13">
            <a:extLst>
              <a:ext uri="{FF2B5EF4-FFF2-40B4-BE49-F238E27FC236}">
                <a16:creationId xmlns:a16="http://schemas.microsoft.com/office/drawing/2014/main" id="{765A2B89-E8AE-4FE9-8DB2-DC67B881E124}"/>
              </a:ext>
            </a:extLst>
          </p:cNvPr>
          <p:cNvSpPr>
            <a:spLocks/>
          </p:cNvSpPr>
          <p:nvPr/>
        </p:nvSpPr>
        <p:spPr bwMode="auto">
          <a:xfrm rot="12600000">
            <a:off x="5873750" y="2955925"/>
            <a:ext cx="461963" cy="307975"/>
          </a:xfrm>
          <a:custGeom>
            <a:avLst/>
            <a:gdLst>
              <a:gd name="T0" fmla="*/ 0 w 685800"/>
              <a:gd name="T1" fmla="*/ 114300 h 457200"/>
              <a:gd name="T2" fmla="*/ 14288 w 685800"/>
              <a:gd name="T3" fmla="*/ 114300 h 457200"/>
              <a:gd name="T4" fmla="*/ 14288 w 685800"/>
              <a:gd name="T5" fmla="*/ 342900 h 457200"/>
              <a:gd name="T6" fmla="*/ 0 w 685800"/>
              <a:gd name="T7" fmla="*/ 342900 h 457200"/>
              <a:gd name="T8" fmla="*/ 0 w 685800"/>
              <a:gd name="T9" fmla="*/ 114300 h 457200"/>
              <a:gd name="T10" fmla="*/ 28575 w 685800"/>
              <a:gd name="T11" fmla="*/ 114300 h 457200"/>
              <a:gd name="T12" fmla="*/ 57150 w 685800"/>
              <a:gd name="T13" fmla="*/ 114300 h 457200"/>
              <a:gd name="T14" fmla="*/ 57150 w 685800"/>
              <a:gd name="T15" fmla="*/ 342900 h 457200"/>
              <a:gd name="T16" fmla="*/ 28575 w 685800"/>
              <a:gd name="T17" fmla="*/ 342900 h 457200"/>
              <a:gd name="T18" fmla="*/ 28575 w 685800"/>
              <a:gd name="T19" fmla="*/ 114300 h 457200"/>
              <a:gd name="T20" fmla="*/ 71438 w 685800"/>
              <a:gd name="T21" fmla="*/ 114300 h 457200"/>
              <a:gd name="T22" fmla="*/ 457200 w 685800"/>
              <a:gd name="T23" fmla="*/ 114300 h 457200"/>
              <a:gd name="T24" fmla="*/ 457200 w 685800"/>
              <a:gd name="T25" fmla="*/ 0 h 457200"/>
              <a:gd name="T26" fmla="*/ 685800 w 685800"/>
              <a:gd name="T27" fmla="*/ 228600 h 457200"/>
              <a:gd name="T28" fmla="*/ 457200 w 685800"/>
              <a:gd name="T29" fmla="*/ 457200 h 457200"/>
              <a:gd name="T30" fmla="*/ 457200 w 685800"/>
              <a:gd name="T31" fmla="*/ 342900 h 457200"/>
              <a:gd name="T32" fmla="*/ 71438 w 685800"/>
              <a:gd name="T33" fmla="*/ 342900 h 457200"/>
              <a:gd name="T34" fmla="*/ 71438 w 685800"/>
              <a:gd name="T35" fmla="*/ 114300 h 4572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85800" h="457200">
                <a:moveTo>
                  <a:pt x="0" y="114300"/>
                </a:moveTo>
                <a:lnTo>
                  <a:pt x="14288" y="114300"/>
                </a:lnTo>
                <a:lnTo>
                  <a:pt x="14288" y="342900"/>
                </a:lnTo>
                <a:lnTo>
                  <a:pt x="0" y="342900"/>
                </a:lnTo>
                <a:lnTo>
                  <a:pt x="0" y="114300"/>
                </a:lnTo>
                <a:close/>
                <a:moveTo>
                  <a:pt x="28575" y="114300"/>
                </a:moveTo>
                <a:lnTo>
                  <a:pt x="57150" y="114300"/>
                </a:lnTo>
                <a:lnTo>
                  <a:pt x="57150" y="342900"/>
                </a:lnTo>
                <a:lnTo>
                  <a:pt x="28575" y="342900"/>
                </a:lnTo>
                <a:lnTo>
                  <a:pt x="28575" y="114300"/>
                </a:lnTo>
                <a:close/>
                <a:moveTo>
                  <a:pt x="71438" y="114300"/>
                </a:moveTo>
                <a:lnTo>
                  <a:pt x="457200" y="114300"/>
                </a:lnTo>
                <a:lnTo>
                  <a:pt x="457200" y="0"/>
                </a:lnTo>
                <a:lnTo>
                  <a:pt x="685800" y="228600"/>
                </a:lnTo>
                <a:lnTo>
                  <a:pt x="457200" y="457200"/>
                </a:lnTo>
                <a:lnTo>
                  <a:pt x="457200" y="342900"/>
                </a:lnTo>
                <a:lnTo>
                  <a:pt x="71438" y="342900"/>
                </a:lnTo>
                <a:lnTo>
                  <a:pt x="71438" y="114300"/>
                </a:lnTo>
                <a:close/>
              </a:path>
            </a:pathLst>
          </a:cu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0" scaled="0"/>
          </a:gra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9" name="Flèche droite rayée 13">
            <a:extLst>
              <a:ext uri="{FF2B5EF4-FFF2-40B4-BE49-F238E27FC236}">
                <a16:creationId xmlns:a16="http://schemas.microsoft.com/office/drawing/2014/main" id="{77D1F72B-DC11-41B8-8E26-CE6E5C9B08DE}"/>
              </a:ext>
            </a:extLst>
          </p:cNvPr>
          <p:cNvSpPr>
            <a:spLocks/>
          </p:cNvSpPr>
          <p:nvPr/>
        </p:nvSpPr>
        <p:spPr bwMode="auto">
          <a:xfrm rot="2759673">
            <a:off x="1783557" y="4783931"/>
            <a:ext cx="509588" cy="339725"/>
          </a:xfrm>
          <a:custGeom>
            <a:avLst/>
            <a:gdLst>
              <a:gd name="T0" fmla="*/ 0 w 685800"/>
              <a:gd name="T1" fmla="*/ 114300 h 457200"/>
              <a:gd name="T2" fmla="*/ 14288 w 685800"/>
              <a:gd name="T3" fmla="*/ 114300 h 457200"/>
              <a:gd name="T4" fmla="*/ 14288 w 685800"/>
              <a:gd name="T5" fmla="*/ 342900 h 457200"/>
              <a:gd name="T6" fmla="*/ 0 w 685800"/>
              <a:gd name="T7" fmla="*/ 342900 h 457200"/>
              <a:gd name="T8" fmla="*/ 0 w 685800"/>
              <a:gd name="T9" fmla="*/ 114300 h 457200"/>
              <a:gd name="T10" fmla="*/ 28575 w 685800"/>
              <a:gd name="T11" fmla="*/ 114300 h 457200"/>
              <a:gd name="T12" fmla="*/ 57150 w 685800"/>
              <a:gd name="T13" fmla="*/ 114300 h 457200"/>
              <a:gd name="T14" fmla="*/ 57150 w 685800"/>
              <a:gd name="T15" fmla="*/ 342900 h 457200"/>
              <a:gd name="T16" fmla="*/ 28575 w 685800"/>
              <a:gd name="T17" fmla="*/ 342900 h 457200"/>
              <a:gd name="T18" fmla="*/ 28575 w 685800"/>
              <a:gd name="T19" fmla="*/ 114300 h 457200"/>
              <a:gd name="T20" fmla="*/ 71438 w 685800"/>
              <a:gd name="T21" fmla="*/ 114300 h 457200"/>
              <a:gd name="T22" fmla="*/ 457200 w 685800"/>
              <a:gd name="T23" fmla="*/ 114300 h 457200"/>
              <a:gd name="T24" fmla="*/ 457200 w 685800"/>
              <a:gd name="T25" fmla="*/ 0 h 457200"/>
              <a:gd name="T26" fmla="*/ 685800 w 685800"/>
              <a:gd name="T27" fmla="*/ 228600 h 457200"/>
              <a:gd name="T28" fmla="*/ 457200 w 685800"/>
              <a:gd name="T29" fmla="*/ 457200 h 457200"/>
              <a:gd name="T30" fmla="*/ 457200 w 685800"/>
              <a:gd name="T31" fmla="*/ 342900 h 457200"/>
              <a:gd name="T32" fmla="*/ 71438 w 685800"/>
              <a:gd name="T33" fmla="*/ 342900 h 457200"/>
              <a:gd name="T34" fmla="*/ 71438 w 685800"/>
              <a:gd name="T35" fmla="*/ 114300 h 4572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85800" h="457200">
                <a:moveTo>
                  <a:pt x="0" y="114300"/>
                </a:moveTo>
                <a:lnTo>
                  <a:pt x="14288" y="114300"/>
                </a:lnTo>
                <a:lnTo>
                  <a:pt x="14288" y="342900"/>
                </a:lnTo>
                <a:lnTo>
                  <a:pt x="0" y="342900"/>
                </a:lnTo>
                <a:lnTo>
                  <a:pt x="0" y="114300"/>
                </a:lnTo>
                <a:close/>
                <a:moveTo>
                  <a:pt x="28575" y="114300"/>
                </a:moveTo>
                <a:lnTo>
                  <a:pt x="57150" y="114300"/>
                </a:lnTo>
                <a:lnTo>
                  <a:pt x="57150" y="342900"/>
                </a:lnTo>
                <a:lnTo>
                  <a:pt x="28575" y="342900"/>
                </a:lnTo>
                <a:lnTo>
                  <a:pt x="28575" y="114300"/>
                </a:lnTo>
                <a:close/>
                <a:moveTo>
                  <a:pt x="71438" y="114300"/>
                </a:moveTo>
                <a:lnTo>
                  <a:pt x="457200" y="114300"/>
                </a:lnTo>
                <a:lnTo>
                  <a:pt x="457200" y="0"/>
                </a:lnTo>
                <a:lnTo>
                  <a:pt x="685800" y="228600"/>
                </a:lnTo>
                <a:lnTo>
                  <a:pt x="457200" y="457200"/>
                </a:lnTo>
                <a:lnTo>
                  <a:pt x="457200" y="342900"/>
                </a:lnTo>
                <a:lnTo>
                  <a:pt x="71438" y="342900"/>
                </a:lnTo>
                <a:lnTo>
                  <a:pt x="71438" y="114300"/>
                </a:lnTo>
                <a:close/>
              </a:path>
            </a:pathLst>
          </a:cu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0" scaled="0"/>
          </a:gra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fr-FR"/>
          </a:p>
        </p:txBody>
      </p:sp>
      <p:grpSp>
        <p:nvGrpSpPr>
          <p:cNvPr id="5136" name="Groupe 1">
            <a:extLst>
              <a:ext uri="{FF2B5EF4-FFF2-40B4-BE49-F238E27FC236}">
                <a16:creationId xmlns:a16="http://schemas.microsoft.com/office/drawing/2014/main" id="{AED88034-2EC1-4023-8C8F-9F408731C26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339263" cy="6057900"/>
            <a:chOff x="0" y="0"/>
            <a:chExt cx="9339263" cy="6057900"/>
          </a:xfrm>
        </p:grpSpPr>
        <p:grpSp>
          <p:nvGrpSpPr>
            <p:cNvPr id="5137" name="Group 8">
              <a:extLst>
                <a:ext uri="{FF2B5EF4-FFF2-40B4-BE49-F238E27FC236}">
                  <a16:creationId xmlns:a16="http://schemas.microsoft.com/office/drawing/2014/main" id="{5A33EA49-47F7-4096-9F72-3A33060A34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113"/>
              <a:ext cx="9339263" cy="6046787"/>
              <a:chOff x="0" y="0"/>
              <a:chExt cx="9289363" cy="6489490"/>
            </a:xfrm>
          </p:grpSpPr>
          <p:sp>
            <p:nvSpPr>
              <p:cNvPr id="5140" name="TextBox 3">
                <a:extLst>
                  <a:ext uri="{FF2B5EF4-FFF2-40B4-BE49-F238E27FC236}">
                    <a16:creationId xmlns:a16="http://schemas.microsoft.com/office/drawing/2014/main" id="{94F9A2FB-1930-4467-AA83-B3D9E3013F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095143" cy="393457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fr-FR" altLang="fr-FR" sz="1800">
                    <a:solidFill>
                      <a:schemeClr val="bg1"/>
                    </a:solidFill>
                    <a:latin typeface="Arial" panose="020B0604020202020204" pitchFamily="34" charset="0"/>
                  </a:rPr>
                  <a:t>FÉDÉRATION FRANÇAISE DE VOL A VOILE</a:t>
                </a:r>
              </a:p>
            </p:txBody>
          </p:sp>
          <p:pic>
            <p:nvPicPr>
              <p:cNvPr id="5141" name="Picture 7">
                <a:extLst>
                  <a:ext uri="{FF2B5EF4-FFF2-40B4-BE49-F238E27FC236}">
                    <a16:creationId xmlns:a16="http://schemas.microsoft.com/office/drawing/2014/main" id="{C85DE534-B3DB-4912-ABCF-CEC10ABB12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7982" y="5190246"/>
                <a:ext cx="1661381" cy="12992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138" name="TextBox 4">
              <a:extLst>
                <a:ext uri="{FF2B5EF4-FFF2-40B4-BE49-F238E27FC236}">
                  <a16:creationId xmlns:a16="http://schemas.microsoft.com/office/drawing/2014/main" id="{1A9A901C-7756-445F-84F3-4FA645C4E1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3" y="412750"/>
              <a:ext cx="9139237" cy="36671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buNone/>
              </a:pPr>
              <a:r>
                <a:rPr lang="fr-FR" sz="1800" dirty="0">
                  <a:solidFill>
                    <a:schemeClr val="bg1"/>
                  </a:solidFill>
                </a:rPr>
                <a:t>JOURNÉE GESASSO information</a:t>
              </a:r>
            </a:p>
          </p:txBody>
        </p:sp>
        <p:pic>
          <p:nvPicPr>
            <p:cNvPr id="5139" name="Image 9" descr="FFVV-logo.png">
              <a:extLst>
                <a:ext uri="{FF2B5EF4-FFF2-40B4-BE49-F238E27FC236}">
                  <a16:creationId xmlns:a16="http://schemas.microsoft.com/office/drawing/2014/main" id="{5EADFCF0-5528-4C23-82B3-A78BCDC3C0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11413" cy="170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7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36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29" grpId="1" animBg="1"/>
      <p:bldP spid="32" grpId="0" animBg="1"/>
      <p:bldP spid="33" grpId="0" animBg="1"/>
      <p:bldP spid="33" grpId="1" animBg="1"/>
      <p:bldP spid="37" grpId="0" animBg="1"/>
      <p:bldP spid="3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e 1">
            <a:extLst>
              <a:ext uri="{FF2B5EF4-FFF2-40B4-BE49-F238E27FC236}">
                <a16:creationId xmlns:a16="http://schemas.microsoft.com/office/drawing/2014/main" id="{218E407B-67F5-4C29-9664-1FB6EFA77D8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339263" cy="6057900"/>
            <a:chOff x="0" y="0"/>
            <a:chExt cx="9339263" cy="6057900"/>
          </a:xfrm>
        </p:grpSpPr>
        <p:grpSp>
          <p:nvGrpSpPr>
            <p:cNvPr id="6148" name="Group 8">
              <a:extLst>
                <a:ext uri="{FF2B5EF4-FFF2-40B4-BE49-F238E27FC236}">
                  <a16:creationId xmlns:a16="http://schemas.microsoft.com/office/drawing/2014/main" id="{82B65749-D2A9-4FD6-820F-60836391BA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113"/>
              <a:ext cx="9339263" cy="6046787"/>
              <a:chOff x="0" y="0"/>
              <a:chExt cx="9289363" cy="6489490"/>
            </a:xfrm>
          </p:grpSpPr>
          <p:sp>
            <p:nvSpPr>
              <p:cNvPr id="6151" name="TextBox 3">
                <a:extLst>
                  <a:ext uri="{FF2B5EF4-FFF2-40B4-BE49-F238E27FC236}">
                    <a16:creationId xmlns:a16="http://schemas.microsoft.com/office/drawing/2014/main" id="{3622EC8A-B76F-4DFE-8C89-1674B95DC8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095143" cy="393457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fr-FR" altLang="fr-FR" sz="1800">
                    <a:solidFill>
                      <a:schemeClr val="bg1"/>
                    </a:solidFill>
                    <a:latin typeface="Arial" panose="020B0604020202020204" pitchFamily="34" charset="0"/>
                  </a:rPr>
                  <a:t>FÉDÉRATION FRANÇAISE DE VOL A VOILE</a:t>
                </a:r>
              </a:p>
            </p:txBody>
          </p:sp>
          <p:pic>
            <p:nvPicPr>
              <p:cNvPr id="6152" name="Picture 7">
                <a:extLst>
                  <a:ext uri="{FF2B5EF4-FFF2-40B4-BE49-F238E27FC236}">
                    <a16:creationId xmlns:a16="http://schemas.microsoft.com/office/drawing/2014/main" id="{7DAF0DF9-BAAA-4E61-8CEA-0D4739561C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7982" y="5190246"/>
                <a:ext cx="1661381" cy="12992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149" name="TextBox 4">
              <a:extLst>
                <a:ext uri="{FF2B5EF4-FFF2-40B4-BE49-F238E27FC236}">
                  <a16:creationId xmlns:a16="http://schemas.microsoft.com/office/drawing/2014/main" id="{455270B8-AD89-49AA-BD5F-91ADE5F7A9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3" y="412750"/>
              <a:ext cx="9139237" cy="36671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buNone/>
              </a:pPr>
              <a:r>
                <a:rPr lang="fr-FR" sz="1800" dirty="0">
                  <a:solidFill>
                    <a:schemeClr val="bg1"/>
                  </a:solidFill>
                </a:rPr>
                <a:t>JOURNÉE GESASSO information</a:t>
              </a:r>
            </a:p>
          </p:txBody>
        </p:sp>
        <p:pic>
          <p:nvPicPr>
            <p:cNvPr id="6150" name="Image 9" descr="FFVV-logo.png">
              <a:extLst>
                <a:ext uri="{FF2B5EF4-FFF2-40B4-BE49-F238E27FC236}">
                  <a16:creationId xmlns:a16="http://schemas.microsoft.com/office/drawing/2014/main" id="{ED62CDA2-ACE2-4F07-B78D-83EE940378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11413" cy="170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9047E827-303B-4046-A6A1-806EE1B17972}"/>
              </a:ext>
            </a:extLst>
          </p:cNvPr>
          <p:cNvSpPr txBox="1"/>
          <p:nvPr/>
        </p:nvSpPr>
        <p:spPr>
          <a:xfrm>
            <a:off x="2185988" y="2720975"/>
            <a:ext cx="4772025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fait GESASSO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5">
            <a:extLst>
              <a:ext uri="{FF2B5EF4-FFF2-40B4-BE49-F238E27FC236}">
                <a16:creationId xmlns:a16="http://schemas.microsoft.com/office/drawing/2014/main" id="{996DD67E-FCA1-4B60-96A0-A6BFD4BAC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3" y="7620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4000"/>
              <a:t>GESASSO, un outil pour tous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95247E-90E3-4708-87FB-A543107B7DBE}"/>
              </a:ext>
            </a:extLst>
          </p:cNvPr>
          <p:cNvSpPr/>
          <p:nvPr/>
        </p:nvSpPr>
        <p:spPr>
          <a:xfrm>
            <a:off x="7294563" y="1941513"/>
            <a:ext cx="1584325" cy="12969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/>
              <a:t>Consulter et mettre à jour son carnet de vol et ses documents</a:t>
            </a:r>
            <a:endParaRPr lang="fr-FR" b="1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A0A2949-185C-4679-82EF-F4000B0ADD3F}"/>
              </a:ext>
            </a:extLst>
          </p:cNvPr>
          <p:cNvSpPr/>
          <p:nvPr/>
        </p:nvSpPr>
        <p:spPr>
          <a:xfrm>
            <a:off x="1476375" y="1941513"/>
            <a:ext cx="1582738" cy="12969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800" b="1" dirty="0">
                <a:solidFill>
                  <a:schemeClr val="bg1"/>
                </a:solidFill>
              </a:rPr>
              <a:t>Se former et consulter sa fiche de progression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B564C53-04F9-48F2-AE8F-828ED29B46F3}"/>
              </a:ext>
            </a:extLst>
          </p:cNvPr>
          <p:cNvSpPr/>
          <p:nvPr/>
        </p:nvSpPr>
        <p:spPr>
          <a:xfrm>
            <a:off x="3406775" y="1941513"/>
            <a:ext cx="1584325" cy="12969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800" b="1" dirty="0"/>
              <a:t>Echanger avec son formateur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7C4250-AA24-4BE6-B6B6-398D408DBDBB}"/>
              </a:ext>
            </a:extLst>
          </p:cNvPr>
          <p:cNvSpPr/>
          <p:nvPr/>
        </p:nvSpPr>
        <p:spPr>
          <a:xfrm>
            <a:off x="5360988" y="1941513"/>
            <a:ext cx="1584325" cy="12969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800" b="1" dirty="0"/>
              <a:t>Connaître la validité de ses qualifications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8CB3FC6-1D43-449A-9D9D-5A4F6FBB40F0}"/>
              </a:ext>
            </a:extLst>
          </p:cNvPr>
          <p:cNvSpPr/>
          <p:nvPr/>
        </p:nvSpPr>
        <p:spPr>
          <a:xfrm>
            <a:off x="1476375" y="3489325"/>
            <a:ext cx="1582738" cy="1296988"/>
          </a:xfrm>
          <a:prstGeom prst="rect">
            <a:avLst/>
          </a:prstGeom>
          <a:solidFill>
            <a:srgbClr val="E749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800" b="1" dirty="0"/>
              <a:t>Dispenser une formation et gérer une fiche de </a:t>
            </a:r>
            <a:r>
              <a:rPr lang="fr-FR" sz="1800" b="1" dirty="0" err="1"/>
              <a:t>prog</a:t>
            </a:r>
            <a:r>
              <a:rPr lang="fr-FR" sz="1800" dirty="0"/>
              <a:t>.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1267BE8-E054-4325-94BD-E7C4E53AA6CD}"/>
              </a:ext>
            </a:extLst>
          </p:cNvPr>
          <p:cNvSpPr/>
          <p:nvPr/>
        </p:nvSpPr>
        <p:spPr>
          <a:xfrm>
            <a:off x="3406775" y="3489325"/>
            <a:ext cx="1584325" cy="1296988"/>
          </a:xfrm>
          <a:prstGeom prst="rect">
            <a:avLst/>
          </a:prstGeom>
          <a:solidFill>
            <a:srgbClr val="E749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800" b="1" dirty="0"/>
              <a:t>Echanger</a:t>
            </a:r>
            <a:r>
              <a:rPr lang="fr-FR" b="1" dirty="0"/>
              <a:t> </a:t>
            </a:r>
            <a:r>
              <a:rPr lang="fr-FR" sz="1600" b="1" dirty="0"/>
              <a:t>avec son élève et les autres instructeurs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5E211F1-43C0-4334-B95F-D195B7089C8E}"/>
              </a:ext>
            </a:extLst>
          </p:cNvPr>
          <p:cNvSpPr/>
          <p:nvPr/>
        </p:nvSpPr>
        <p:spPr>
          <a:xfrm>
            <a:off x="7308850" y="3500438"/>
            <a:ext cx="1584325" cy="1296987"/>
          </a:xfrm>
          <a:prstGeom prst="rect">
            <a:avLst/>
          </a:prstGeom>
          <a:solidFill>
            <a:srgbClr val="E749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800" b="1" dirty="0"/>
              <a:t>Lancer et réaliser des examens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521479E-D66E-4DD2-A228-A81CACD4C015}"/>
              </a:ext>
            </a:extLst>
          </p:cNvPr>
          <p:cNvSpPr/>
          <p:nvPr/>
        </p:nvSpPr>
        <p:spPr>
          <a:xfrm>
            <a:off x="3406775" y="5022850"/>
            <a:ext cx="1584325" cy="1295400"/>
          </a:xfrm>
          <a:prstGeom prst="rect">
            <a:avLst/>
          </a:prstGeom>
          <a:solidFill>
            <a:srgbClr val="00BD9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/>
              <a:t>Gérer les documents des pilotes et les formulaires DGAC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A5077B3-F300-436A-B660-2ADE140CA3B2}"/>
              </a:ext>
            </a:extLst>
          </p:cNvPr>
          <p:cNvSpPr/>
          <p:nvPr/>
        </p:nvSpPr>
        <p:spPr>
          <a:xfrm>
            <a:off x="1476375" y="5013325"/>
            <a:ext cx="1582738" cy="1295400"/>
          </a:xfrm>
          <a:prstGeom prst="rect">
            <a:avLst/>
          </a:prstGeom>
          <a:solidFill>
            <a:srgbClr val="00BD9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800" b="1" dirty="0"/>
              <a:t>Superviser les formations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3291C31-35E3-4BAF-B807-A5CB4ED1EAB8}"/>
              </a:ext>
            </a:extLst>
          </p:cNvPr>
          <p:cNvSpPr/>
          <p:nvPr/>
        </p:nvSpPr>
        <p:spPr>
          <a:xfrm>
            <a:off x="5364163" y="5013325"/>
            <a:ext cx="1584325" cy="1295400"/>
          </a:xfrm>
          <a:prstGeom prst="rect">
            <a:avLst/>
          </a:prstGeom>
          <a:solidFill>
            <a:srgbClr val="00BD9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/>
              <a:t>Gérer les ressources et les moyens</a:t>
            </a:r>
          </a:p>
          <a:p>
            <a:pPr algn="ctr">
              <a:defRPr/>
            </a:pPr>
            <a:r>
              <a:rPr lang="fr-FR" sz="1600" b="1" dirty="0"/>
              <a:t>(droits, matériel</a:t>
            </a:r>
            <a:r>
              <a:rPr lang="mr-IN" sz="1600" b="1" dirty="0"/>
              <a:t>…</a:t>
            </a:r>
            <a:r>
              <a:rPr lang="fr-FR" sz="1600" b="1" dirty="0"/>
              <a:t>)</a:t>
            </a:r>
            <a:endParaRPr lang="fr-FR" b="1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E2A9AF8-C6D8-4D4C-BCAC-0A3FC1E92FCE}"/>
              </a:ext>
            </a:extLst>
          </p:cNvPr>
          <p:cNvSpPr/>
          <p:nvPr/>
        </p:nvSpPr>
        <p:spPr>
          <a:xfrm>
            <a:off x="7294563" y="5013325"/>
            <a:ext cx="1584325" cy="1295400"/>
          </a:xfrm>
          <a:prstGeom prst="rect">
            <a:avLst/>
          </a:prstGeom>
          <a:solidFill>
            <a:srgbClr val="00BD9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800" b="1" dirty="0"/>
              <a:t>Réaliser les rapports d’activité DGAC / FFVV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07682BE-8241-490F-BAE3-9C4BAF544929}"/>
              </a:ext>
            </a:extLst>
          </p:cNvPr>
          <p:cNvSpPr/>
          <p:nvPr/>
        </p:nvSpPr>
        <p:spPr>
          <a:xfrm>
            <a:off x="5360988" y="3489325"/>
            <a:ext cx="1584325" cy="1296988"/>
          </a:xfrm>
          <a:prstGeom prst="rect">
            <a:avLst/>
          </a:prstGeom>
          <a:solidFill>
            <a:srgbClr val="E749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/>
              <a:t>Connaître la validité des qualifications des pilotes du club</a:t>
            </a:r>
            <a:endParaRPr lang="fr-FR" b="1" dirty="0"/>
          </a:p>
        </p:txBody>
      </p:sp>
      <p:sp>
        <p:nvSpPr>
          <p:cNvPr id="8207" name="ZoneTexte 38">
            <a:extLst>
              <a:ext uri="{FF2B5EF4-FFF2-40B4-BE49-F238E27FC236}">
                <a16:creationId xmlns:a16="http://schemas.microsoft.com/office/drawing/2014/main" id="{ED899E99-EDA1-48A6-A732-F5FD8EEFB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" y="2781300"/>
            <a:ext cx="9810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>
                <a:latin typeface="Arial" panose="020B0604020202020204" pitchFamily="34" charset="0"/>
              </a:rPr>
              <a:t>Stagiaires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>
                <a:latin typeface="Arial" panose="020B0604020202020204" pitchFamily="34" charset="0"/>
              </a:rPr>
              <a:t>et Pilotes</a:t>
            </a:r>
          </a:p>
        </p:txBody>
      </p:sp>
      <p:pic>
        <p:nvPicPr>
          <p:cNvPr id="8208" name="Image 39">
            <a:extLst>
              <a:ext uri="{FF2B5EF4-FFF2-40B4-BE49-F238E27FC236}">
                <a16:creationId xmlns:a16="http://schemas.microsoft.com/office/drawing/2014/main" id="{C37613F1-8F86-4D8A-B373-9AC251F71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3475038"/>
            <a:ext cx="431800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9" name="ZoneTexte 40">
            <a:extLst>
              <a:ext uri="{FF2B5EF4-FFF2-40B4-BE49-F238E27FC236}">
                <a16:creationId xmlns:a16="http://schemas.microsoft.com/office/drawing/2014/main" id="{FEB8D6EC-0038-4B7A-BE80-7FD156339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02113"/>
            <a:ext cx="14763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>
                <a:latin typeface="Arial" panose="020B0604020202020204" pitchFamily="34" charset="0"/>
              </a:rPr>
              <a:t>Instructeurs et examinateurs</a:t>
            </a:r>
          </a:p>
        </p:txBody>
      </p:sp>
      <p:pic>
        <p:nvPicPr>
          <p:cNvPr id="8210" name="Image 41">
            <a:extLst>
              <a:ext uri="{FF2B5EF4-FFF2-40B4-BE49-F238E27FC236}">
                <a16:creationId xmlns:a16="http://schemas.microsoft.com/office/drawing/2014/main" id="{0BB53587-33E8-4030-9999-33E52F7680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146675"/>
            <a:ext cx="609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11" name="ZoneTexte 42">
            <a:extLst>
              <a:ext uri="{FF2B5EF4-FFF2-40B4-BE49-F238E27FC236}">
                <a16:creationId xmlns:a16="http://schemas.microsoft.com/office/drawing/2014/main" id="{D2561644-7241-4467-A081-6E86725D3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76925"/>
            <a:ext cx="1476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>
                <a:latin typeface="Arial" panose="020B0604020202020204" pitchFamily="34" charset="0"/>
              </a:rPr>
              <a:t>Dirigeants et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>
                <a:latin typeface="Arial" panose="020B0604020202020204" pitchFamily="34" charset="0"/>
              </a:rPr>
              <a:t>Chef-pilotes</a:t>
            </a:r>
          </a:p>
        </p:txBody>
      </p:sp>
      <p:pic>
        <p:nvPicPr>
          <p:cNvPr id="8212" name="Image 43">
            <a:extLst>
              <a:ext uri="{FF2B5EF4-FFF2-40B4-BE49-F238E27FC236}">
                <a16:creationId xmlns:a16="http://schemas.microsoft.com/office/drawing/2014/main" id="{657E5542-3BC2-4785-A661-3AB092683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8" y="1995488"/>
            <a:ext cx="415925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213" name="Groupe 1">
            <a:extLst>
              <a:ext uri="{FF2B5EF4-FFF2-40B4-BE49-F238E27FC236}">
                <a16:creationId xmlns:a16="http://schemas.microsoft.com/office/drawing/2014/main" id="{A8A232B3-1BCA-4FAE-B6A3-F5D76E7262D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1704975"/>
            <a:chOff x="0" y="0"/>
            <a:chExt cx="9144000" cy="1704975"/>
          </a:xfrm>
        </p:grpSpPr>
        <p:sp>
          <p:nvSpPr>
            <p:cNvPr id="8214" name="TextBox 3">
              <a:extLst>
                <a:ext uri="{FF2B5EF4-FFF2-40B4-BE49-F238E27FC236}">
                  <a16:creationId xmlns:a16="http://schemas.microsoft.com/office/drawing/2014/main" id="{94746FFB-8DBE-4BBD-8165-C623B2D81B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1113"/>
              <a:ext cx="9144000" cy="36661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800">
                  <a:solidFill>
                    <a:schemeClr val="bg1"/>
                  </a:solidFill>
                  <a:latin typeface="Arial" panose="020B0604020202020204" pitchFamily="34" charset="0"/>
                </a:rPr>
                <a:t>FÉDÉRATION FRANÇAISE DE VOL A VOILE</a:t>
              </a:r>
            </a:p>
          </p:txBody>
        </p:sp>
        <p:sp>
          <p:nvSpPr>
            <p:cNvPr id="8215" name="TextBox 4">
              <a:extLst>
                <a:ext uri="{FF2B5EF4-FFF2-40B4-BE49-F238E27FC236}">
                  <a16:creationId xmlns:a16="http://schemas.microsoft.com/office/drawing/2014/main" id="{310EDEBF-6BB8-4437-8E71-875A1958A7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3" y="412750"/>
              <a:ext cx="9139237" cy="36671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buNone/>
              </a:pPr>
              <a:r>
                <a:rPr lang="fr-FR" sz="1800" dirty="0">
                  <a:solidFill>
                    <a:schemeClr val="bg1"/>
                  </a:solidFill>
                </a:rPr>
                <a:t>JOURNÉE GESASSO information</a:t>
              </a:r>
            </a:p>
          </p:txBody>
        </p:sp>
        <p:pic>
          <p:nvPicPr>
            <p:cNvPr id="8216" name="Image 9" descr="FFVV-logo.png">
              <a:extLst>
                <a:ext uri="{FF2B5EF4-FFF2-40B4-BE49-F238E27FC236}">
                  <a16:creationId xmlns:a16="http://schemas.microsoft.com/office/drawing/2014/main" id="{7913479A-1F28-4AC4-9F1E-C8D972D4AD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11413" cy="170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oneTexte 1">
            <a:extLst>
              <a:ext uri="{FF2B5EF4-FFF2-40B4-BE49-F238E27FC236}">
                <a16:creationId xmlns:a16="http://schemas.microsoft.com/office/drawing/2014/main" id="{10883EAE-C03E-4CAD-B69C-9C493B85F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75" y="779463"/>
            <a:ext cx="54721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800">
                <a:latin typeface="Arial" panose="020B0604020202020204" pitchFamily="34" charset="0"/>
              </a:rPr>
              <a:t>Le recueil de l’activité,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800">
                <a:latin typeface="Arial" panose="020B0604020202020204" pitchFamily="34" charset="0"/>
              </a:rPr>
              <a:t>la clé de la simplification 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394EB3F-4206-413B-A1BB-5FC18ACD5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2959100"/>
            <a:ext cx="510473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 dirty="0">
                <a:latin typeface="Arial" panose="020B0604020202020204" pitchFamily="34" charset="0"/>
              </a:rPr>
              <a:t>Statistiques du club automatisées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400" dirty="0">
                <a:latin typeface="Arial" panose="020B0604020202020204" pitchFamily="34" charset="0"/>
              </a:rPr>
              <a:t>Rapport d’activité FFVV automatisé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400" dirty="0">
                <a:latin typeface="Arial" panose="020B0604020202020204" pitchFamily="34" charset="0"/>
              </a:rPr>
              <a:t>Rapport d’activité AERAL </a:t>
            </a:r>
            <a:r>
              <a:rPr lang="fr-FR" altLang="fr-FR" sz="2400" dirty="0" err="1">
                <a:latin typeface="Arial" panose="020B0604020202020204" pitchFamily="34" charset="0"/>
              </a:rPr>
              <a:t>pré-rempli</a:t>
            </a:r>
            <a:endParaRPr lang="fr-FR" altLang="fr-FR" sz="2400" dirty="0">
              <a:latin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3783E1D-8A65-4003-8E4F-557FBEB18B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0263" y="4991100"/>
            <a:ext cx="4673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>
                <a:latin typeface="Arial" panose="020B0604020202020204" pitchFamily="34" charset="0"/>
              </a:rPr>
              <a:t>Statistiques fédérales facilitées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400">
                <a:latin typeface="Arial" panose="020B0604020202020204" pitchFamily="34" charset="0"/>
              </a:rPr>
              <a:t>Classements fédéraux automatisés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400">
                <a:latin typeface="Arial" panose="020B0604020202020204" pitchFamily="34" charset="0"/>
              </a:rPr>
              <a:t>Nouveaux services (app FFVV smartphone)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E5BBFD7-455B-428D-887F-E3E9A2970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1919288"/>
            <a:ext cx="4699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>
                <a:latin typeface="Arial" panose="020B0604020202020204" pitchFamily="34" charset="0"/>
              </a:rPr>
              <a:t>Carnet de vol numérique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400">
                <a:latin typeface="Arial" panose="020B0604020202020204" pitchFamily="34" charset="0"/>
              </a:rPr>
              <a:t>Suivi de la validité des licences automatique</a:t>
            </a:r>
          </a:p>
        </p:txBody>
      </p:sp>
      <p:grpSp>
        <p:nvGrpSpPr>
          <p:cNvPr id="15" name="Grouper 14">
            <a:extLst>
              <a:ext uri="{FF2B5EF4-FFF2-40B4-BE49-F238E27FC236}">
                <a16:creationId xmlns:a16="http://schemas.microsoft.com/office/drawing/2014/main" id="{B28B455A-31CE-4564-A917-7562D32A7851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3248025"/>
            <a:ext cx="936625" cy="936625"/>
            <a:chOff x="539552" y="1916832"/>
            <a:chExt cx="936104" cy="936104"/>
          </a:xfrm>
        </p:grpSpPr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3E0F733E-23D7-4D89-9DFA-E17FCED8A50C}"/>
                </a:ext>
              </a:extLst>
            </p:cNvPr>
            <p:cNvSpPr/>
            <p:nvPr/>
          </p:nvSpPr>
          <p:spPr>
            <a:xfrm>
              <a:off x="539552" y="1916832"/>
              <a:ext cx="936104" cy="9361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0260" name="ZoneTexte 3">
              <a:extLst>
                <a:ext uri="{FF2B5EF4-FFF2-40B4-BE49-F238E27FC236}">
                  <a16:creationId xmlns:a16="http://schemas.microsoft.com/office/drawing/2014/main" id="{56909E7C-9F9E-48A6-BCF9-CECA316D0D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702" y="2142130"/>
              <a:ext cx="65915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fr-FR" altLang="fr-FR" sz="2400">
                  <a:solidFill>
                    <a:schemeClr val="bg1"/>
                  </a:solidFill>
                  <a:latin typeface="Arial" panose="020B0604020202020204" pitchFamily="34" charset="0"/>
                </a:rPr>
                <a:t>Club</a:t>
              </a:r>
            </a:p>
          </p:txBody>
        </p:sp>
      </p:grpSp>
      <p:grpSp>
        <p:nvGrpSpPr>
          <p:cNvPr id="14" name="Grouper 13">
            <a:extLst>
              <a:ext uri="{FF2B5EF4-FFF2-40B4-BE49-F238E27FC236}">
                <a16:creationId xmlns:a16="http://schemas.microsoft.com/office/drawing/2014/main" id="{F6F326D3-5D1E-42B5-A8B6-A8CE0E57D60A}"/>
              </a:ext>
            </a:extLst>
          </p:cNvPr>
          <p:cNvGrpSpPr>
            <a:grpSpLocks/>
          </p:cNvGrpSpPr>
          <p:nvPr/>
        </p:nvGrpSpPr>
        <p:grpSpPr bwMode="auto">
          <a:xfrm>
            <a:off x="568325" y="5054600"/>
            <a:ext cx="938213" cy="936625"/>
            <a:chOff x="536686" y="2960948"/>
            <a:chExt cx="938970" cy="936104"/>
          </a:xfrm>
        </p:grpSpPr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AD8A9F5C-B8BA-45C2-819A-E6F2CEE8CCF9}"/>
                </a:ext>
              </a:extLst>
            </p:cNvPr>
            <p:cNvSpPr/>
            <p:nvPr/>
          </p:nvSpPr>
          <p:spPr>
            <a:xfrm>
              <a:off x="539864" y="2960948"/>
              <a:ext cx="935792" cy="936104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0258" name="ZoneTexte 9">
              <a:extLst>
                <a:ext uri="{FF2B5EF4-FFF2-40B4-BE49-F238E27FC236}">
                  <a16:creationId xmlns:a16="http://schemas.microsoft.com/office/drawing/2014/main" id="{D52FFFFB-167A-47C8-825A-F60D1244EF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686" y="3173543"/>
              <a:ext cx="77457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fr-FR" altLang="fr-FR" sz="2400">
                  <a:solidFill>
                    <a:schemeClr val="bg1"/>
                  </a:solidFill>
                  <a:latin typeface="Arial" panose="020B0604020202020204" pitchFamily="34" charset="0"/>
                </a:rPr>
                <a:t>FFVV</a:t>
              </a:r>
            </a:p>
          </p:txBody>
        </p:sp>
      </p:grpSp>
      <p:grpSp>
        <p:nvGrpSpPr>
          <p:cNvPr id="13" name="Grouper 12">
            <a:extLst>
              <a:ext uri="{FF2B5EF4-FFF2-40B4-BE49-F238E27FC236}">
                <a16:creationId xmlns:a16="http://schemas.microsoft.com/office/drawing/2014/main" id="{7674E7C1-3F52-4954-B391-13868BEBE156}"/>
              </a:ext>
            </a:extLst>
          </p:cNvPr>
          <p:cNvGrpSpPr>
            <a:grpSpLocks/>
          </p:cNvGrpSpPr>
          <p:nvPr/>
        </p:nvGrpSpPr>
        <p:grpSpPr bwMode="auto">
          <a:xfrm>
            <a:off x="520700" y="1773238"/>
            <a:ext cx="936625" cy="935037"/>
            <a:chOff x="521087" y="4005064"/>
            <a:chExt cx="936104" cy="936104"/>
          </a:xfrm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14FE385F-853C-4566-B8BA-8F1663C02647}"/>
                </a:ext>
              </a:extLst>
            </p:cNvPr>
            <p:cNvSpPr/>
            <p:nvPr/>
          </p:nvSpPr>
          <p:spPr>
            <a:xfrm>
              <a:off x="521087" y="4005064"/>
              <a:ext cx="936104" cy="93610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0256" name="ZoneTexte 11">
              <a:extLst>
                <a:ext uri="{FF2B5EF4-FFF2-40B4-BE49-F238E27FC236}">
                  <a16:creationId xmlns:a16="http://schemas.microsoft.com/office/drawing/2014/main" id="{C39F9FFB-D219-4FF0-8142-20505BF3F7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9552" y="4243450"/>
              <a:ext cx="7617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fr-FR" altLang="fr-FR" sz="2400">
                  <a:solidFill>
                    <a:schemeClr val="bg1"/>
                  </a:solidFill>
                  <a:latin typeface="Arial" panose="020B0604020202020204" pitchFamily="34" charset="0"/>
                </a:rPr>
                <a:t>Pilote</a:t>
              </a:r>
            </a:p>
          </p:txBody>
        </p:sp>
      </p:grpSp>
      <p:grpSp>
        <p:nvGrpSpPr>
          <p:cNvPr id="10249" name="Groupe 1">
            <a:extLst>
              <a:ext uri="{FF2B5EF4-FFF2-40B4-BE49-F238E27FC236}">
                <a16:creationId xmlns:a16="http://schemas.microsoft.com/office/drawing/2014/main" id="{AF757FE4-B460-4015-9636-D90F9A7DD11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339263" cy="6057900"/>
            <a:chOff x="0" y="0"/>
            <a:chExt cx="9339263" cy="6057900"/>
          </a:xfrm>
        </p:grpSpPr>
        <p:grpSp>
          <p:nvGrpSpPr>
            <p:cNvPr id="10250" name="Group 8">
              <a:extLst>
                <a:ext uri="{FF2B5EF4-FFF2-40B4-BE49-F238E27FC236}">
                  <a16:creationId xmlns:a16="http://schemas.microsoft.com/office/drawing/2014/main" id="{7F3B201E-E551-4138-9B59-0BFE825BC6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113"/>
              <a:ext cx="9339263" cy="6046787"/>
              <a:chOff x="0" y="0"/>
              <a:chExt cx="9289363" cy="6489490"/>
            </a:xfrm>
          </p:grpSpPr>
          <p:sp>
            <p:nvSpPr>
              <p:cNvPr id="10253" name="TextBox 3">
                <a:extLst>
                  <a:ext uri="{FF2B5EF4-FFF2-40B4-BE49-F238E27FC236}">
                    <a16:creationId xmlns:a16="http://schemas.microsoft.com/office/drawing/2014/main" id="{58892348-82DF-4F44-A109-1CD7667FE7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095143" cy="393457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fr-FR" altLang="fr-FR" sz="1800">
                    <a:solidFill>
                      <a:schemeClr val="bg1"/>
                    </a:solidFill>
                    <a:latin typeface="Arial" panose="020B0604020202020204" pitchFamily="34" charset="0"/>
                  </a:rPr>
                  <a:t>FÉDÉRATION FRANÇAISE DE VOL A VOILE</a:t>
                </a:r>
              </a:p>
            </p:txBody>
          </p:sp>
          <p:pic>
            <p:nvPicPr>
              <p:cNvPr id="10254" name="Picture 7">
                <a:extLst>
                  <a:ext uri="{FF2B5EF4-FFF2-40B4-BE49-F238E27FC236}">
                    <a16:creationId xmlns:a16="http://schemas.microsoft.com/office/drawing/2014/main" id="{54BA6940-6FD9-460D-A3DA-49353BC031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7982" y="5190246"/>
                <a:ext cx="1661381" cy="12992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0251" name="TextBox 4">
              <a:extLst>
                <a:ext uri="{FF2B5EF4-FFF2-40B4-BE49-F238E27FC236}">
                  <a16:creationId xmlns:a16="http://schemas.microsoft.com/office/drawing/2014/main" id="{8F8DF479-49F0-45CC-988A-192F00FF97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3" y="412750"/>
              <a:ext cx="9139237" cy="36671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buNone/>
              </a:pPr>
              <a:r>
                <a:rPr lang="fr-FR" sz="1800" dirty="0">
                  <a:solidFill>
                    <a:schemeClr val="bg1"/>
                  </a:solidFill>
                </a:rPr>
                <a:t>JOURNÉE GESASSO information</a:t>
              </a:r>
            </a:p>
          </p:txBody>
        </p:sp>
        <p:pic>
          <p:nvPicPr>
            <p:cNvPr id="10252" name="Image 9" descr="FFVV-logo.png">
              <a:extLst>
                <a:ext uri="{FF2B5EF4-FFF2-40B4-BE49-F238E27FC236}">
                  <a16:creationId xmlns:a16="http://schemas.microsoft.com/office/drawing/2014/main" id="{69E06C79-F638-43EA-AFAF-DEC81028A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11413" cy="170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uée 1">
            <a:extLst>
              <a:ext uri="{FF2B5EF4-FFF2-40B4-BE49-F238E27FC236}">
                <a16:creationId xmlns:a16="http://schemas.microsoft.com/office/drawing/2014/main" id="{75FF821F-5EA2-4227-82E3-79C64BA969A1}"/>
              </a:ext>
            </a:extLst>
          </p:cNvPr>
          <p:cNvSpPr/>
          <p:nvPr/>
        </p:nvSpPr>
        <p:spPr>
          <a:xfrm>
            <a:off x="2700338" y="2028825"/>
            <a:ext cx="3743325" cy="3790950"/>
          </a:xfrm>
          <a:prstGeom prst="donut">
            <a:avLst>
              <a:gd name="adj" fmla="val 23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11267" name="Titre 2">
            <a:extLst>
              <a:ext uri="{FF2B5EF4-FFF2-40B4-BE49-F238E27FC236}">
                <a16:creationId xmlns:a16="http://schemas.microsoft.com/office/drawing/2014/main" id="{28B4C6C6-7F8B-44D2-BCDF-95BC03007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6921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4000"/>
              <a:t>L’éco-système des outils web FFVV</a:t>
            </a:r>
          </a:p>
        </p:txBody>
      </p:sp>
      <p:sp>
        <p:nvSpPr>
          <p:cNvPr id="15" name="Rectangle à coins arrondis 14">
            <a:extLst>
              <a:ext uri="{FF2B5EF4-FFF2-40B4-BE49-F238E27FC236}">
                <a16:creationId xmlns:a16="http://schemas.microsoft.com/office/drawing/2014/main" id="{78C3E96B-F842-4D38-8FCA-24F492046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763" y="4471988"/>
            <a:ext cx="1274762" cy="201930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>
              <a:defRPr/>
            </a:pPr>
            <a:r>
              <a:rPr lang="fr-FR" altLang="fr-FR" sz="1400" b="1" dirty="0">
                <a:solidFill>
                  <a:srgbClr val="FFFFFF"/>
                </a:solidFill>
                <a:latin typeface="Calibri" charset="0"/>
              </a:rPr>
              <a:t>Outils Tiers </a:t>
            </a:r>
            <a:r>
              <a:rPr lang="fr-FR" altLang="fr-FR" sz="1400" dirty="0">
                <a:solidFill>
                  <a:srgbClr val="FFFFFF"/>
                </a:solidFill>
                <a:latin typeface="Calibri" charset="0"/>
              </a:rPr>
              <a:t>de gestion des clubs</a:t>
            </a:r>
          </a:p>
          <a:p>
            <a:pPr algn="ctr">
              <a:defRPr/>
            </a:pPr>
            <a:r>
              <a:rPr lang="fr-FR" altLang="fr-FR" sz="1100" dirty="0">
                <a:solidFill>
                  <a:srgbClr val="FFFFFF"/>
                </a:solidFill>
                <a:latin typeface="Calibri" charset="0"/>
              </a:rPr>
              <a:t> </a:t>
            </a:r>
          </a:p>
          <a:p>
            <a:pPr algn="ctr">
              <a:defRPr/>
            </a:pPr>
            <a:r>
              <a:rPr lang="fr-FR" altLang="fr-FR" sz="1100" dirty="0">
                <a:solidFill>
                  <a:srgbClr val="FFFFFF"/>
                </a:solidFill>
                <a:latin typeface="Calibri" charset="0"/>
              </a:rPr>
              <a:t>GIVAV</a:t>
            </a:r>
          </a:p>
          <a:p>
            <a:pPr algn="ctr">
              <a:defRPr/>
            </a:pPr>
            <a:r>
              <a:rPr lang="fr-FR" altLang="fr-FR" sz="1100" dirty="0">
                <a:solidFill>
                  <a:srgbClr val="FFFFFF"/>
                </a:solidFill>
                <a:latin typeface="Calibri" charset="0"/>
              </a:rPr>
              <a:t>VULCAIN</a:t>
            </a:r>
          </a:p>
          <a:p>
            <a:pPr algn="ctr">
              <a:defRPr/>
            </a:pPr>
            <a:r>
              <a:rPr lang="fr-FR" altLang="fr-FR" sz="1100" dirty="0">
                <a:solidFill>
                  <a:srgbClr val="FFFFFF"/>
                </a:solidFill>
                <a:latin typeface="Calibri" charset="0"/>
              </a:rPr>
              <a:t>NESTOR</a:t>
            </a:r>
          </a:p>
          <a:p>
            <a:pPr algn="ctr">
              <a:defRPr/>
            </a:pPr>
            <a:r>
              <a:rPr lang="fr-FR" altLang="fr-FR" sz="1100" dirty="0">
                <a:solidFill>
                  <a:srgbClr val="FFFFFF"/>
                </a:solidFill>
                <a:latin typeface="Calibri" charset="0"/>
              </a:rPr>
              <a:t>PICMAN</a:t>
            </a:r>
          </a:p>
          <a:p>
            <a:pPr algn="ctr">
              <a:defRPr/>
            </a:pPr>
            <a:r>
              <a:rPr lang="fr-FR" altLang="fr-FR" sz="1100" dirty="0">
                <a:solidFill>
                  <a:srgbClr val="FFFFFF"/>
                </a:solidFill>
                <a:latin typeface="Calibri" charset="0"/>
              </a:rPr>
              <a:t>Autres solutions</a:t>
            </a:r>
          </a:p>
          <a:p>
            <a:pPr algn="ctr">
              <a:defRPr/>
            </a:pPr>
            <a:endParaRPr lang="fr-FR" altLang="fr-FR" sz="1100" dirty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0" name="Rectangle à coins arrondis 19">
            <a:extLst>
              <a:ext uri="{FF2B5EF4-FFF2-40B4-BE49-F238E27FC236}">
                <a16:creationId xmlns:a16="http://schemas.microsoft.com/office/drawing/2014/main" id="{D9CB9219-4D5A-41C1-B26C-E15DEBE55F0A}"/>
              </a:ext>
            </a:extLst>
          </p:cNvPr>
          <p:cNvSpPr/>
          <p:nvPr/>
        </p:nvSpPr>
        <p:spPr>
          <a:xfrm>
            <a:off x="3695700" y="1341438"/>
            <a:ext cx="1798638" cy="1798637"/>
          </a:xfrm>
          <a:prstGeom prst="roundRect">
            <a:avLst/>
          </a:prstGeom>
          <a:solidFill>
            <a:srgbClr val="3496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/>
              <a:t>HEVA - Licences</a:t>
            </a:r>
          </a:p>
          <a:p>
            <a:pPr algn="ctr">
              <a:defRPr/>
            </a:pPr>
            <a:r>
              <a:rPr lang="fr-FR" sz="1400" dirty="0"/>
              <a:t> </a:t>
            </a:r>
          </a:p>
          <a:p>
            <a:pPr algn="ctr">
              <a:defRPr/>
            </a:pPr>
            <a:r>
              <a:rPr lang="fr-FR" sz="1400" dirty="0"/>
              <a:t>Licences FFVV</a:t>
            </a:r>
          </a:p>
          <a:p>
            <a:pPr algn="ctr">
              <a:defRPr/>
            </a:pPr>
            <a:r>
              <a:rPr lang="fr-FR" sz="1400" dirty="0"/>
              <a:t>Assurances Pilotes</a:t>
            </a:r>
          </a:p>
          <a:p>
            <a:pPr algn="ctr">
              <a:defRPr/>
            </a:pPr>
            <a:r>
              <a:rPr lang="fr-FR" sz="1400" dirty="0"/>
              <a:t>Bourses &amp; badges</a:t>
            </a:r>
          </a:p>
        </p:txBody>
      </p:sp>
      <p:sp>
        <p:nvSpPr>
          <p:cNvPr id="21" name="Rectangle à coins arrondis 20">
            <a:extLst>
              <a:ext uri="{FF2B5EF4-FFF2-40B4-BE49-F238E27FC236}">
                <a16:creationId xmlns:a16="http://schemas.microsoft.com/office/drawing/2014/main" id="{2D7B6185-84C0-4DA2-94E9-5E0F5C03F18E}"/>
              </a:ext>
            </a:extLst>
          </p:cNvPr>
          <p:cNvSpPr/>
          <p:nvPr/>
        </p:nvSpPr>
        <p:spPr>
          <a:xfrm>
            <a:off x="3689350" y="4581525"/>
            <a:ext cx="1800225" cy="1800225"/>
          </a:xfrm>
          <a:prstGeom prst="roundRect">
            <a:avLst/>
          </a:prstGeom>
          <a:solidFill>
            <a:srgbClr val="E749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/>
              <a:t>GESASSO</a:t>
            </a:r>
            <a:endParaRPr lang="fr-FR" sz="1400" dirty="0"/>
          </a:p>
          <a:p>
            <a:pPr algn="ctr">
              <a:defRPr/>
            </a:pPr>
            <a:endParaRPr lang="fr-FR" sz="1400" b="1" dirty="0"/>
          </a:p>
          <a:p>
            <a:pPr algn="ctr">
              <a:defRPr/>
            </a:pPr>
            <a:r>
              <a:rPr lang="fr-FR" sz="1400" dirty="0"/>
              <a:t>Formations</a:t>
            </a:r>
          </a:p>
          <a:p>
            <a:pPr algn="ctr">
              <a:defRPr/>
            </a:pPr>
            <a:r>
              <a:rPr lang="fr-FR" sz="1400" dirty="0"/>
              <a:t>Qualifications</a:t>
            </a:r>
          </a:p>
          <a:p>
            <a:pPr algn="ctr">
              <a:defRPr/>
            </a:pPr>
            <a:r>
              <a:rPr lang="fr-FR" sz="1400" dirty="0"/>
              <a:t>Activité des clubs</a:t>
            </a:r>
          </a:p>
          <a:p>
            <a:pPr algn="ctr">
              <a:defRPr/>
            </a:pPr>
            <a:endParaRPr lang="fr-FR" sz="1400" b="1" dirty="0"/>
          </a:p>
        </p:txBody>
      </p:sp>
      <p:sp>
        <p:nvSpPr>
          <p:cNvPr id="22" name="Rectangle à coins arrondis 21">
            <a:extLst>
              <a:ext uri="{FF2B5EF4-FFF2-40B4-BE49-F238E27FC236}">
                <a16:creationId xmlns:a16="http://schemas.microsoft.com/office/drawing/2014/main" id="{7073521D-E9DD-4386-8260-3038FEAC219E}"/>
              </a:ext>
            </a:extLst>
          </p:cNvPr>
          <p:cNvSpPr/>
          <p:nvPr/>
        </p:nvSpPr>
        <p:spPr>
          <a:xfrm>
            <a:off x="5724525" y="3271838"/>
            <a:ext cx="1214438" cy="1216025"/>
          </a:xfrm>
          <a:prstGeom prst="roundRect">
            <a:avLst/>
          </a:prstGeom>
          <a:solidFill>
            <a:srgbClr val="00BD9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/>
              <a:t>WINGU</a:t>
            </a:r>
          </a:p>
          <a:p>
            <a:pPr algn="ctr">
              <a:defRPr/>
            </a:pPr>
            <a:r>
              <a:rPr lang="fr-FR" sz="1400" dirty="0"/>
              <a:t> </a:t>
            </a:r>
          </a:p>
          <a:p>
            <a:pPr algn="ctr">
              <a:defRPr/>
            </a:pPr>
            <a:r>
              <a:rPr lang="fr-FR" sz="1200" dirty="0"/>
              <a:t>Examens théoriques</a:t>
            </a:r>
          </a:p>
          <a:p>
            <a:pPr algn="ctr">
              <a:defRPr/>
            </a:pPr>
            <a:r>
              <a:rPr lang="fr-FR" sz="1200" dirty="0"/>
              <a:t>BPP, SPL, FI(S)</a:t>
            </a:r>
          </a:p>
        </p:txBody>
      </p:sp>
      <p:sp>
        <p:nvSpPr>
          <p:cNvPr id="23" name="Rectangle à coins arrondis 22">
            <a:extLst>
              <a:ext uri="{FF2B5EF4-FFF2-40B4-BE49-F238E27FC236}">
                <a16:creationId xmlns:a16="http://schemas.microsoft.com/office/drawing/2014/main" id="{272D2942-83CF-4A59-A058-BCCBDFEA024D}"/>
              </a:ext>
            </a:extLst>
          </p:cNvPr>
          <p:cNvSpPr/>
          <p:nvPr/>
        </p:nvSpPr>
        <p:spPr>
          <a:xfrm>
            <a:off x="2124075" y="3222625"/>
            <a:ext cx="1214438" cy="121443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/>
              <a:t>OSRT</a:t>
            </a:r>
          </a:p>
          <a:p>
            <a:pPr algn="ctr">
              <a:defRPr/>
            </a:pPr>
            <a:r>
              <a:rPr lang="fr-FR" sz="1400" dirty="0"/>
              <a:t> </a:t>
            </a:r>
          </a:p>
          <a:p>
            <a:pPr algn="ctr">
              <a:defRPr/>
            </a:pPr>
            <a:r>
              <a:rPr lang="fr-FR" sz="1200" dirty="0"/>
              <a:t>Suivi de navigabilité</a:t>
            </a:r>
          </a:p>
        </p:txBody>
      </p: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234E1340-CAEE-4518-89F1-F5A1BE06EEC4}"/>
              </a:ext>
            </a:extLst>
          </p:cNvPr>
          <p:cNvCxnSpPr/>
          <p:nvPr/>
        </p:nvCxnSpPr>
        <p:spPr>
          <a:xfrm flipV="1">
            <a:off x="1787525" y="4868863"/>
            <a:ext cx="1200150" cy="720725"/>
          </a:xfrm>
          <a:prstGeom prst="straightConnector1">
            <a:avLst/>
          </a:prstGeom>
          <a:ln w="920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D2602BF5-491A-4496-BD89-A5D03D1F6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338" y="1422400"/>
            <a:ext cx="1370012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E80BB7E7-0B50-419C-8F3B-11A2D446C9B0}"/>
              </a:ext>
            </a:extLst>
          </p:cNvPr>
          <p:cNvCxnSpPr/>
          <p:nvPr/>
        </p:nvCxnSpPr>
        <p:spPr>
          <a:xfrm flipV="1">
            <a:off x="5988050" y="2205038"/>
            <a:ext cx="887413" cy="423862"/>
          </a:xfrm>
          <a:prstGeom prst="straightConnector1">
            <a:avLst/>
          </a:prstGeom>
          <a:ln w="920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 12">
            <a:extLst>
              <a:ext uri="{FF2B5EF4-FFF2-40B4-BE49-F238E27FC236}">
                <a16:creationId xmlns:a16="http://schemas.microsoft.com/office/drawing/2014/main" id="{F80B4440-A485-424A-9FE5-6D089CF66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024438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73C345DC-1467-46E0-9754-DA97B28A0F44}"/>
              </a:ext>
            </a:extLst>
          </p:cNvPr>
          <p:cNvCxnSpPr/>
          <p:nvPr/>
        </p:nvCxnSpPr>
        <p:spPr>
          <a:xfrm>
            <a:off x="6084888" y="5084763"/>
            <a:ext cx="520700" cy="381000"/>
          </a:xfrm>
          <a:prstGeom prst="straightConnector1">
            <a:avLst/>
          </a:prstGeom>
          <a:ln w="920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0A2B0365-30F9-4591-A56C-30C41484AD0C}"/>
              </a:ext>
            </a:extLst>
          </p:cNvPr>
          <p:cNvSpPr txBox="1"/>
          <p:nvPr/>
        </p:nvSpPr>
        <p:spPr>
          <a:xfrm>
            <a:off x="7359650" y="1763713"/>
            <a:ext cx="706438" cy="5857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600" dirty="0" err="1">
                <a:solidFill>
                  <a:schemeClr val="bg1">
                    <a:lumMod val="95000"/>
                  </a:schemeClr>
                </a:solidFill>
              </a:rPr>
              <a:t>app</a:t>
            </a:r>
            <a:endParaRPr lang="fr-FR" sz="1600" dirty="0">
              <a:solidFill>
                <a:schemeClr val="bg1">
                  <a:lumMod val="95000"/>
                </a:schemeClr>
              </a:solidFill>
            </a:endParaRPr>
          </a:p>
          <a:p>
            <a:pPr algn="ctr">
              <a:defRPr/>
            </a:pPr>
            <a:r>
              <a:rPr lang="fr-FR" sz="1600" dirty="0">
                <a:solidFill>
                  <a:schemeClr val="bg1">
                    <a:lumMod val="95000"/>
                  </a:schemeClr>
                </a:solidFill>
              </a:rPr>
              <a:t>FFVV</a:t>
            </a:r>
          </a:p>
        </p:txBody>
      </p:sp>
      <p:grpSp>
        <p:nvGrpSpPr>
          <p:cNvPr id="11279" name="Groupe 1">
            <a:extLst>
              <a:ext uri="{FF2B5EF4-FFF2-40B4-BE49-F238E27FC236}">
                <a16:creationId xmlns:a16="http://schemas.microsoft.com/office/drawing/2014/main" id="{1EDA918E-28B2-4DBE-BAAB-49E548D50CB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339263" cy="6057900"/>
            <a:chOff x="0" y="0"/>
            <a:chExt cx="9339263" cy="6057900"/>
          </a:xfrm>
        </p:grpSpPr>
        <p:grpSp>
          <p:nvGrpSpPr>
            <p:cNvPr id="11280" name="Group 8">
              <a:extLst>
                <a:ext uri="{FF2B5EF4-FFF2-40B4-BE49-F238E27FC236}">
                  <a16:creationId xmlns:a16="http://schemas.microsoft.com/office/drawing/2014/main" id="{38443339-E2F1-4483-AC4F-9233D2B952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113"/>
              <a:ext cx="9339263" cy="6046787"/>
              <a:chOff x="0" y="0"/>
              <a:chExt cx="9289363" cy="6489490"/>
            </a:xfrm>
          </p:grpSpPr>
          <p:sp>
            <p:nvSpPr>
              <p:cNvPr id="11283" name="TextBox 3">
                <a:extLst>
                  <a:ext uri="{FF2B5EF4-FFF2-40B4-BE49-F238E27FC236}">
                    <a16:creationId xmlns:a16="http://schemas.microsoft.com/office/drawing/2014/main" id="{7957DDEB-ACEA-488C-8C16-1725F447C7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095143" cy="393457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fr-FR" altLang="fr-FR" sz="1800">
                    <a:solidFill>
                      <a:schemeClr val="bg1"/>
                    </a:solidFill>
                    <a:latin typeface="Arial" panose="020B0604020202020204" pitchFamily="34" charset="0"/>
                  </a:rPr>
                  <a:t>FÉDÉRATION FRANÇAISE DE VOL A VOILE</a:t>
                </a:r>
              </a:p>
            </p:txBody>
          </p:sp>
          <p:pic>
            <p:nvPicPr>
              <p:cNvPr id="11284" name="Picture 7">
                <a:extLst>
                  <a:ext uri="{FF2B5EF4-FFF2-40B4-BE49-F238E27FC236}">
                    <a16:creationId xmlns:a16="http://schemas.microsoft.com/office/drawing/2014/main" id="{DFDE2EAB-0B7C-4068-9E53-D145C66291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7982" y="5190246"/>
                <a:ext cx="1661381" cy="12992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1281" name="TextBox 4">
              <a:extLst>
                <a:ext uri="{FF2B5EF4-FFF2-40B4-BE49-F238E27FC236}">
                  <a16:creationId xmlns:a16="http://schemas.microsoft.com/office/drawing/2014/main" id="{8D4A05B9-EFA4-468B-A810-9062746AC3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3" y="412750"/>
              <a:ext cx="9139237" cy="36671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buNone/>
              </a:pPr>
              <a:r>
                <a:rPr lang="fr-FR" sz="1800" dirty="0">
                  <a:solidFill>
                    <a:schemeClr val="bg1"/>
                  </a:solidFill>
                </a:rPr>
                <a:t>JOURNÉE GESASSO information</a:t>
              </a:r>
            </a:p>
          </p:txBody>
        </p:sp>
        <p:pic>
          <p:nvPicPr>
            <p:cNvPr id="11282" name="Image 9" descr="FFVV-logo.png">
              <a:extLst>
                <a:ext uri="{FF2B5EF4-FFF2-40B4-BE49-F238E27FC236}">
                  <a16:creationId xmlns:a16="http://schemas.microsoft.com/office/drawing/2014/main" id="{96CA8B63-2C12-4550-B621-1ACAD922654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11413" cy="170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7E6B61C8-485F-4F95-8D11-1E217DF52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105150"/>
            <a:ext cx="4572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bg1"/>
                </a:solidFill>
                <a:latin typeface="Arial" panose="020B0604020202020204" pitchFamily="34" charset="0"/>
              </a:rPr>
              <a:t>COMITÉ STRATÉGIQUE ÉLARGI DE LA FFVV </a:t>
            </a: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1E6758F6-45EA-41F7-ADE7-CC555E8D6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105150"/>
            <a:ext cx="4572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bg1"/>
                </a:solidFill>
                <a:latin typeface="Arial" panose="020B0604020202020204" pitchFamily="34" charset="0"/>
              </a:rPr>
              <a:t>COMITÉ STRATÉGIQUE ÉLARGI DE LA FFVV </a:t>
            </a:r>
          </a:p>
        </p:txBody>
      </p:sp>
      <p:sp>
        <p:nvSpPr>
          <p:cNvPr id="3076" name="ZoneTexte 1">
            <a:extLst>
              <a:ext uri="{FF2B5EF4-FFF2-40B4-BE49-F238E27FC236}">
                <a16:creationId xmlns:a16="http://schemas.microsoft.com/office/drawing/2014/main" id="{A67CADA9-A509-4DFF-A253-2AF450A47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8" y="2225675"/>
            <a:ext cx="77041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GESASSO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fr-FR" altLang="fr-F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Comment ça marche. . . . . !</a:t>
            </a:r>
          </a:p>
        </p:txBody>
      </p:sp>
      <p:grpSp>
        <p:nvGrpSpPr>
          <p:cNvPr id="12293" name="Groupe 1">
            <a:extLst>
              <a:ext uri="{FF2B5EF4-FFF2-40B4-BE49-F238E27FC236}">
                <a16:creationId xmlns:a16="http://schemas.microsoft.com/office/drawing/2014/main" id="{73D9E460-FCD3-4379-8A0C-1C3A325C32F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339263" cy="6057900"/>
            <a:chOff x="0" y="0"/>
            <a:chExt cx="9339263" cy="6057900"/>
          </a:xfrm>
        </p:grpSpPr>
        <p:grpSp>
          <p:nvGrpSpPr>
            <p:cNvPr id="12294" name="Group 8">
              <a:extLst>
                <a:ext uri="{FF2B5EF4-FFF2-40B4-BE49-F238E27FC236}">
                  <a16:creationId xmlns:a16="http://schemas.microsoft.com/office/drawing/2014/main" id="{A4F22818-4A2A-44F4-A287-E062B0C87C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113"/>
              <a:ext cx="9339263" cy="6046787"/>
              <a:chOff x="0" y="0"/>
              <a:chExt cx="9289363" cy="6489490"/>
            </a:xfrm>
          </p:grpSpPr>
          <p:sp>
            <p:nvSpPr>
              <p:cNvPr id="12297" name="TextBox 3">
                <a:extLst>
                  <a:ext uri="{FF2B5EF4-FFF2-40B4-BE49-F238E27FC236}">
                    <a16:creationId xmlns:a16="http://schemas.microsoft.com/office/drawing/2014/main" id="{686ECFD3-E547-41D8-AD86-5E39402300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095143" cy="393457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fr-FR" altLang="fr-FR" sz="1800">
                    <a:solidFill>
                      <a:schemeClr val="bg1"/>
                    </a:solidFill>
                    <a:latin typeface="Arial" panose="020B0604020202020204" pitchFamily="34" charset="0"/>
                  </a:rPr>
                  <a:t>FÉDÉRATION FRANÇAISE DE VOL A VOILE</a:t>
                </a:r>
              </a:p>
            </p:txBody>
          </p:sp>
          <p:pic>
            <p:nvPicPr>
              <p:cNvPr id="12298" name="Picture 7">
                <a:extLst>
                  <a:ext uri="{FF2B5EF4-FFF2-40B4-BE49-F238E27FC236}">
                    <a16:creationId xmlns:a16="http://schemas.microsoft.com/office/drawing/2014/main" id="{E5C385DF-9AA7-4559-B2C3-EB84D8C02D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7982" y="5190246"/>
                <a:ext cx="1661381" cy="12992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2295" name="TextBox 4">
              <a:extLst>
                <a:ext uri="{FF2B5EF4-FFF2-40B4-BE49-F238E27FC236}">
                  <a16:creationId xmlns:a16="http://schemas.microsoft.com/office/drawing/2014/main" id="{D06FBD69-8177-4E2C-BE9C-09B2A3522A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3" y="412750"/>
              <a:ext cx="9139237" cy="36671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buNone/>
              </a:pPr>
              <a:r>
                <a:rPr lang="fr-FR" sz="1800" dirty="0">
                  <a:solidFill>
                    <a:schemeClr val="bg1"/>
                  </a:solidFill>
                </a:rPr>
                <a:t>JOURNÉE GESASSO information</a:t>
              </a:r>
            </a:p>
          </p:txBody>
        </p:sp>
        <p:pic>
          <p:nvPicPr>
            <p:cNvPr id="12296" name="Image 9" descr="FFVV-logo.png">
              <a:extLst>
                <a:ext uri="{FF2B5EF4-FFF2-40B4-BE49-F238E27FC236}">
                  <a16:creationId xmlns:a16="http://schemas.microsoft.com/office/drawing/2014/main" id="{C3BC1E07-87A5-4B88-A582-5BD90E7937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11413" cy="170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journée sécurité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journée sécurité.potx</Template>
  <TotalTime>5255</TotalTime>
  <Words>515</Words>
  <Application>Microsoft Office PowerPoint</Application>
  <PresentationFormat>Affichage à l'écran (4:3)</PresentationFormat>
  <Paragraphs>149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ＭＳ Ｐゴシック</vt:lpstr>
      <vt:lpstr>ＭＳ Ｐゴシック</vt:lpstr>
      <vt:lpstr>Arial</vt:lpstr>
      <vt:lpstr>Calibri</vt:lpstr>
      <vt:lpstr>Mangal</vt:lpstr>
      <vt:lpstr>Wingdings</vt:lpstr>
      <vt:lpstr>journée sécurité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Compuware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Guire-Vaka, Philippe</dc:creator>
  <cp:lastModifiedBy>Michel Jacquemin</cp:lastModifiedBy>
  <cp:revision>200</cp:revision>
  <cp:lastPrinted>2016-10-09T11:59:39Z</cp:lastPrinted>
  <dcterms:created xsi:type="dcterms:W3CDTF">2012-01-24T20:59:46Z</dcterms:created>
  <dcterms:modified xsi:type="dcterms:W3CDTF">2018-05-10T15:42:45Z</dcterms:modified>
</cp:coreProperties>
</file>