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96" r:id="rId18"/>
    <p:sldId id="297" r:id="rId19"/>
    <p:sldId id="273" r:id="rId20"/>
    <p:sldId id="274" r:id="rId21"/>
    <p:sldId id="275" r:id="rId22"/>
    <p:sldId id="276" r:id="rId23"/>
    <p:sldId id="277" r:id="rId24"/>
    <p:sldId id="288" r:id="rId25"/>
    <p:sldId id="289" r:id="rId26"/>
    <p:sldId id="295" r:id="rId27"/>
    <p:sldId id="293" r:id="rId28"/>
    <p:sldId id="292" r:id="rId29"/>
    <p:sldId id="291" r:id="rId30"/>
    <p:sldId id="290" r:id="rId31"/>
    <p:sldId id="278" r:id="rId32"/>
    <p:sldId id="279" r:id="rId33"/>
    <p:sldId id="280" r:id="rId34"/>
    <p:sldId id="282" r:id="rId35"/>
    <p:sldId id="283" r:id="rId36"/>
    <p:sldId id="284" r:id="rId37"/>
    <p:sldId id="285" r:id="rId38"/>
    <p:sldId id="286" r:id="rId39"/>
    <p:sldId id="287" r:id="rId40"/>
    <p:sldId id="262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90"/>
    <a:srgbClr val="354248"/>
    <a:srgbClr val="003366"/>
    <a:srgbClr val="CD1719"/>
    <a:srgbClr val="313B3F"/>
    <a:srgbClr val="C90019"/>
    <a:srgbClr val="17A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68"/>
    <p:restoredTop sz="94740"/>
  </p:normalViewPr>
  <p:slideViewPr>
    <p:cSldViewPr snapToGrid="0" snapToObjects="1">
      <p:cViewPr varScale="1">
        <p:scale>
          <a:sx n="62" d="100"/>
          <a:sy n="62" d="100"/>
        </p:scale>
        <p:origin x="66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480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326F150-2FB5-1E44-8559-BF530970B7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D696DD4-1BB5-0543-99D3-6FA9D739BB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41963-65B4-9D47-BD3A-AA3946B5835D}" type="datetimeFigureOut">
              <a:rPr lang="fr-FR" smtClean="0"/>
              <a:t>18/03/2022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5B4887-26E9-E849-9879-B2C99C8F0A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A9D708E-CEB5-BF4A-A572-3BE06ADF73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2C00F-35C7-A846-97AB-299DB023AB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607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C04BB-DEBC-5444-8FCF-2F6B69D2C120}" type="datetimeFigureOut">
              <a:rPr lang="fr-FR" smtClean="0"/>
              <a:t>18/03/2022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0EB00-6D55-E943-8AB3-17503DCAE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07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996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810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DD5E80-765D-8E4D-847E-755DADAAE1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90294"/>
            <a:ext cx="10515600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35424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1AFD78-4C39-004A-973F-90CC075D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  <p:pic>
        <p:nvPicPr>
          <p:cNvPr id="4" name="Image 3" descr="Une image contenant texte, casque&#10;&#10;Description générée automatiquement">
            <a:extLst>
              <a:ext uri="{FF2B5EF4-FFF2-40B4-BE49-F238E27FC236}">
                <a16:creationId xmlns:a16="http://schemas.microsoft.com/office/drawing/2014/main" id="{A7A29599-76EF-2A41-A3D6-24BD1EE58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6811" y="1027906"/>
            <a:ext cx="7698377" cy="433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54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1665D-0F47-BD47-AF86-12E0EA27F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4EEA37-0991-3F41-B221-A779FDEF7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3C9974-5D7A-1A46-92CB-1D1EE9A27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979E3F-B2F7-194B-AC3A-04408C0A5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02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E3E207-5BC8-C04B-97A8-84EE0C845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FD8FA8-D3C4-9A44-A961-F43E31B5E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2B910F-1436-F64C-8D17-1CE6338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23C418-FB89-7143-A5DB-DD9BF5670B0B}"/>
              </a:ext>
            </a:extLst>
          </p:cNvPr>
          <p:cNvSpPr/>
          <p:nvPr userDrawn="1"/>
        </p:nvSpPr>
        <p:spPr>
          <a:xfrm>
            <a:off x="0" y="365125"/>
            <a:ext cx="139336" cy="1325563"/>
          </a:xfrm>
          <a:prstGeom prst="rect">
            <a:avLst/>
          </a:prstGeom>
          <a:solidFill>
            <a:srgbClr val="C9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77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A844809-5BA1-B041-B79A-097A6B6164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4CFF103-8A74-5D44-8532-787C8C216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CB8191-64BA-6247-BBEA-90A0D9F3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96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6CC28-4858-AC46-A629-7473405F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3366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A85964-5F91-324F-BD31-14D154AD5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7AED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84DBB5-2DFC-B74A-8FE2-91A8504C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8711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743031-0C22-8641-9D4B-8BDD3698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21CAD0-1F22-9D4A-B833-B8E0C91AC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3EE88F-57BF-854A-8346-8851B7304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212586-1D91-174F-B9D7-EE69F8CB171D}"/>
              </a:ext>
            </a:extLst>
          </p:cNvPr>
          <p:cNvSpPr/>
          <p:nvPr userDrawn="1"/>
        </p:nvSpPr>
        <p:spPr>
          <a:xfrm>
            <a:off x="0" y="365125"/>
            <a:ext cx="139336" cy="1325563"/>
          </a:xfrm>
          <a:prstGeom prst="rect">
            <a:avLst/>
          </a:prstGeom>
          <a:solidFill>
            <a:srgbClr val="C9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093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461710-174E-9A41-A1BF-575377C8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812690-BCC5-E847-911D-7F994DE48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5E91CF-26BF-7F44-AB51-2ABD4A69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855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9031BA-6FC6-0946-9263-1A89B11D1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7DE0C1-B2E1-8F43-B9B2-25CEBD00B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D77FBC-02BF-044A-BA09-E9AD86876D11}"/>
              </a:ext>
            </a:extLst>
          </p:cNvPr>
          <p:cNvSpPr/>
          <p:nvPr userDrawn="1"/>
        </p:nvSpPr>
        <p:spPr>
          <a:xfrm>
            <a:off x="0" y="365125"/>
            <a:ext cx="139336" cy="1325563"/>
          </a:xfrm>
          <a:prstGeom prst="rect">
            <a:avLst/>
          </a:prstGeom>
          <a:solidFill>
            <a:srgbClr val="C9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A064D3FC-AFE6-B845-94DA-D9EEB0B0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1F637B0-2CAA-694D-8BB7-8278A4FB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30652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3927D6-4796-244C-BEA4-E4B137D0B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5F649B-A9CB-B34A-B166-117D68D7E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59E1A8B-C4BF-C745-A3BA-D75A96806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C5F091-DFD5-4345-A37A-E2D3D37C6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C41666-6B89-9C43-97F2-35095548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68CA744-5BB9-814D-B0BF-0ED04447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5BF516-8995-AD47-A6BC-BED97D648A21}"/>
              </a:ext>
            </a:extLst>
          </p:cNvPr>
          <p:cNvSpPr/>
          <p:nvPr userDrawn="1"/>
        </p:nvSpPr>
        <p:spPr>
          <a:xfrm>
            <a:off x="0" y="365125"/>
            <a:ext cx="139336" cy="1325563"/>
          </a:xfrm>
          <a:prstGeom prst="rect">
            <a:avLst/>
          </a:prstGeom>
          <a:solidFill>
            <a:srgbClr val="C9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1044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DD5E80-765D-8E4D-847E-755DADAA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1AFD78-4C39-004A-973F-90CC075D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53F5AE-1D8C-E246-826E-9C6DE123669D}"/>
              </a:ext>
            </a:extLst>
          </p:cNvPr>
          <p:cNvSpPr/>
          <p:nvPr userDrawn="1"/>
        </p:nvSpPr>
        <p:spPr>
          <a:xfrm>
            <a:off x="0" y="365125"/>
            <a:ext cx="139336" cy="1325563"/>
          </a:xfrm>
          <a:prstGeom prst="rect">
            <a:avLst/>
          </a:prstGeom>
          <a:solidFill>
            <a:srgbClr val="C9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5774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783B09-CC8A-284A-B32E-4ADA8E6B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21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57855B-705A-054D-8848-2479703A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76FD48-B6DB-F342-8BB6-C2FDB0B4C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EBDEA0-2A4D-4A45-8EBD-E455A8AD1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58B64A-826A-334C-9631-76ADB0FD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781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666503-E640-074C-8A94-5CDF9AA622FC}"/>
              </a:ext>
            </a:extLst>
          </p:cNvPr>
          <p:cNvSpPr/>
          <p:nvPr userDrawn="1"/>
        </p:nvSpPr>
        <p:spPr>
          <a:xfrm>
            <a:off x="-104503" y="6638925"/>
            <a:ext cx="12401006" cy="219075"/>
          </a:xfrm>
          <a:prstGeom prst="rect">
            <a:avLst/>
          </a:prstGeom>
          <a:solidFill>
            <a:srgbClr val="CD1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073A9EE-9688-7C42-8A92-F7442A2D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1F1589-B2C6-7947-B921-E48EC7A62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68EE58-895C-AE44-A638-70F5766952D1}"/>
              </a:ext>
            </a:extLst>
          </p:cNvPr>
          <p:cNvSpPr txBox="1"/>
          <p:nvPr userDrawn="1"/>
        </p:nvSpPr>
        <p:spPr>
          <a:xfrm>
            <a:off x="3925957" y="6567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DA195005-EEBD-8C47-BBCB-7B58D6B1189E}"/>
              </a:ext>
            </a:extLst>
          </p:cNvPr>
          <p:cNvSpPr txBox="1">
            <a:spLocks/>
          </p:cNvSpPr>
          <p:nvPr userDrawn="1"/>
        </p:nvSpPr>
        <p:spPr>
          <a:xfrm>
            <a:off x="838199" y="6567968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00" spc="300" dirty="0"/>
              <a:t>ASSEMBLÉE GÉNÉRALE 2022</a:t>
            </a:r>
          </a:p>
        </p:txBody>
      </p:sp>
      <p:sp>
        <p:nvSpPr>
          <p:cNvPr id="4" name="Losange 3">
            <a:extLst>
              <a:ext uri="{FF2B5EF4-FFF2-40B4-BE49-F238E27FC236}">
                <a16:creationId xmlns:a16="http://schemas.microsoft.com/office/drawing/2014/main" id="{BB7A1287-DDAD-6347-8CC5-9CFE4229060A}"/>
              </a:ext>
            </a:extLst>
          </p:cNvPr>
          <p:cNvSpPr/>
          <p:nvPr userDrawn="1"/>
        </p:nvSpPr>
        <p:spPr>
          <a:xfrm>
            <a:off x="11682413" y="332893"/>
            <a:ext cx="1019174" cy="1019174"/>
          </a:xfrm>
          <a:prstGeom prst="diamond">
            <a:avLst/>
          </a:prstGeom>
          <a:solidFill>
            <a:srgbClr val="CD1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333002-6B21-3641-99A7-F95D07878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hilosopher" pitchFamily="2" charset="77"/>
              </a:defRPr>
            </a:lvl1pPr>
          </a:lstStyle>
          <a:p>
            <a:fld id="{CA1F5E13-05F9-0C4D-860F-511CD9D44647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4F1AAD6-E5C3-7A4A-A62C-488A0784CBF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58589" y="6107414"/>
            <a:ext cx="456184" cy="4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5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300">
          <a:solidFill>
            <a:srgbClr val="003366"/>
          </a:solidFill>
          <a:latin typeface="Harabara" panose="020B08030503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366"/>
          </a:solidFill>
          <a:latin typeface="Philosopher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13B3F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13B3F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13B3F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13B3F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francis.clar@ffvp.fr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ato.cnvv.net" TargetMode="External"/><Relationship Id="rId4" Type="http://schemas.openxmlformats.org/officeDocument/2006/relationships/hyperlink" Target="mailto:michel.jacquemin@ffvp.fr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92D3C-8627-9B4F-AB20-1FDD7434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COMMISSION FORMATION &amp; SECURITÉ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04F7C63-B4F4-8849-A902-1370E5B1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</a:t>
            </a:fld>
            <a:endParaRPr lang="fr-FR"/>
          </a:p>
        </p:txBody>
      </p:sp>
      <p:pic>
        <p:nvPicPr>
          <p:cNvPr id="4" name="Google Shape;34;p1">
            <a:extLst>
              <a:ext uri="{FF2B5EF4-FFF2-40B4-BE49-F238E27FC236}">
                <a16:creationId xmlns:a16="http://schemas.microsoft.com/office/drawing/2014/main" id="{CF65D8C1-5688-4F30-93D6-5091ABF8536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58195" y="12109"/>
            <a:ext cx="2488473" cy="1506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297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DÉBRIEFING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10</a:t>
            </a:fld>
            <a:endParaRPr lang="fr-FR"/>
          </a:p>
        </p:txBody>
      </p:sp>
      <p:grpSp>
        <p:nvGrpSpPr>
          <p:cNvPr id="5" name="Google Shape;201;p10">
            <a:extLst>
              <a:ext uri="{FF2B5EF4-FFF2-40B4-BE49-F238E27FC236}">
                <a16:creationId xmlns:a16="http://schemas.microsoft.com/office/drawing/2014/main" id="{3554ECA7-3A6B-4428-BAC8-6F081317D24F}"/>
              </a:ext>
            </a:extLst>
          </p:cNvPr>
          <p:cNvGrpSpPr/>
          <p:nvPr/>
        </p:nvGrpSpPr>
        <p:grpSpPr>
          <a:xfrm>
            <a:off x="897913" y="1341501"/>
            <a:ext cx="4534700" cy="4352790"/>
            <a:chOff x="1237716" y="25847"/>
            <a:chExt cx="4534700" cy="4352790"/>
          </a:xfrm>
        </p:grpSpPr>
        <p:sp>
          <p:nvSpPr>
            <p:cNvPr id="6" name="Google Shape;202;p10">
              <a:extLst>
                <a:ext uri="{FF2B5EF4-FFF2-40B4-BE49-F238E27FC236}">
                  <a16:creationId xmlns:a16="http://schemas.microsoft.com/office/drawing/2014/main" id="{7AAC8591-358F-4471-B3B6-7152D6936E3A}"/>
                </a:ext>
              </a:extLst>
            </p:cNvPr>
            <p:cNvSpPr/>
            <p:nvPr/>
          </p:nvSpPr>
          <p:spPr>
            <a:xfrm>
              <a:off x="2942452" y="25847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3;p10">
              <a:extLst>
                <a:ext uri="{FF2B5EF4-FFF2-40B4-BE49-F238E27FC236}">
                  <a16:creationId xmlns:a16="http://schemas.microsoft.com/office/drawing/2014/main" id="{A4BC629F-7386-4EEC-AC96-5CA23909280A}"/>
                </a:ext>
              </a:extLst>
            </p:cNvPr>
            <p:cNvSpPr txBox="1"/>
            <p:nvPr/>
          </p:nvSpPr>
          <p:spPr>
            <a:xfrm>
              <a:off x="3136195" y="219590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Briefing avant vol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Vidéo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Compléments instructeur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8" name="Google Shape;204;p10">
              <a:extLst>
                <a:ext uri="{FF2B5EF4-FFF2-40B4-BE49-F238E27FC236}">
                  <a16:creationId xmlns:a16="http://schemas.microsoft.com/office/drawing/2014/main" id="{9BFD711A-B79B-428A-BFD0-5ABF545F8ADB}"/>
                </a:ext>
              </a:extLst>
            </p:cNvPr>
            <p:cNvSpPr/>
            <p:nvPr/>
          </p:nvSpPr>
          <p:spPr>
            <a:xfrm rot="2229301">
              <a:off x="4200156" y="1029941"/>
              <a:ext cx="300977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5;p10">
              <a:extLst>
                <a:ext uri="{FF2B5EF4-FFF2-40B4-BE49-F238E27FC236}">
                  <a16:creationId xmlns:a16="http://schemas.microsoft.com/office/drawing/2014/main" id="{F28F73BE-E684-4A88-8EAB-6FD1BE60D0A0}"/>
                </a:ext>
              </a:extLst>
            </p:cNvPr>
            <p:cNvSpPr txBox="1"/>
            <p:nvPr/>
          </p:nvSpPr>
          <p:spPr>
            <a:xfrm rot="2229301">
              <a:off x="4209321" y="1091974"/>
              <a:ext cx="210684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06;p10">
              <a:extLst>
                <a:ext uri="{FF2B5EF4-FFF2-40B4-BE49-F238E27FC236}">
                  <a16:creationId xmlns:a16="http://schemas.microsoft.com/office/drawing/2014/main" id="{F919E1EA-ECFF-4F23-BA18-875710673073}"/>
                </a:ext>
              </a:extLst>
            </p:cNvPr>
            <p:cNvSpPr/>
            <p:nvPr/>
          </p:nvSpPr>
          <p:spPr>
            <a:xfrm>
              <a:off x="4449459" y="1167865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7;p10">
              <a:extLst>
                <a:ext uri="{FF2B5EF4-FFF2-40B4-BE49-F238E27FC236}">
                  <a16:creationId xmlns:a16="http://schemas.microsoft.com/office/drawing/2014/main" id="{09BBD571-FF6E-4E4B-A29C-B05ED0EA32FC}"/>
                </a:ext>
              </a:extLst>
            </p:cNvPr>
            <p:cNvSpPr txBox="1"/>
            <p:nvPr/>
          </p:nvSpPr>
          <p:spPr>
            <a:xfrm>
              <a:off x="4643202" y="1361608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Simulateur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2" name="Google Shape;208;p10">
              <a:extLst>
                <a:ext uri="{FF2B5EF4-FFF2-40B4-BE49-F238E27FC236}">
                  <a16:creationId xmlns:a16="http://schemas.microsoft.com/office/drawing/2014/main" id="{02B9CA44-F680-4ACD-958C-45D5E42C32FB}"/>
                </a:ext>
              </a:extLst>
            </p:cNvPr>
            <p:cNvSpPr/>
            <p:nvPr/>
          </p:nvSpPr>
          <p:spPr>
            <a:xfrm rot="6070195">
              <a:off x="4769662" y="2537565"/>
              <a:ext cx="314696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9;p10">
              <a:extLst>
                <a:ext uri="{FF2B5EF4-FFF2-40B4-BE49-F238E27FC236}">
                  <a16:creationId xmlns:a16="http://schemas.microsoft.com/office/drawing/2014/main" id="{37F405F6-0AA6-4240-AE4C-F761850119FB}"/>
                </a:ext>
              </a:extLst>
            </p:cNvPr>
            <p:cNvSpPr txBox="1"/>
            <p:nvPr/>
          </p:nvSpPr>
          <p:spPr>
            <a:xfrm rot="-4729805">
              <a:off x="4826011" y="2580555"/>
              <a:ext cx="220287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10;p10">
              <a:extLst>
                <a:ext uri="{FF2B5EF4-FFF2-40B4-BE49-F238E27FC236}">
                  <a16:creationId xmlns:a16="http://schemas.microsoft.com/office/drawing/2014/main" id="{C3CC31D7-1C65-49D9-978A-9C80FC524A13}"/>
                </a:ext>
              </a:extLst>
            </p:cNvPr>
            <p:cNvSpPr/>
            <p:nvPr/>
          </p:nvSpPr>
          <p:spPr>
            <a:xfrm>
              <a:off x="4078153" y="3048281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1;p10">
              <a:extLst>
                <a:ext uri="{FF2B5EF4-FFF2-40B4-BE49-F238E27FC236}">
                  <a16:creationId xmlns:a16="http://schemas.microsoft.com/office/drawing/2014/main" id="{1DF96B84-5356-47E3-AA00-24EBF8F2926E}"/>
                </a:ext>
              </a:extLst>
            </p:cNvPr>
            <p:cNvSpPr txBox="1"/>
            <p:nvPr/>
          </p:nvSpPr>
          <p:spPr>
            <a:xfrm>
              <a:off x="4271896" y="3242024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Séance en vol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6" name="Google Shape;212;p10">
              <a:extLst>
                <a:ext uri="{FF2B5EF4-FFF2-40B4-BE49-F238E27FC236}">
                  <a16:creationId xmlns:a16="http://schemas.microsoft.com/office/drawing/2014/main" id="{E1396BC6-359E-49CF-86DF-CB32194B83A4}"/>
                </a:ext>
              </a:extLst>
            </p:cNvPr>
            <p:cNvSpPr/>
            <p:nvPr/>
          </p:nvSpPr>
          <p:spPr>
            <a:xfrm rot="10788579">
              <a:off x="3400082" y="3490165"/>
              <a:ext cx="47917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3;p10">
              <a:extLst>
                <a:ext uri="{FF2B5EF4-FFF2-40B4-BE49-F238E27FC236}">
                  <a16:creationId xmlns:a16="http://schemas.microsoft.com/office/drawing/2014/main" id="{C4D8258A-1424-4760-B855-BF861B0055FB}"/>
                </a:ext>
              </a:extLst>
            </p:cNvPr>
            <p:cNvSpPr txBox="1"/>
            <p:nvPr/>
          </p:nvSpPr>
          <p:spPr>
            <a:xfrm rot="-11421">
              <a:off x="3534031" y="3579242"/>
              <a:ext cx="34522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14;p10">
              <a:extLst>
                <a:ext uri="{FF2B5EF4-FFF2-40B4-BE49-F238E27FC236}">
                  <a16:creationId xmlns:a16="http://schemas.microsoft.com/office/drawing/2014/main" id="{8B21CB56-8822-490C-BF55-E34D92EEED8E}"/>
                </a:ext>
              </a:extLst>
            </p:cNvPr>
            <p:cNvSpPr/>
            <p:nvPr/>
          </p:nvSpPr>
          <p:spPr>
            <a:xfrm>
              <a:off x="1851105" y="3055680"/>
              <a:ext cx="1322957" cy="13229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5;p10">
              <a:extLst>
                <a:ext uri="{FF2B5EF4-FFF2-40B4-BE49-F238E27FC236}">
                  <a16:creationId xmlns:a16="http://schemas.microsoft.com/office/drawing/2014/main" id="{E90C399A-E19E-4256-A80A-B0A182A5642F}"/>
                </a:ext>
              </a:extLst>
            </p:cNvPr>
            <p:cNvSpPr txBox="1"/>
            <p:nvPr/>
          </p:nvSpPr>
          <p:spPr>
            <a:xfrm>
              <a:off x="2044848" y="3249423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Debriefin</a:t>
              </a:r>
              <a:r>
                <a:rPr lang="fr-FR" sz="11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</a:t>
              </a:r>
              <a:endParaRPr dirty="0"/>
            </a:p>
          </p:txBody>
        </p:sp>
        <p:sp>
          <p:nvSpPr>
            <p:cNvPr id="20" name="Google Shape;216;p10">
              <a:extLst>
                <a:ext uri="{FF2B5EF4-FFF2-40B4-BE49-F238E27FC236}">
                  <a16:creationId xmlns:a16="http://schemas.microsoft.com/office/drawing/2014/main" id="{4EBA45AD-3556-47E6-98FE-11B5B4B0A5B6}"/>
                </a:ext>
              </a:extLst>
            </p:cNvPr>
            <p:cNvSpPr/>
            <p:nvPr/>
          </p:nvSpPr>
          <p:spPr>
            <a:xfrm rot="-6480000">
              <a:off x="2033525" y="2559446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7;p10">
              <a:extLst>
                <a:ext uri="{FF2B5EF4-FFF2-40B4-BE49-F238E27FC236}">
                  <a16:creationId xmlns:a16="http://schemas.microsoft.com/office/drawing/2014/main" id="{748C5D5E-97B1-446E-B7BA-86375B6C834C}"/>
                </a:ext>
              </a:extLst>
            </p:cNvPr>
            <p:cNvSpPr txBox="1"/>
            <p:nvPr/>
          </p:nvSpPr>
          <p:spPr>
            <a:xfrm rot="4320000">
              <a:off x="2102418" y="2698800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18;p10">
              <a:extLst>
                <a:ext uri="{FF2B5EF4-FFF2-40B4-BE49-F238E27FC236}">
                  <a16:creationId xmlns:a16="http://schemas.microsoft.com/office/drawing/2014/main" id="{182DD1BE-925E-45FC-9529-5C7BBA7C3A2D}"/>
                </a:ext>
              </a:extLst>
            </p:cNvPr>
            <p:cNvSpPr/>
            <p:nvPr/>
          </p:nvSpPr>
          <p:spPr>
            <a:xfrm>
              <a:off x="1237716" y="1167865"/>
              <a:ext cx="1322957" cy="1322957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9;p10">
              <a:extLst>
                <a:ext uri="{FF2B5EF4-FFF2-40B4-BE49-F238E27FC236}">
                  <a16:creationId xmlns:a16="http://schemas.microsoft.com/office/drawing/2014/main" id="{ACAE52E3-5296-46D1-B04C-954DBD379A55}"/>
                </a:ext>
              </a:extLst>
            </p:cNvPr>
            <p:cNvSpPr txBox="1"/>
            <p:nvPr/>
          </p:nvSpPr>
          <p:spPr>
            <a:xfrm>
              <a:off x="1431459" y="1361608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eLearning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Connaissances de fond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Google Shape;220;p10">
              <a:extLst>
                <a:ext uri="{FF2B5EF4-FFF2-40B4-BE49-F238E27FC236}">
                  <a16:creationId xmlns:a16="http://schemas.microsoft.com/office/drawing/2014/main" id="{7E2AF226-1B9E-4C37-9AAA-5845673823EA}"/>
                </a:ext>
              </a:extLst>
            </p:cNvPr>
            <p:cNvSpPr/>
            <p:nvPr/>
          </p:nvSpPr>
          <p:spPr>
            <a:xfrm rot="-2029109">
              <a:off x="2549306" y="1041171"/>
              <a:ext cx="386343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1;p10">
              <a:extLst>
                <a:ext uri="{FF2B5EF4-FFF2-40B4-BE49-F238E27FC236}">
                  <a16:creationId xmlns:a16="http://schemas.microsoft.com/office/drawing/2014/main" id="{06BA1B70-5CA2-4CAF-8B2C-78A085763007}"/>
                </a:ext>
              </a:extLst>
            </p:cNvPr>
            <p:cNvSpPr txBox="1"/>
            <p:nvPr/>
          </p:nvSpPr>
          <p:spPr>
            <a:xfrm rot="-2029109">
              <a:off x="2559111" y="1162725"/>
              <a:ext cx="270440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22;p10">
            <a:extLst>
              <a:ext uri="{FF2B5EF4-FFF2-40B4-BE49-F238E27FC236}">
                <a16:creationId xmlns:a16="http://schemas.microsoft.com/office/drawing/2014/main" id="{BD67D9FC-E50E-414A-8C46-4162197233AC}"/>
              </a:ext>
            </a:extLst>
          </p:cNvPr>
          <p:cNvSpPr txBox="1"/>
          <p:nvPr/>
        </p:nvSpPr>
        <p:spPr>
          <a:xfrm>
            <a:off x="4905345" y="1099810"/>
            <a:ext cx="7545573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fr-FR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débriefing est un moment essentiel pour le stagiaire.</a:t>
            </a:r>
            <a:endParaRPr u="sng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le moment où l’on peut faire passer des messages qui resteront pérennes</a:t>
            </a:r>
            <a:endParaRPr dirty="0"/>
          </a:p>
          <a:p>
            <a:pPr marL="1257300" lvl="2" indent="-190500">
              <a:buClr>
                <a:schemeClr val="dk1"/>
              </a:buClr>
              <a:buSzPts val="2400"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Renseigner la fiche de progression Gesasso ensemble, c’est une attente du stagiaire.</a:t>
            </a:r>
            <a:endParaRPr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182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ELEARNING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11</a:t>
            </a:fld>
            <a:endParaRPr lang="fr-FR"/>
          </a:p>
        </p:txBody>
      </p:sp>
      <p:grpSp>
        <p:nvGrpSpPr>
          <p:cNvPr id="5" name="Google Shape;229;p11">
            <a:extLst>
              <a:ext uri="{FF2B5EF4-FFF2-40B4-BE49-F238E27FC236}">
                <a16:creationId xmlns:a16="http://schemas.microsoft.com/office/drawing/2014/main" id="{7CACAB16-710C-4720-AB03-17ECDB1D6739}"/>
              </a:ext>
            </a:extLst>
          </p:cNvPr>
          <p:cNvGrpSpPr/>
          <p:nvPr/>
        </p:nvGrpSpPr>
        <p:grpSpPr>
          <a:xfrm>
            <a:off x="897913" y="1341500"/>
            <a:ext cx="4534700" cy="4353921"/>
            <a:chOff x="1237716" y="25846"/>
            <a:chExt cx="4534700" cy="4353921"/>
          </a:xfrm>
        </p:grpSpPr>
        <p:sp>
          <p:nvSpPr>
            <p:cNvPr id="6" name="Google Shape;230;p11">
              <a:extLst>
                <a:ext uri="{FF2B5EF4-FFF2-40B4-BE49-F238E27FC236}">
                  <a16:creationId xmlns:a16="http://schemas.microsoft.com/office/drawing/2014/main" id="{82B24A60-A06D-4580-B473-3FB501C2065F}"/>
                </a:ext>
              </a:extLst>
            </p:cNvPr>
            <p:cNvSpPr/>
            <p:nvPr/>
          </p:nvSpPr>
          <p:spPr>
            <a:xfrm>
              <a:off x="2955519" y="25846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1;p11">
              <a:extLst>
                <a:ext uri="{FF2B5EF4-FFF2-40B4-BE49-F238E27FC236}">
                  <a16:creationId xmlns:a16="http://schemas.microsoft.com/office/drawing/2014/main" id="{DC014314-47BC-49BE-B5A6-08E6932D5DD2}"/>
                </a:ext>
              </a:extLst>
            </p:cNvPr>
            <p:cNvSpPr txBox="1"/>
            <p:nvPr/>
          </p:nvSpPr>
          <p:spPr>
            <a:xfrm>
              <a:off x="3149262" y="219589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Briefing avant vol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Vidéo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Compléments instructeur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8" name="Google Shape;232;p11">
              <a:extLst>
                <a:ext uri="{FF2B5EF4-FFF2-40B4-BE49-F238E27FC236}">
                  <a16:creationId xmlns:a16="http://schemas.microsoft.com/office/drawing/2014/main" id="{577C5A17-4567-4B7E-9EEA-68ABB53F360C}"/>
                </a:ext>
              </a:extLst>
            </p:cNvPr>
            <p:cNvSpPr/>
            <p:nvPr/>
          </p:nvSpPr>
          <p:spPr>
            <a:xfrm rot="2243732">
              <a:off x="4209591" y="1030006"/>
              <a:ext cx="295467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3;p11">
              <a:extLst>
                <a:ext uri="{FF2B5EF4-FFF2-40B4-BE49-F238E27FC236}">
                  <a16:creationId xmlns:a16="http://schemas.microsoft.com/office/drawing/2014/main" id="{68C5D4AF-08CB-41B3-A266-F6618819E2CE}"/>
                </a:ext>
              </a:extLst>
            </p:cNvPr>
            <p:cNvSpPr txBox="1"/>
            <p:nvPr/>
          </p:nvSpPr>
          <p:spPr>
            <a:xfrm rot="2243732">
              <a:off x="4218700" y="1092390"/>
              <a:ext cx="206827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34;p11">
              <a:extLst>
                <a:ext uri="{FF2B5EF4-FFF2-40B4-BE49-F238E27FC236}">
                  <a16:creationId xmlns:a16="http://schemas.microsoft.com/office/drawing/2014/main" id="{3FDE03D1-3EC5-489A-846A-1AAB8D5D4AFA}"/>
                </a:ext>
              </a:extLst>
            </p:cNvPr>
            <p:cNvSpPr/>
            <p:nvPr/>
          </p:nvSpPr>
          <p:spPr>
            <a:xfrm>
              <a:off x="4449459" y="1167865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5;p11">
              <a:extLst>
                <a:ext uri="{FF2B5EF4-FFF2-40B4-BE49-F238E27FC236}">
                  <a16:creationId xmlns:a16="http://schemas.microsoft.com/office/drawing/2014/main" id="{82498002-092B-495A-98B2-64493BB21F41}"/>
                </a:ext>
              </a:extLst>
            </p:cNvPr>
            <p:cNvSpPr txBox="1"/>
            <p:nvPr/>
          </p:nvSpPr>
          <p:spPr>
            <a:xfrm>
              <a:off x="4643202" y="1361608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Simulateur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2" name="Google Shape;236;p11">
              <a:extLst>
                <a:ext uri="{FF2B5EF4-FFF2-40B4-BE49-F238E27FC236}">
                  <a16:creationId xmlns:a16="http://schemas.microsoft.com/office/drawing/2014/main" id="{9DDEBDCE-78F8-48A0-87FF-127DDF9ECCC2}"/>
                </a:ext>
              </a:extLst>
            </p:cNvPr>
            <p:cNvSpPr/>
            <p:nvPr/>
          </p:nvSpPr>
          <p:spPr>
            <a:xfrm rot="6101644">
              <a:off x="4756695" y="2541665"/>
              <a:ext cx="321193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7;p11">
              <a:extLst>
                <a:ext uri="{FF2B5EF4-FFF2-40B4-BE49-F238E27FC236}">
                  <a16:creationId xmlns:a16="http://schemas.microsoft.com/office/drawing/2014/main" id="{17A978B6-4A6E-469C-A6BD-61184E1BBDA1}"/>
                </a:ext>
              </a:extLst>
            </p:cNvPr>
            <p:cNvSpPr txBox="1"/>
            <p:nvPr/>
          </p:nvSpPr>
          <p:spPr>
            <a:xfrm rot="-4698356">
              <a:off x="4814639" y="2583786"/>
              <a:ext cx="22483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8;p11">
              <a:extLst>
                <a:ext uri="{FF2B5EF4-FFF2-40B4-BE49-F238E27FC236}">
                  <a16:creationId xmlns:a16="http://schemas.microsoft.com/office/drawing/2014/main" id="{2A8C14F7-D56A-461B-9AA4-A110CF8D1530}"/>
                </a:ext>
              </a:extLst>
            </p:cNvPr>
            <p:cNvSpPr/>
            <p:nvPr/>
          </p:nvSpPr>
          <p:spPr>
            <a:xfrm>
              <a:off x="4058482" y="3056810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9;p11">
              <a:extLst>
                <a:ext uri="{FF2B5EF4-FFF2-40B4-BE49-F238E27FC236}">
                  <a16:creationId xmlns:a16="http://schemas.microsoft.com/office/drawing/2014/main" id="{0DB909E1-6DFA-43A9-ADA4-C0314EFF9556}"/>
                </a:ext>
              </a:extLst>
            </p:cNvPr>
            <p:cNvSpPr txBox="1"/>
            <p:nvPr/>
          </p:nvSpPr>
          <p:spPr>
            <a:xfrm>
              <a:off x="4252225" y="3250553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Séance en vol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6" name="Google Shape;240;p11">
              <a:extLst>
                <a:ext uri="{FF2B5EF4-FFF2-40B4-BE49-F238E27FC236}">
                  <a16:creationId xmlns:a16="http://schemas.microsoft.com/office/drawing/2014/main" id="{544FA956-DB74-467E-8AAB-EA58DEA1F114}"/>
                </a:ext>
              </a:extLst>
            </p:cNvPr>
            <p:cNvSpPr/>
            <p:nvPr/>
          </p:nvSpPr>
          <p:spPr>
            <a:xfrm rot="-10798241">
              <a:off x="3395167" y="3494481"/>
              <a:ext cx="468742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1;p11">
              <a:extLst>
                <a:ext uri="{FF2B5EF4-FFF2-40B4-BE49-F238E27FC236}">
                  <a16:creationId xmlns:a16="http://schemas.microsoft.com/office/drawing/2014/main" id="{3C4C850B-25DA-48F8-9DD5-831FEA4955BB}"/>
                </a:ext>
              </a:extLst>
            </p:cNvPr>
            <p:cNvSpPr txBox="1"/>
            <p:nvPr/>
          </p:nvSpPr>
          <p:spPr>
            <a:xfrm rot="1759">
              <a:off x="3529116" y="3583815"/>
              <a:ext cx="334793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42;p11">
              <a:extLst>
                <a:ext uri="{FF2B5EF4-FFF2-40B4-BE49-F238E27FC236}">
                  <a16:creationId xmlns:a16="http://schemas.microsoft.com/office/drawing/2014/main" id="{071B26F3-2184-45EA-8B5C-A528C10FC094}"/>
                </a:ext>
              </a:extLst>
            </p:cNvPr>
            <p:cNvSpPr/>
            <p:nvPr/>
          </p:nvSpPr>
          <p:spPr>
            <a:xfrm>
              <a:off x="1851105" y="3055680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3;p11">
              <a:extLst>
                <a:ext uri="{FF2B5EF4-FFF2-40B4-BE49-F238E27FC236}">
                  <a16:creationId xmlns:a16="http://schemas.microsoft.com/office/drawing/2014/main" id="{FF0BE3EE-F0C9-46AB-91C6-F645DDC275B3}"/>
                </a:ext>
              </a:extLst>
            </p:cNvPr>
            <p:cNvSpPr txBox="1"/>
            <p:nvPr/>
          </p:nvSpPr>
          <p:spPr>
            <a:xfrm>
              <a:off x="2044848" y="3249423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Debriefing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0" name="Google Shape;244;p11">
              <a:extLst>
                <a:ext uri="{FF2B5EF4-FFF2-40B4-BE49-F238E27FC236}">
                  <a16:creationId xmlns:a16="http://schemas.microsoft.com/office/drawing/2014/main" id="{9B23D052-34B9-4174-ABF3-52797A1CD124}"/>
                </a:ext>
              </a:extLst>
            </p:cNvPr>
            <p:cNvSpPr/>
            <p:nvPr/>
          </p:nvSpPr>
          <p:spPr>
            <a:xfrm rot="-6480000">
              <a:off x="2033525" y="2559446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5;p11">
              <a:extLst>
                <a:ext uri="{FF2B5EF4-FFF2-40B4-BE49-F238E27FC236}">
                  <a16:creationId xmlns:a16="http://schemas.microsoft.com/office/drawing/2014/main" id="{01D9B522-DECA-4C1E-8E44-CEC4CBDE8B80}"/>
                </a:ext>
              </a:extLst>
            </p:cNvPr>
            <p:cNvSpPr txBox="1"/>
            <p:nvPr/>
          </p:nvSpPr>
          <p:spPr>
            <a:xfrm rot="4320000">
              <a:off x="2102418" y="2698800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46;p11">
              <a:extLst>
                <a:ext uri="{FF2B5EF4-FFF2-40B4-BE49-F238E27FC236}">
                  <a16:creationId xmlns:a16="http://schemas.microsoft.com/office/drawing/2014/main" id="{A8FC115A-FE40-4674-8B5E-31B5F3B59514}"/>
                </a:ext>
              </a:extLst>
            </p:cNvPr>
            <p:cNvSpPr/>
            <p:nvPr/>
          </p:nvSpPr>
          <p:spPr>
            <a:xfrm>
              <a:off x="1237716" y="1167865"/>
              <a:ext cx="1322957" cy="13229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7;p11">
              <a:extLst>
                <a:ext uri="{FF2B5EF4-FFF2-40B4-BE49-F238E27FC236}">
                  <a16:creationId xmlns:a16="http://schemas.microsoft.com/office/drawing/2014/main" id="{6CB8E3BD-B1E4-4FA8-A85B-F2C1958EC5DF}"/>
                </a:ext>
              </a:extLst>
            </p:cNvPr>
            <p:cNvSpPr txBox="1"/>
            <p:nvPr/>
          </p:nvSpPr>
          <p:spPr>
            <a:xfrm>
              <a:off x="1431459" y="1361608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eLearning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Connaissances de fond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Google Shape;248;p11">
              <a:extLst>
                <a:ext uri="{FF2B5EF4-FFF2-40B4-BE49-F238E27FC236}">
                  <a16:creationId xmlns:a16="http://schemas.microsoft.com/office/drawing/2014/main" id="{CDBEDB20-EFA3-446B-83B0-C4CB6349C5B2}"/>
                </a:ext>
              </a:extLst>
            </p:cNvPr>
            <p:cNvSpPr/>
            <p:nvPr/>
          </p:nvSpPr>
          <p:spPr>
            <a:xfrm rot="-2016990">
              <a:off x="2552802" y="1041229"/>
              <a:ext cx="392105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9;p11">
              <a:extLst>
                <a:ext uri="{FF2B5EF4-FFF2-40B4-BE49-F238E27FC236}">
                  <a16:creationId xmlns:a16="http://schemas.microsoft.com/office/drawing/2014/main" id="{2D2B5A0E-ECE4-4574-8010-91D8A61D0840}"/>
                </a:ext>
              </a:extLst>
            </p:cNvPr>
            <p:cNvSpPr txBox="1"/>
            <p:nvPr/>
          </p:nvSpPr>
          <p:spPr>
            <a:xfrm rot="-2016990">
              <a:off x="2562638" y="1163091"/>
              <a:ext cx="274474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50;p11">
            <a:extLst>
              <a:ext uri="{FF2B5EF4-FFF2-40B4-BE49-F238E27FC236}">
                <a16:creationId xmlns:a16="http://schemas.microsoft.com/office/drawing/2014/main" id="{A6047194-CF0E-4CD9-89C7-D753AA7831E1}"/>
              </a:ext>
            </a:extLst>
          </p:cNvPr>
          <p:cNvSpPr txBox="1"/>
          <p:nvPr/>
        </p:nvSpPr>
        <p:spPr>
          <a:xfrm>
            <a:off x="5605248" y="1729004"/>
            <a:ext cx="6477191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L’acquisition du socle de  connaissances est essentielle et doit être distillé tout au long de la formation pratique. Evitons le bachotage.</a:t>
            </a: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FFVP a choisi un système qui permet une grande souplesse selon la disponibilité du stagiaire.</a:t>
            </a: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Cela répond également à la traçabilité exigée par la DSAC.</a:t>
            </a:r>
            <a:endParaRPr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543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12</a:t>
            </a:fld>
            <a:endParaRPr lang="fr-FR"/>
          </a:p>
        </p:txBody>
      </p:sp>
      <p:pic>
        <p:nvPicPr>
          <p:cNvPr id="5" name="Google Shape;257;p12">
            <a:extLst>
              <a:ext uri="{FF2B5EF4-FFF2-40B4-BE49-F238E27FC236}">
                <a16:creationId xmlns:a16="http://schemas.microsoft.com/office/drawing/2014/main" id="{36859FC9-1283-417E-921E-88273C96EF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4102" y="0"/>
            <a:ext cx="674379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953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13</a:t>
            </a:fld>
            <a:endParaRPr lang="fr-FR"/>
          </a:p>
        </p:txBody>
      </p:sp>
      <p:sp>
        <p:nvSpPr>
          <p:cNvPr id="5" name="Google Shape;264;p13">
            <a:extLst>
              <a:ext uri="{FF2B5EF4-FFF2-40B4-BE49-F238E27FC236}">
                <a16:creationId xmlns:a16="http://schemas.microsoft.com/office/drawing/2014/main" id="{5B0059B9-13F7-4868-9728-449B8C8645BB}"/>
              </a:ext>
            </a:extLst>
          </p:cNvPr>
          <p:cNvSpPr txBox="1"/>
          <p:nvPr/>
        </p:nvSpPr>
        <p:spPr>
          <a:xfrm>
            <a:off x="2792627" y="2100648"/>
            <a:ext cx="61165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stage FI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7300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STAGE FI(S)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14</a:t>
            </a:fld>
            <a:endParaRPr lang="fr-FR"/>
          </a:p>
        </p:txBody>
      </p:sp>
      <p:sp>
        <p:nvSpPr>
          <p:cNvPr id="5" name="Google Shape;271;p14">
            <a:extLst>
              <a:ext uri="{FF2B5EF4-FFF2-40B4-BE49-F238E27FC236}">
                <a16:creationId xmlns:a16="http://schemas.microsoft.com/office/drawing/2014/main" id="{84BA914E-EE79-47AD-B6F9-0F4921CD0A49}"/>
              </a:ext>
            </a:extLst>
          </p:cNvPr>
          <p:cNvSpPr txBox="1"/>
          <p:nvPr/>
        </p:nvSpPr>
        <p:spPr>
          <a:xfrm>
            <a:off x="526942" y="1393298"/>
            <a:ext cx="1048806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fr-FR" sz="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Le stage FI vient d’être réécrit.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volume est sensiblement identique   (4 semaines bloquées pour le CNVV).</a:t>
            </a:r>
            <a:endParaRPr dirty="0"/>
          </a:p>
          <a:p>
            <a:pPr marL="742950" lvl="1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Mise en place en 2022 après le séminaire de Bourges.</a:t>
            </a:r>
            <a:endParaRPr dirty="0"/>
          </a:p>
          <a:p>
            <a:pPr marL="742950" lvl="1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 de la formation par les compétences.</a:t>
            </a:r>
            <a:endParaRPr dirty="0"/>
          </a:p>
          <a:p>
            <a:pPr marL="742950" lvl="1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exclusivement pédagogiques.</a:t>
            </a:r>
            <a:endParaRPr dirty="0"/>
          </a:p>
        </p:txBody>
      </p:sp>
      <p:pic>
        <p:nvPicPr>
          <p:cNvPr id="6" name="Google Shape;272;p14">
            <a:extLst>
              <a:ext uri="{FF2B5EF4-FFF2-40B4-BE49-F238E27FC236}">
                <a16:creationId xmlns:a16="http://schemas.microsoft.com/office/drawing/2014/main" id="{439F6384-A3D4-411E-AF27-E01A1CEB6B4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51601" y="3258007"/>
            <a:ext cx="3802199" cy="3103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814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STAGE FI(S)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15</a:t>
            </a:fld>
            <a:endParaRPr lang="fr-FR"/>
          </a:p>
        </p:txBody>
      </p:sp>
      <p:sp>
        <p:nvSpPr>
          <p:cNvPr id="7" name="Google Shape;279;p15">
            <a:extLst>
              <a:ext uri="{FF2B5EF4-FFF2-40B4-BE49-F238E27FC236}">
                <a16:creationId xmlns:a16="http://schemas.microsoft.com/office/drawing/2014/main" id="{BA4FB828-7556-4A20-A897-45BECF317A96}"/>
              </a:ext>
            </a:extLst>
          </p:cNvPr>
          <p:cNvSpPr txBox="1"/>
          <p:nvPr/>
        </p:nvSpPr>
        <p:spPr>
          <a:xfrm>
            <a:off x="728420" y="1197271"/>
            <a:ext cx="10972800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Aménagements possible: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court pour des instructeurs avion</a:t>
            </a:r>
            <a:endParaRPr dirty="0"/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personnalisé pour des stagiaires à grande expérience.</a:t>
            </a:r>
            <a:endParaRPr dirty="0"/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Former des moniteurs simulateur</a:t>
            </a:r>
            <a:endParaRPr dirty="0"/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Aménagement possible pour des moniteurs simulateur qui ont une expérience significative.</a:t>
            </a:r>
            <a:endParaRPr dirty="0"/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 au sol délivrées en visioconférence  sur le plan national (</a:t>
            </a:r>
            <a:r>
              <a:rPr lang="fr-F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la préparation du module A.)</a:t>
            </a:r>
            <a:endParaRPr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374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QUI SONT-ELLES ?...QUI SONT-ILS ?...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16</a:t>
            </a:fld>
            <a:endParaRPr lang="fr-FR"/>
          </a:p>
        </p:txBody>
      </p:sp>
      <p:pic>
        <p:nvPicPr>
          <p:cNvPr id="5" name="Google Shape;286;p16">
            <a:extLst>
              <a:ext uri="{FF2B5EF4-FFF2-40B4-BE49-F238E27FC236}">
                <a16:creationId xmlns:a16="http://schemas.microsoft.com/office/drawing/2014/main" id="{C97C8C9D-14EB-4CDE-862A-734C35AAA5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0270" y="0"/>
            <a:ext cx="105514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403066E-0A5B-4D6A-BEA4-D5A94D78DCAF}"/>
              </a:ext>
            </a:extLst>
          </p:cNvPr>
          <p:cNvSpPr txBox="1"/>
          <p:nvPr/>
        </p:nvSpPr>
        <p:spPr>
          <a:xfrm>
            <a:off x="820270" y="3744000"/>
            <a:ext cx="3930948" cy="33855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 des cours à présenter lors du module A</a:t>
            </a:r>
          </a:p>
        </p:txBody>
      </p:sp>
    </p:spTree>
    <p:extLst>
      <p:ext uri="{BB962C8B-B14F-4D97-AF65-F5344CB8AC3E}">
        <p14:creationId xmlns:p14="http://schemas.microsoft.com/office/powerpoint/2010/main" val="2411254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17</a:t>
            </a:fld>
            <a:endParaRPr lang="fr-FR"/>
          </a:p>
        </p:txBody>
      </p:sp>
      <p:sp>
        <p:nvSpPr>
          <p:cNvPr id="5" name="Google Shape;264;p13">
            <a:extLst>
              <a:ext uri="{FF2B5EF4-FFF2-40B4-BE49-F238E27FC236}">
                <a16:creationId xmlns:a16="http://schemas.microsoft.com/office/drawing/2014/main" id="{5B0059B9-13F7-4868-9728-449B8C8645BB}"/>
              </a:ext>
            </a:extLst>
          </p:cNvPr>
          <p:cNvSpPr txBox="1"/>
          <p:nvPr/>
        </p:nvSpPr>
        <p:spPr>
          <a:xfrm>
            <a:off x="2792627" y="2100648"/>
            <a:ext cx="61165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FI(s) restreint campagne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2254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B64D967-098C-437E-8F9E-37A6D909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FI(s) restreint campagne</a:t>
            </a:r>
          </a:p>
        </p:txBody>
      </p:sp>
      <p:pic>
        <p:nvPicPr>
          <p:cNvPr id="3" name="Image 2" descr="Une image contenant texte, journal, document&#10;&#10;Description générée automatiquement">
            <a:extLst>
              <a:ext uri="{FF2B5EF4-FFF2-40B4-BE49-F238E27FC236}">
                <a16:creationId xmlns:a16="http://schemas.microsoft.com/office/drawing/2014/main" id="{E96E84D8-2B92-4150-BFAB-5403AF8B4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84" y="1100137"/>
            <a:ext cx="6368531" cy="550214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1276AB8-A901-4E88-BF5F-A8FB9A4A9807}"/>
              </a:ext>
            </a:extLst>
          </p:cNvPr>
          <p:cNvSpPr txBox="1"/>
          <p:nvPr/>
        </p:nvSpPr>
        <p:spPr>
          <a:xfrm>
            <a:off x="7865951" y="2101663"/>
            <a:ext cx="4059445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pilote n’est plus instructeur</a:t>
            </a:r>
          </a:p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depuis 2021</a:t>
            </a:r>
          </a:p>
        </p:txBody>
      </p:sp>
    </p:spTree>
    <p:extLst>
      <p:ext uri="{BB962C8B-B14F-4D97-AF65-F5344CB8AC3E}">
        <p14:creationId xmlns:p14="http://schemas.microsoft.com/office/powerpoint/2010/main" val="115405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19</a:t>
            </a:fld>
            <a:endParaRPr lang="fr-FR"/>
          </a:p>
        </p:txBody>
      </p:sp>
      <p:sp>
        <p:nvSpPr>
          <p:cNvPr id="5" name="Google Shape;293;p17">
            <a:extLst>
              <a:ext uri="{FF2B5EF4-FFF2-40B4-BE49-F238E27FC236}">
                <a16:creationId xmlns:a16="http://schemas.microsoft.com/office/drawing/2014/main" id="{20DDD47E-FE07-4C0B-90F1-92E8D5BD0EF3}"/>
              </a:ext>
            </a:extLst>
          </p:cNvPr>
          <p:cNvSpPr txBox="1"/>
          <p:nvPr/>
        </p:nvSpPr>
        <p:spPr>
          <a:xfrm>
            <a:off x="2045776" y="2100649"/>
            <a:ext cx="88960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LE STAGE DE REMISE À NIVEAU FI </a:t>
            </a:r>
            <a:r>
              <a:rPr lang="fr-F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(RAN FI )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742757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</a:t>
            </a:fld>
            <a:endParaRPr lang="fr-FR"/>
          </a:p>
        </p:txBody>
      </p:sp>
      <p:sp>
        <p:nvSpPr>
          <p:cNvPr id="7" name="Google Shape;41;p2">
            <a:extLst>
              <a:ext uri="{FF2B5EF4-FFF2-40B4-BE49-F238E27FC236}">
                <a16:creationId xmlns:a16="http://schemas.microsoft.com/office/drawing/2014/main" id="{830ABE39-65E2-4E0E-BCC4-B1F2F5C6D104}"/>
              </a:ext>
            </a:extLst>
          </p:cNvPr>
          <p:cNvSpPr txBox="1"/>
          <p:nvPr/>
        </p:nvSpPr>
        <p:spPr>
          <a:xfrm>
            <a:off x="1663176" y="642143"/>
            <a:ext cx="6527260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Formation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❑"/>
            </a:pPr>
            <a:r>
              <a:rPr lang="fr-FR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SPL</a:t>
            </a:r>
            <a:endParaRPr dirty="0"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Méthode de formation de la FFVP</a:t>
            </a:r>
            <a:endParaRPr dirty="0"/>
          </a:p>
          <a:p>
            <a:pPr marL="1714500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LE FI</a:t>
            </a:r>
            <a:endParaRPr dirty="0"/>
          </a:p>
          <a:p>
            <a:pPr marL="2171700" marR="0" lvl="4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RAN FI</a:t>
            </a:r>
            <a:endParaRPr dirty="0"/>
          </a:p>
          <a:p>
            <a:pPr marL="2628900" marR="0" lvl="5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Le FE et le RAN FE</a:t>
            </a:r>
            <a:endParaRPr dirty="0"/>
          </a:p>
          <a:p>
            <a:pPr marL="3086100" marR="0" lvl="6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Le DTO</a:t>
            </a: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fr-FR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Accidentologie 2021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❑"/>
            </a:pPr>
            <a:r>
              <a:rPr lang="fr-FR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Statistiques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Liste des accidents</a:t>
            </a:r>
            <a:endParaRPr dirty="0"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Retours d’audits</a:t>
            </a:r>
            <a:endParaRPr dirty="0"/>
          </a:p>
          <a:p>
            <a:pPr marL="1714500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Actions envisagés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2483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STAGE DE REMISE À NIVEAU FI (RAN FI 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20</a:t>
            </a:fld>
            <a:endParaRPr lang="fr-FR"/>
          </a:p>
        </p:txBody>
      </p:sp>
      <p:sp>
        <p:nvSpPr>
          <p:cNvPr id="5" name="Google Shape;300;p18">
            <a:extLst>
              <a:ext uri="{FF2B5EF4-FFF2-40B4-BE49-F238E27FC236}">
                <a16:creationId xmlns:a16="http://schemas.microsoft.com/office/drawing/2014/main" id="{F81DB407-CF6E-4AF2-A298-49BE9C42ED5C}"/>
              </a:ext>
            </a:extLst>
          </p:cNvPr>
          <p:cNvSpPr txBox="1"/>
          <p:nvPr/>
        </p:nvSpPr>
        <p:spPr>
          <a:xfrm>
            <a:off x="838200" y="1767006"/>
            <a:ext cx="10362790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obligatoire qui ne peut plus être substitué par le vol de contrôle d’un FIE.</a:t>
            </a:r>
            <a:endParaRPr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stage de deux jours a été ramené à 1 jour.</a:t>
            </a:r>
            <a:endParaRPr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vol d’aptitude des 9 ans (origine conversion FCL) ou dates postérieures.</a:t>
            </a:r>
            <a:endParaRPr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Moyenne de 300 RAN par an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887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STAGE DE REMISE À NIVEAU FI (RAN FI 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21</a:t>
            </a:fld>
            <a:endParaRPr lang="fr-FR"/>
          </a:p>
        </p:txBody>
      </p:sp>
      <p:sp>
        <p:nvSpPr>
          <p:cNvPr id="5" name="Google Shape;308;p19">
            <a:extLst>
              <a:ext uri="{FF2B5EF4-FFF2-40B4-BE49-F238E27FC236}">
                <a16:creationId xmlns:a16="http://schemas.microsoft.com/office/drawing/2014/main" id="{BE016DB2-5FBC-4CA3-9955-6AB297DA0319}"/>
              </a:ext>
            </a:extLst>
          </p:cNvPr>
          <p:cNvSpPr txBox="1"/>
          <p:nvPr/>
        </p:nvSpPr>
        <p:spPr>
          <a:xfrm>
            <a:off x="1084882" y="1720840"/>
            <a:ext cx="1051560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Aménagements: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 par l’ATO avec une équipe de formateurs dédiés comme effectué pendant le COVID</a:t>
            </a:r>
            <a:endParaRPr dirty="0"/>
          </a:p>
          <a:p>
            <a:pPr marL="742950" lvl="1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Permet au RP d’avoir la traçabilité suite à une remarque de la DSAC.</a:t>
            </a:r>
            <a:endParaRPr dirty="0"/>
          </a:p>
          <a:p>
            <a:pPr marL="742950" lvl="1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visioconférence très majoritairement</a:t>
            </a:r>
            <a:endParaRPr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97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22</a:t>
            </a:fld>
            <a:endParaRPr lang="fr-FR"/>
          </a:p>
        </p:txBody>
      </p:sp>
      <p:sp>
        <p:nvSpPr>
          <p:cNvPr id="5" name="Google Shape;315;p20">
            <a:extLst>
              <a:ext uri="{FF2B5EF4-FFF2-40B4-BE49-F238E27FC236}">
                <a16:creationId xmlns:a16="http://schemas.microsoft.com/office/drawing/2014/main" id="{BCDA2FF8-E481-4B82-BEAE-C917A59FEA99}"/>
              </a:ext>
            </a:extLst>
          </p:cNvPr>
          <p:cNvSpPr txBox="1"/>
          <p:nvPr/>
        </p:nvSpPr>
        <p:spPr>
          <a:xfrm>
            <a:off x="2224216" y="2607276"/>
            <a:ext cx="619073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LE STAGE FE ET LE RAN FE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5257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STAGE FE ET LE RAN FE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23</a:t>
            </a:fld>
            <a:endParaRPr lang="fr-FR"/>
          </a:p>
        </p:txBody>
      </p:sp>
      <p:sp>
        <p:nvSpPr>
          <p:cNvPr id="5" name="Google Shape;322;p21">
            <a:extLst>
              <a:ext uri="{FF2B5EF4-FFF2-40B4-BE49-F238E27FC236}">
                <a16:creationId xmlns:a16="http://schemas.microsoft.com/office/drawing/2014/main" id="{84DB4ECC-C8CB-4470-958B-DD57CA61B618}"/>
              </a:ext>
            </a:extLst>
          </p:cNvPr>
          <p:cNvSpPr txBox="1"/>
          <p:nvPr/>
        </p:nvSpPr>
        <p:spPr>
          <a:xfrm>
            <a:off x="2254793" y="2236573"/>
            <a:ext cx="8034173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Doit être revu</a:t>
            </a:r>
            <a:endParaRPr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mandat du FE est de 5 ans au lieu de 3 ans</a:t>
            </a:r>
            <a:endParaRPr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RAN FE est géré en national au même titre que le RAN FI.</a:t>
            </a:r>
            <a:endParaRPr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 80 par an.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6464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24</a:t>
            </a:fld>
            <a:endParaRPr lang="fr-FR"/>
          </a:p>
        </p:txBody>
      </p:sp>
      <p:sp>
        <p:nvSpPr>
          <p:cNvPr id="5" name="Google Shape;330;p22">
            <a:extLst>
              <a:ext uri="{FF2B5EF4-FFF2-40B4-BE49-F238E27FC236}">
                <a16:creationId xmlns:a16="http://schemas.microsoft.com/office/drawing/2014/main" id="{A0DE826D-D2DA-4E43-8559-AAE13D951AE4}"/>
              </a:ext>
            </a:extLst>
          </p:cNvPr>
          <p:cNvSpPr txBox="1"/>
          <p:nvPr/>
        </p:nvSpPr>
        <p:spPr>
          <a:xfrm>
            <a:off x="2891481" y="2706130"/>
            <a:ext cx="480677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LE DTO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566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DTO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25</a:t>
            </a:fld>
            <a:endParaRPr lang="fr-FR"/>
          </a:p>
        </p:txBody>
      </p:sp>
      <p:sp>
        <p:nvSpPr>
          <p:cNvPr id="5" name="Google Shape;337;p23">
            <a:extLst>
              <a:ext uri="{FF2B5EF4-FFF2-40B4-BE49-F238E27FC236}">
                <a16:creationId xmlns:a16="http://schemas.microsoft.com/office/drawing/2014/main" id="{7DC58E41-9CF6-41DC-A696-E5FA326CC9BA}"/>
              </a:ext>
            </a:extLst>
          </p:cNvPr>
          <p:cNvSpPr txBox="1"/>
          <p:nvPr/>
        </p:nvSpPr>
        <p:spPr>
          <a:xfrm>
            <a:off x="3323968" y="2075935"/>
            <a:ext cx="504155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Retours des audits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Remarques courantes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Gesasso et l’audit</a:t>
            </a:r>
            <a:endParaRPr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991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DTO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26</a:t>
            </a:fld>
            <a:endParaRPr lang="fr-FR"/>
          </a:p>
        </p:txBody>
      </p:sp>
      <p:sp>
        <p:nvSpPr>
          <p:cNvPr id="5" name="Google Shape;345;p24">
            <a:extLst>
              <a:ext uri="{FF2B5EF4-FFF2-40B4-BE49-F238E27FC236}">
                <a16:creationId xmlns:a16="http://schemas.microsoft.com/office/drawing/2014/main" id="{40460C6A-6520-428C-954A-B9EA52AE449C}"/>
              </a:ext>
            </a:extLst>
          </p:cNvPr>
          <p:cNvSpPr txBox="1"/>
          <p:nvPr/>
        </p:nvSpPr>
        <p:spPr>
          <a:xfrm>
            <a:off x="627947" y="1103569"/>
            <a:ext cx="10573043" cy="609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Retours des audits et remarques les plus courantes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Manque les compte rendu d’activité et bilan de sécurité des DTO.</a:t>
            </a:r>
            <a:endParaRPr dirty="0"/>
          </a:p>
          <a:p>
            <a:pPr marL="8001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Rôle du responsable pédagogique est mal compris et mal appliqué</a:t>
            </a:r>
            <a:endParaRPr dirty="0"/>
          </a:p>
          <a:p>
            <a:pPr marL="8001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 de politique de sécurité</a:t>
            </a:r>
            <a:endParaRPr dirty="0"/>
          </a:p>
          <a:p>
            <a: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fr-FR" sz="24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Formations mal suivies</a:t>
            </a:r>
            <a:endParaRPr lang="fr-FR" sz="2400" dirty="0"/>
          </a:p>
          <a:p>
            <a:pPr marL="8001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fr-FR" sz="24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800100" lvl="1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Liste des instructeurs </a:t>
            </a:r>
            <a:r>
              <a:rPr lang="fr-FR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mal tenue</a:t>
            </a:r>
          </a:p>
          <a:p>
            <a:pPr marL="800100" lvl="1" indent="-342900">
              <a:buClr>
                <a:schemeClr val="dk1"/>
              </a:buClr>
              <a:buSzPts val="2400"/>
              <a:buFont typeface="Arial"/>
              <a:buChar char="•"/>
            </a:pPr>
            <a:endParaRPr lang="fr-FR" sz="2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800100" lvl="1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Le logiciel Gesasso aide grandement à franchir ces étapes et répond à 95% aux questions.</a:t>
            </a: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fr-FR" sz="2400"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142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responsable pédagogique du DTO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27</a:t>
            </a:fld>
            <a:endParaRPr lang="fr-FR"/>
          </a:p>
        </p:txBody>
      </p:sp>
      <p:sp>
        <p:nvSpPr>
          <p:cNvPr id="5" name="Google Shape;359;p26">
            <a:extLst>
              <a:ext uri="{FF2B5EF4-FFF2-40B4-BE49-F238E27FC236}">
                <a16:creationId xmlns:a16="http://schemas.microsoft.com/office/drawing/2014/main" id="{A5E05E83-9DEE-4160-875C-5D1F680E3C7E}"/>
              </a:ext>
            </a:extLst>
          </p:cNvPr>
          <p:cNvSpPr/>
          <p:nvPr/>
        </p:nvSpPr>
        <p:spPr>
          <a:xfrm>
            <a:off x="539984" y="1473034"/>
            <a:ext cx="11176735" cy="367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u="sng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Son rôle est de:</a:t>
            </a:r>
            <a:endParaRPr sz="2400" u="sng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lvl="1" indent="-342900">
              <a:spcBef>
                <a:spcPts val="6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Veiller à ce que les formations théoriques et pratiques délivrées soient conformes. Il en est le garant.</a:t>
            </a:r>
            <a:endParaRPr dirty="0"/>
          </a:p>
          <a:p>
            <a:pPr marL="800100" lvl="1" indent="-190500">
              <a:spcBef>
                <a:spcPts val="600"/>
              </a:spcBef>
              <a:buClr>
                <a:schemeClr val="dk1"/>
              </a:buClr>
              <a:buSzPts val="2400"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lvl="1" indent="-342900">
              <a:spcBef>
                <a:spcPts val="6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Veiller à la bonne intégration de la formation.</a:t>
            </a:r>
            <a:endParaRPr dirty="0"/>
          </a:p>
          <a:p>
            <a:pPr marL="800100" lvl="1" indent="-190500">
              <a:spcBef>
                <a:spcPts val="600"/>
              </a:spcBef>
              <a:buClr>
                <a:schemeClr val="dk1"/>
              </a:buClr>
              <a:buSzPts val="2400"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lvl="1" indent="-342900">
              <a:spcBef>
                <a:spcPts val="6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Superviser les progrès de chaque stagiaire.</a:t>
            </a:r>
            <a:endParaRPr dirty="0"/>
          </a:p>
          <a:p>
            <a:pPr marL="800100" lvl="1" indent="-190500">
              <a:spcBef>
                <a:spcPts val="600"/>
              </a:spcBef>
              <a:buClr>
                <a:schemeClr val="dk1"/>
              </a:buClr>
              <a:buSzPts val="2400"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lvl="1" indent="-342900">
              <a:spcBef>
                <a:spcPts val="6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Supervise le ou les adjoints.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360;p26">
            <a:extLst>
              <a:ext uri="{FF2B5EF4-FFF2-40B4-BE49-F238E27FC236}">
                <a16:creationId xmlns:a16="http://schemas.microsoft.com/office/drawing/2014/main" id="{606050AB-6FEC-4304-9788-96F3ADB08B1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38671" y="3546021"/>
            <a:ext cx="3683000" cy="224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725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responsable pédagogique du DTO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28</a:t>
            </a:fld>
            <a:endParaRPr lang="fr-FR"/>
          </a:p>
        </p:txBody>
      </p:sp>
      <p:sp>
        <p:nvSpPr>
          <p:cNvPr id="5" name="Google Shape;367;p27">
            <a:extLst>
              <a:ext uri="{FF2B5EF4-FFF2-40B4-BE49-F238E27FC236}">
                <a16:creationId xmlns:a16="http://schemas.microsoft.com/office/drawing/2014/main" id="{3555C408-BCBA-4EEC-BC4B-47DB99A741E6}"/>
              </a:ext>
            </a:extLst>
          </p:cNvPr>
          <p:cNvSpPr/>
          <p:nvPr/>
        </p:nvSpPr>
        <p:spPr>
          <a:xfrm>
            <a:off x="588936" y="1284286"/>
            <a:ext cx="9002507" cy="413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est de sa responsabilité de :</a:t>
            </a:r>
            <a:endParaRPr sz="24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342900">
              <a:spcBef>
                <a:spcPts val="6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Etablir les recommandations 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théoriques et pratiques.</a:t>
            </a:r>
            <a:endParaRPr dirty="0"/>
          </a:p>
          <a:p>
            <a:pPr marL="1257300" lvl="2" indent="-190500">
              <a:spcBef>
                <a:spcPts val="600"/>
              </a:spcBef>
              <a:buClr>
                <a:schemeClr val="dk1"/>
              </a:buClr>
              <a:buSzPts val="2400"/>
            </a:pPr>
            <a:endParaRPr sz="1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342900">
              <a:spcBef>
                <a:spcPts val="6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Délivrer le PASS.</a:t>
            </a:r>
            <a:endParaRPr dirty="0"/>
          </a:p>
          <a:p>
            <a:pPr marL="1257300" lvl="2" indent="-190500">
              <a:spcBef>
                <a:spcPts val="600"/>
              </a:spcBef>
              <a:buClr>
                <a:schemeClr val="dk1"/>
              </a:buClr>
              <a:buSzPts val="2400"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342900">
              <a:spcBef>
                <a:spcPts val="6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Elaborer les attestations de fin de formation.</a:t>
            </a:r>
            <a:endParaRPr dirty="0"/>
          </a:p>
          <a:p>
            <a:pPr marL="1257300" lvl="2" indent="-190500">
              <a:spcBef>
                <a:spcPts val="600"/>
              </a:spcBef>
              <a:buClr>
                <a:schemeClr val="dk1"/>
              </a:buClr>
              <a:buSzPts val="2400"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342900">
              <a:spcBef>
                <a:spcPts val="6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Superviser la formation des stagiaires.</a:t>
            </a:r>
            <a:endParaRPr dirty="0"/>
          </a:p>
          <a:p>
            <a:pPr marL="1257300" lvl="2" indent="-190500">
              <a:spcBef>
                <a:spcPts val="600"/>
              </a:spcBef>
              <a:buClr>
                <a:schemeClr val="dk1"/>
              </a:buClr>
              <a:buSzPts val="2400"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342900">
              <a:spcBef>
                <a:spcPts val="6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Superviser l’équipe pédagogique.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368;p27">
            <a:extLst>
              <a:ext uri="{FF2B5EF4-FFF2-40B4-BE49-F238E27FC236}">
                <a16:creationId xmlns:a16="http://schemas.microsoft.com/office/drawing/2014/main" id="{D9B7D018-938D-4528-91F9-D89EE16E46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52476" y="1818865"/>
            <a:ext cx="2959100" cy="227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58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responsable pédagogique du DTO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29</a:t>
            </a:fld>
            <a:endParaRPr lang="fr-FR"/>
          </a:p>
        </p:txBody>
      </p:sp>
      <p:sp>
        <p:nvSpPr>
          <p:cNvPr id="5" name="Google Shape;375;p28">
            <a:extLst>
              <a:ext uri="{FF2B5EF4-FFF2-40B4-BE49-F238E27FC236}">
                <a16:creationId xmlns:a16="http://schemas.microsoft.com/office/drawing/2014/main" id="{E4D77A31-7C83-4A0F-A7A9-1A5E75095526}"/>
              </a:ext>
            </a:extLst>
          </p:cNvPr>
          <p:cNvSpPr/>
          <p:nvPr/>
        </p:nvSpPr>
        <p:spPr>
          <a:xfrm>
            <a:off x="536627" y="1530157"/>
            <a:ext cx="8888361" cy="337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C’est un instructeur expérimenté dans l’ensemble des formation qu’il supervise qui peut occuper ce poste.</a:t>
            </a:r>
            <a:endParaRPr dirty="0"/>
          </a:p>
          <a:p>
            <a:pPr marL="285750" marR="0" lvl="0" indent="-1333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doit être 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jour </a:t>
            </a: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ses qualifications d’instructeur.</a:t>
            </a:r>
            <a:endParaRPr dirty="0"/>
          </a:p>
          <a:p>
            <a:pPr marL="285750" marR="0" lvl="0" indent="-1333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adjoint peut être nommé si le RP ne dispose pas d’une des qualifications couvertes par le DTO (exemple, TMG, voltige ou avion).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376;p28">
            <a:extLst>
              <a:ext uri="{FF2B5EF4-FFF2-40B4-BE49-F238E27FC236}">
                <a16:creationId xmlns:a16="http://schemas.microsoft.com/office/drawing/2014/main" id="{934E9F8F-80BC-4795-A587-73A46748E0E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24988" y="2174785"/>
            <a:ext cx="2222500" cy="227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568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SPL planeur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</a:t>
            </a:fld>
            <a:endParaRPr lang="fr-FR"/>
          </a:p>
        </p:txBody>
      </p:sp>
      <p:sp>
        <p:nvSpPr>
          <p:cNvPr id="5" name="Google Shape;48;p3">
            <a:extLst>
              <a:ext uri="{FF2B5EF4-FFF2-40B4-BE49-F238E27FC236}">
                <a16:creationId xmlns:a16="http://schemas.microsoft.com/office/drawing/2014/main" id="{4965B15E-7B6C-4D74-B269-26C0C5CFEED2}"/>
              </a:ext>
            </a:extLst>
          </p:cNvPr>
          <p:cNvSpPr/>
          <p:nvPr/>
        </p:nvSpPr>
        <p:spPr>
          <a:xfrm>
            <a:off x="2332201" y="2396811"/>
            <a:ext cx="914400" cy="914400"/>
          </a:xfrm>
          <a:prstGeom prst="frame">
            <a:avLst>
              <a:gd name="adj1" fmla="val 12500"/>
            </a:avLst>
          </a:prstGeom>
          <a:solidFill>
            <a:srgbClr val="92D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9;p3">
            <a:extLst>
              <a:ext uri="{FF2B5EF4-FFF2-40B4-BE49-F238E27FC236}">
                <a16:creationId xmlns:a16="http://schemas.microsoft.com/office/drawing/2014/main" id="{040289CD-4D31-4DAD-BAD4-6942A6EAF204}"/>
              </a:ext>
            </a:extLst>
          </p:cNvPr>
          <p:cNvSpPr/>
          <p:nvPr/>
        </p:nvSpPr>
        <p:spPr>
          <a:xfrm>
            <a:off x="4653458" y="2396811"/>
            <a:ext cx="914400" cy="914400"/>
          </a:xfrm>
          <a:prstGeom prst="frame">
            <a:avLst>
              <a:gd name="adj1" fmla="val 12500"/>
            </a:avLst>
          </a:prstGeom>
          <a:solidFill>
            <a:srgbClr val="92D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0;p3">
            <a:extLst>
              <a:ext uri="{FF2B5EF4-FFF2-40B4-BE49-F238E27FC236}">
                <a16:creationId xmlns:a16="http://schemas.microsoft.com/office/drawing/2014/main" id="{67543596-ABF1-4F8D-B545-4C7FEF835236}"/>
              </a:ext>
            </a:extLst>
          </p:cNvPr>
          <p:cNvSpPr/>
          <p:nvPr/>
        </p:nvSpPr>
        <p:spPr>
          <a:xfrm>
            <a:off x="6924711" y="2411559"/>
            <a:ext cx="914400" cy="914400"/>
          </a:xfrm>
          <a:prstGeom prst="frame">
            <a:avLst>
              <a:gd name="adj1" fmla="val 12500"/>
            </a:avLst>
          </a:prstGeom>
          <a:solidFill>
            <a:srgbClr val="92D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1;p3">
            <a:extLst>
              <a:ext uri="{FF2B5EF4-FFF2-40B4-BE49-F238E27FC236}">
                <a16:creationId xmlns:a16="http://schemas.microsoft.com/office/drawing/2014/main" id="{0CE4C83C-610F-4A90-9037-083B9406E255}"/>
              </a:ext>
            </a:extLst>
          </p:cNvPr>
          <p:cNvSpPr/>
          <p:nvPr/>
        </p:nvSpPr>
        <p:spPr>
          <a:xfrm>
            <a:off x="3460825" y="2611695"/>
            <a:ext cx="978408" cy="484632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2;p3">
            <a:extLst>
              <a:ext uri="{FF2B5EF4-FFF2-40B4-BE49-F238E27FC236}">
                <a16:creationId xmlns:a16="http://schemas.microsoft.com/office/drawing/2014/main" id="{07EF7BC0-CEBC-433E-AFA9-49384705EEBB}"/>
              </a:ext>
            </a:extLst>
          </p:cNvPr>
          <p:cNvSpPr/>
          <p:nvPr/>
        </p:nvSpPr>
        <p:spPr>
          <a:xfrm>
            <a:off x="5782083" y="2611695"/>
            <a:ext cx="978408" cy="484632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3;p3">
            <a:extLst>
              <a:ext uri="{FF2B5EF4-FFF2-40B4-BE49-F238E27FC236}">
                <a16:creationId xmlns:a16="http://schemas.microsoft.com/office/drawing/2014/main" id="{39D8ECB9-75B9-4418-B8DF-FAA4820E249B}"/>
              </a:ext>
            </a:extLst>
          </p:cNvPr>
          <p:cNvSpPr/>
          <p:nvPr/>
        </p:nvSpPr>
        <p:spPr>
          <a:xfrm>
            <a:off x="8117343" y="2396811"/>
            <a:ext cx="914400" cy="9144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4;p3">
            <a:extLst>
              <a:ext uri="{FF2B5EF4-FFF2-40B4-BE49-F238E27FC236}">
                <a16:creationId xmlns:a16="http://schemas.microsoft.com/office/drawing/2014/main" id="{00B8A979-90B5-434E-AFFC-5E01AE9D4CB8}"/>
              </a:ext>
            </a:extLst>
          </p:cNvPr>
          <p:cNvSpPr txBox="1"/>
          <p:nvPr/>
        </p:nvSpPr>
        <p:spPr>
          <a:xfrm>
            <a:off x="9254879" y="2465245"/>
            <a:ext cx="13666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SPL</a:t>
            </a:r>
            <a:endParaRPr/>
          </a:p>
        </p:txBody>
      </p:sp>
      <p:sp>
        <p:nvSpPr>
          <p:cNvPr id="12" name="Google Shape;55;p3">
            <a:extLst>
              <a:ext uri="{FF2B5EF4-FFF2-40B4-BE49-F238E27FC236}">
                <a16:creationId xmlns:a16="http://schemas.microsoft.com/office/drawing/2014/main" id="{84366DA8-B4E7-49EC-8787-8DC46166CEC2}"/>
              </a:ext>
            </a:extLst>
          </p:cNvPr>
          <p:cNvSpPr txBox="1"/>
          <p:nvPr/>
        </p:nvSpPr>
        <p:spPr>
          <a:xfrm>
            <a:off x="2503974" y="2563002"/>
            <a:ext cx="6254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grpSp>
        <p:nvGrpSpPr>
          <p:cNvPr id="13" name="Google Shape;56;p3">
            <a:extLst>
              <a:ext uri="{FF2B5EF4-FFF2-40B4-BE49-F238E27FC236}">
                <a16:creationId xmlns:a16="http://schemas.microsoft.com/office/drawing/2014/main" id="{8CC791D4-8D23-4334-9848-D5F4C430A541}"/>
              </a:ext>
            </a:extLst>
          </p:cNvPr>
          <p:cNvGrpSpPr/>
          <p:nvPr/>
        </p:nvGrpSpPr>
        <p:grpSpPr>
          <a:xfrm>
            <a:off x="5772438" y="5051014"/>
            <a:ext cx="4335892" cy="1057364"/>
            <a:chOff x="3038167" y="4006645"/>
            <a:chExt cx="2654709" cy="1057364"/>
          </a:xfrm>
        </p:grpSpPr>
        <p:sp>
          <p:nvSpPr>
            <p:cNvPr id="14" name="Google Shape;57;p3">
              <a:extLst>
                <a:ext uri="{FF2B5EF4-FFF2-40B4-BE49-F238E27FC236}">
                  <a16:creationId xmlns:a16="http://schemas.microsoft.com/office/drawing/2014/main" id="{F5EC6EAA-2F2F-4EE9-AE44-EC8B9E407143}"/>
                </a:ext>
              </a:extLst>
            </p:cNvPr>
            <p:cNvSpPr/>
            <p:nvPr/>
          </p:nvSpPr>
          <p:spPr>
            <a:xfrm>
              <a:off x="3038167" y="4006645"/>
              <a:ext cx="2654709" cy="914400"/>
            </a:xfrm>
            <a:prstGeom prst="frame">
              <a:avLst>
                <a:gd name="adj1" fmla="val 125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58;p3">
              <a:extLst>
                <a:ext uri="{FF2B5EF4-FFF2-40B4-BE49-F238E27FC236}">
                  <a16:creationId xmlns:a16="http://schemas.microsoft.com/office/drawing/2014/main" id="{93ADFD58-E412-4236-A63D-8E6B4DE2551D}"/>
                </a:ext>
              </a:extLst>
            </p:cNvPr>
            <p:cNvSpPr txBox="1"/>
            <p:nvPr/>
          </p:nvSpPr>
          <p:spPr>
            <a:xfrm>
              <a:off x="3300702" y="4233012"/>
              <a:ext cx="22417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Compétences Campagne +</a:t>
              </a:r>
              <a:endParaRPr/>
            </a:p>
          </p:txBody>
        </p:sp>
      </p:grpSp>
      <p:sp>
        <p:nvSpPr>
          <p:cNvPr id="16" name="Google Shape;59;p3">
            <a:extLst>
              <a:ext uri="{FF2B5EF4-FFF2-40B4-BE49-F238E27FC236}">
                <a16:creationId xmlns:a16="http://schemas.microsoft.com/office/drawing/2014/main" id="{6BDA6442-03D2-4755-9DA7-3BB7E5FC383D}"/>
              </a:ext>
            </a:extLst>
          </p:cNvPr>
          <p:cNvSpPr/>
          <p:nvPr/>
        </p:nvSpPr>
        <p:spPr>
          <a:xfrm rot="5400000">
            <a:off x="4981482" y="3402099"/>
            <a:ext cx="850392" cy="731520"/>
          </a:xfrm>
          <a:prstGeom prst="bentUpArrow">
            <a:avLst>
              <a:gd name="adj1" fmla="val 9408"/>
              <a:gd name="adj2" fmla="val 2500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60;p3">
            <a:extLst>
              <a:ext uri="{FF2B5EF4-FFF2-40B4-BE49-F238E27FC236}">
                <a16:creationId xmlns:a16="http://schemas.microsoft.com/office/drawing/2014/main" id="{2DE6E0E4-9100-47B0-9BD1-F48E94B941DF}"/>
              </a:ext>
            </a:extLst>
          </p:cNvPr>
          <p:cNvSpPr txBox="1"/>
          <p:nvPr/>
        </p:nvSpPr>
        <p:spPr>
          <a:xfrm>
            <a:off x="5772438" y="3662212"/>
            <a:ext cx="167358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PASS</a:t>
            </a:r>
            <a:endParaRPr dirty="0"/>
          </a:p>
        </p:txBody>
      </p:sp>
      <p:sp>
        <p:nvSpPr>
          <p:cNvPr id="18" name="Google Shape;61;p3">
            <a:extLst>
              <a:ext uri="{FF2B5EF4-FFF2-40B4-BE49-F238E27FC236}">
                <a16:creationId xmlns:a16="http://schemas.microsoft.com/office/drawing/2014/main" id="{AB97B849-C82C-4A3F-8AC8-70B2871A875E}"/>
              </a:ext>
            </a:extLst>
          </p:cNvPr>
          <p:cNvSpPr txBox="1"/>
          <p:nvPr/>
        </p:nvSpPr>
        <p:spPr>
          <a:xfrm>
            <a:off x="1317172" y="5328011"/>
            <a:ext cx="34973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Après la SPL à la main des clubs</a:t>
            </a:r>
            <a:endParaRPr/>
          </a:p>
        </p:txBody>
      </p:sp>
      <p:sp>
        <p:nvSpPr>
          <p:cNvPr id="19" name="Google Shape;62;p3">
            <a:extLst>
              <a:ext uri="{FF2B5EF4-FFF2-40B4-BE49-F238E27FC236}">
                <a16:creationId xmlns:a16="http://schemas.microsoft.com/office/drawing/2014/main" id="{A18F97BC-39C8-4425-B015-2987C7AF5834}"/>
              </a:ext>
            </a:extLst>
          </p:cNvPr>
          <p:cNvSpPr/>
          <p:nvPr/>
        </p:nvSpPr>
        <p:spPr>
          <a:xfrm>
            <a:off x="4643611" y="5277381"/>
            <a:ext cx="978408" cy="484632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63;p3">
            <a:extLst>
              <a:ext uri="{FF2B5EF4-FFF2-40B4-BE49-F238E27FC236}">
                <a16:creationId xmlns:a16="http://schemas.microsoft.com/office/drawing/2014/main" id="{197FEB7F-5642-42F4-BB11-2B806403CC51}"/>
              </a:ext>
            </a:extLst>
          </p:cNvPr>
          <p:cNvSpPr txBox="1"/>
          <p:nvPr/>
        </p:nvSpPr>
        <p:spPr>
          <a:xfrm>
            <a:off x="4814547" y="2562828"/>
            <a:ext cx="6254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21" name="Google Shape;64;p3">
            <a:extLst>
              <a:ext uri="{FF2B5EF4-FFF2-40B4-BE49-F238E27FC236}">
                <a16:creationId xmlns:a16="http://schemas.microsoft.com/office/drawing/2014/main" id="{FB29D290-EC47-445F-A5E7-A08C85C13273}"/>
              </a:ext>
            </a:extLst>
          </p:cNvPr>
          <p:cNvSpPr txBox="1"/>
          <p:nvPr/>
        </p:nvSpPr>
        <p:spPr>
          <a:xfrm>
            <a:off x="7108539" y="2499976"/>
            <a:ext cx="6254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22" name="Google Shape;60;p3">
            <a:extLst>
              <a:ext uri="{FF2B5EF4-FFF2-40B4-BE49-F238E27FC236}">
                <a16:creationId xmlns:a16="http://schemas.microsoft.com/office/drawing/2014/main" id="{283191B0-5B27-4B51-A0DA-FA5D8B7992AC}"/>
              </a:ext>
            </a:extLst>
          </p:cNvPr>
          <p:cNvSpPr txBox="1"/>
          <p:nvPr/>
        </p:nvSpPr>
        <p:spPr>
          <a:xfrm>
            <a:off x="3602438" y="3416097"/>
            <a:ext cx="16735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BIA</a:t>
            </a:r>
            <a:r>
              <a:rPr lang="fr-FR" sz="3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(-3 ans)</a:t>
            </a:r>
            <a:endParaRPr sz="1400" dirty="0"/>
          </a:p>
        </p:txBody>
      </p:sp>
      <p:sp>
        <p:nvSpPr>
          <p:cNvPr id="23" name="Google Shape;60;p3">
            <a:extLst>
              <a:ext uri="{FF2B5EF4-FFF2-40B4-BE49-F238E27FC236}">
                <a16:creationId xmlns:a16="http://schemas.microsoft.com/office/drawing/2014/main" id="{F7972101-97A4-43A4-861E-74373961D4B2}"/>
              </a:ext>
            </a:extLst>
          </p:cNvPr>
          <p:cNvSpPr txBox="1"/>
          <p:nvPr/>
        </p:nvSpPr>
        <p:spPr>
          <a:xfrm>
            <a:off x="3367329" y="3777863"/>
            <a:ext cx="22828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Théorique</a:t>
            </a:r>
            <a:r>
              <a:rPr lang="fr-FR" sz="3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fr-FR" sz="140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valid</a:t>
            </a:r>
            <a:r>
              <a:rPr lang="fr-FR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2241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responsable pédagogique du DTO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30</a:t>
            </a:fld>
            <a:endParaRPr lang="fr-FR"/>
          </a:p>
        </p:txBody>
      </p:sp>
      <p:sp>
        <p:nvSpPr>
          <p:cNvPr id="5" name="Google Shape;383;p29">
            <a:extLst>
              <a:ext uri="{FF2B5EF4-FFF2-40B4-BE49-F238E27FC236}">
                <a16:creationId xmlns:a16="http://schemas.microsoft.com/office/drawing/2014/main" id="{71CF9303-F977-4DA3-A72D-90C891B87B0D}"/>
              </a:ext>
            </a:extLst>
          </p:cNvPr>
          <p:cNvSpPr txBox="1"/>
          <p:nvPr/>
        </p:nvSpPr>
        <p:spPr>
          <a:xfrm>
            <a:off x="1012723" y="1343963"/>
            <a:ext cx="10998463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fr-FR" sz="2400" b="1" u="sng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Chef pilote = RP?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fr-FR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 forcément, leurs rôles sont différents.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L’un s’occupe de la partie formation avec les contraintes réglementaires et l’autre s’occupe du reste du club notamment des pilotes brevetés.</a:t>
            </a:r>
            <a:endParaRPr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Ces deux rôles peuvent être tenus par une seule et même personne.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0964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responsable pédagogique du DTO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31</a:t>
            </a:fld>
            <a:endParaRPr lang="fr-FR"/>
          </a:p>
        </p:txBody>
      </p:sp>
      <p:sp>
        <p:nvSpPr>
          <p:cNvPr id="5" name="Google Shape;390;p30">
            <a:extLst>
              <a:ext uri="{FF2B5EF4-FFF2-40B4-BE49-F238E27FC236}">
                <a16:creationId xmlns:a16="http://schemas.microsoft.com/office/drawing/2014/main" id="{6BEBF493-1D94-4D3D-8E4F-556A26996A30}"/>
              </a:ext>
            </a:extLst>
          </p:cNvPr>
          <p:cNvSpPr/>
          <p:nvPr/>
        </p:nvSpPr>
        <p:spPr>
          <a:xfrm>
            <a:off x="963561" y="1213009"/>
            <a:ext cx="8996363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Concrètement, il organise des réunions d’instructeurs</a:t>
            </a:r>
            <a:endParaRPr sz="24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standardiser l’équipe pédagogique.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133350"/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suivre la progression des stagiaires.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133350"/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débattre des arrêts et des échecs.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133350"/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la mise en place des nouveautés.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391;p30">
            <a:extLst>
              <a:ext uri="{FF2B5EF4-FFF2-40B4-BE49-F238E27FC236}">
                <a16:creationId xmlns:a16="http://schemas.microsoft.com/office/drawing/2014/main" id="{91DD442C-99EB-426B-B7CE-8F83EEFB810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0081" y="2311400"/>
            <a:ext cx="3187700" cy="223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585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32</a:t>
            </a:fld>
            <a:endParaRPr lang="fr-FR"/>
          </a:p>
        </p:txBody>
      </p:sp>
      <p:pic>
        <p:nvPicPr>
          <p:cNvPr id="5" name="Google Shape;396;p31">
            <a:extLst>
              <a:ext uri="{FF2B5EF4-FFF2-40B4-BE49-F238E27FC236}">
                <a16:creationId xmlns:a16="http://schemas.microsoft.com/office/drawing/2014/main" id="{4020F28B-14F0-4426-9AC5-16CD03160C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67351" y="1654404"/>
            <a:ext cx="3351212" cy="22494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97;p31">
            <a:extLst>
              <a:ext uri="{FF2B5EF4-FFF2-40B4-BE49-F238E27FC236}">
                <a16:creationId xmlns:a16="http://schemas.microsoft.com/office/drawing/2014/main" id="{1CA13B5B-6A0D-4327-90C2-F90AC592EF8B}"/>
              </a:ext>
            </a:extLst>
          </p:cNvPr>
          <p:cNvSpPr txBox="1">
            <a:spLocks/>
          </p:cNvSpPr>
          <p:nvPr/>
        </p:nvSpPr>
        <p:spPr>
          <a:xfrm>
            <a:off x="-144966" y="2051278"/>
            <a:ext cx="7115400" cy="18526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66"/>
                </a:solidFill>
                <a:latin typeface="Philosopher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0070C0"/>
              </a:buClr>
              <a:buSzPts val="3200"/>
              <a:buFont typeface="Arial" panose="020B0604020202020204" pitchFamily="34" charset="0"/>
              <a:buNone/>
            </a:pPr>
            <a:r>
              <a:rPr lang="fr-FR" sz="3600" b="1" dirty="0">
                <a:solidFill>
                  <a:srgbClr val="0070C0"/>
                </a:solidFill>
              </a:rPr>
              <a:t>Accidentologie 2021</a:t>
            </a:r>
            <a:endParaRPr lang="fr-FR" sz="3600" dirty="0"/>
          </a:p>
          <a:p>
            <a:pPr marL="0" indent="0" algn="ctr">
              <a:buClr>
                <a:srgbClr val="00B0F0"/>
              </a:buClr>
              <a:buSzPts val="3200"/>
              <a:buFont typeface="Arial" panose="020B0604020202020204" pitchFamily="34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65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33</a:t>
            </a:fld>
            <a:endParaRPr lang="fr-FR"/>
          </a:p>
        </p:txBody>
      </p:sp>
      <p:sp>
        <p:nvSpPr>
          <p:cNvPr id="5" name="Google Shape;403;p32">
            <a:extLst>
              <a:ext uri="{FF2B5EF4-FFF2-40B4-BE49-F238E27FC236}">
                <a16:creationId xmlns:a16="http://schemas.microsoft.com/office/drawing/2014/main" id="{0A3AB12C-C8E3-4528-8F2F-BE1E396F0CE9}"/>
              </a:ext>
            </a:extLst>
          </p:cNvPr>
          <p:cNvSpPr txBox="1"/>
          <p:nvPr/>
        </p:nvSpPr>
        <p:spPr>
          <a:xfrm>
            <a:off x="8499423" y="2788170"/>
            <a:ext cx="184731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04;p32">
            <a:extLst>
              <a:ext uri="{FF2B5EF4-FFF2-40B4-BE49-F238E27FC236}">
                <a16:creationId xmlns:a16="http://schemas.microsoft.com/office/drawing/2014/main" id="{34419FC0-F49B-4E6D-89CE-0B66B989579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8556" y="2472164"/>
            <a:ext cx="1406321" cy="11693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05;p32">
            <a:extLst>
              <a:ext uri="{FF2B5EF4-FFF2-40B4-BE49-F238E27FC236}">
                <a16:creationId xmlns:a16="http://schemas.microsoft.com/office/drawing/2014/main" id="{0D435FAF-A7C0-4EBF-8FF5-95472121E824}"/>
              </a:ext>
            </a:extLst>
          </p:cNvPr>
          <p:cNvSpPr txBox="1"/>
          <p:nvPr/>
        </p:nvSpPr>
        <p:spPr>
          <a:xfrm>
            <a:off x="2868093" y="2579796"/>
            <a:ext cx="870065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Difficultés à obtenir des informations complètes et fiables.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Sources utilisées : BEA, ANEPVV et REX (requalification)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8559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Accidentologie 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34</a:t>
            </a:fld>
            <a:endParaRPr lang="fr-FR"/>
          </a:p>
        </p:txBody>
      </p:sp>
      <p:sp>
        <p:nvSpPr>
          <p:cNvPr id="5" name="Google Shape;413;p33">
            <a:extLst>
              <a:ext uri="{FF2B5EF4-FFF2-40B4-BE49-F238E27FC236}">
                <a16:creationId xmlns:a16="http://schemas.microsoft.com/office/drawing/2014/main" id="{1AD3037D-37C9-4B48-AE16-EA0DA57F9321}"/>
              </a:ext>
            </a:extLst>
          </p:cNvPr>
          <p:cNvSpPr txBox="1"/>
          <p:nvPr/>
        </p:nvSpPr>
        <p:spPr>
          <a:xfrm>
            <a:off x="8566386" y="3247276"/>
            <a:ext cx="184731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14;p33">
            <a:extLst>
              <a:ext uri="{FF2B5EF4-FFF2-40B4-BE49-F238E27FC236}">
                <a16:creationId xmlns:a16="http://schemas.microsoft.com/office/drawing/2014/main" id="{A73EA6D6-B7EF-438C-B09D-0CA09ED6F8F8}"/>
              </a:ext>
            </a:extLst>
          </p:cNvPr>
          <p:cNvSpPr txBox="1"/>
          <p:nvPr/>
        </p:nvSpPr>
        <p:spPr>
          <a:xfrm>
            <a:off x="852047" y="1372755"/>
            <a:ext cx="7075055" cy="107721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39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évènements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43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machines impliquées</a:t>
            </a:r>
            <a:endParaRPr/>
          </a:p>
        </p:txBody>
      </p:sp>
      <p:sp>
        <p:nvSpPr>
          <p:cNvPr id="7" name="Google Shape;415;p33">
            <a:extLst>
              <a:ext uri="{FF2B5EF4-FFF2-40B4-BE49-F238E27FC236}">
                <a16:creationId xmlns:a16="http://schemas.microsoft.com/office/drawing/2014/main" id="{CB2EAD62-A588-44CA-BD0C-37DEE975BB02}"/>
              </a:ext>
            </a:extLst>
          </p:cNvPr>
          <p:cNvSpPr txBox="1"/>
          <p:nvPr/>
        </p:nvSpPr>
        <p:spPr>
          <a:xfrm>
            <a:off x="2416896" y="3147985"/>
            <a:ext cx="7075055" cy="107721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décès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blessés</a:t>
            </a:r>
            <a:endParaRPr/>
          </a:p>
        </p:txBody>
      </p:sp>
      <p:sp>
        <p:nvSpPr>
          <p:cNvPr id="8" name="Google Shape;416;p33">
            <a:extLst>
              <a:ext uri="{FF2B5EF4-FFF2-40B4-BE49-F238E27FC236}">
                <a16:creationId xmlns:a16="http://schemas.microsoft.com/office/drawing/2014/main" id="{4617BFC9-61B5-4E1A-9A3C-DF5834A842A3}"/>
              </a:ext>
            </a:extLst>
          </p:cNvPr>
          <p:cNvSpPr txBox="1"/>
          <p:nvPr/>
        </p:nvSpPr>
        <p:spPr>
          <a:xfrm>
            <a:off x="3535212" y="4923215"/>
            <a:ext cx="7818588" cy="156966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machines détruites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 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machines avec des dégâts importants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machines avec des dégâts minimes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8885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Accidentologie 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35</a:t>
            </a:fld>
            <a:endParaRPr lang="fr-FR"/>
          </a:p>
        </p:txBody>
      </p:sp>
      <p:sp>
        <p:nvSpPr>
          <p:cNvPr id="5" name="Google Shape;423;p34">
            <a:extLst>
              <a:ext uri="{FF2B5EF4-FFF2-40B4-BE49-F238E27FC236}">
                <a16:creationId xmlns:a16="http://schemas.microsoft.com/office/drawing/2014/main" id="{0EB6D7CD-7503-4582-BD7A-6DCEDBDCADBD}"/>
              </a:ext>
            </a:extLst>
          </p:cNvPr>
          <p:cNvSpPr txBox="1"/>
          <p:nvPr/>
        </p:nvSpPr>
        <p:spPr>
          <a:xfrm>
            <a:off x="8499423" y="2788170"/>
            <a:ext cx="184731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24;p34">
            <a:extLst>
              <a:ext uri="{FF2B5EF4-FFF2-40B4-BE49-F238E27FC236}">
                <a16:creationId xmlns:a16="http://schemas.microsoft.com/office/drawing/2014/main" id="{8484C2C4-F098-43C3-B614-DD74D020AE5A}"/>
              </a:ext>
            </a:extLst>
          </p:cNvPr>
          <p:cNvSpPr txBox="1"/>
          <p:nvPr/>
        </p:nvSpPr>
        <p:spPr>
          <a:xfrm>
            <a:off x="2558472" y="1726341"/>
            <a:ext cx="7075055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fr-F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remorqueurs (1 ULM et 5 avions)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fr-F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planeurs motorisés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  <a:r>
              <a:rPr lang="fr-F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planeurs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121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Accidentologie 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36</a:t>
            </a:fld>
            <a:endParaRPr lang="fr-FR"/>
          </a:p>
        </p:txBody>
      </p:sp>
      <p:sp>
        <p:nvSpPr>
          <p:cNvPr id="5" name="Google Shape;431;p35">
            <a:extLst>
              <a:ext uri="{FF2B5EF4-FFF2-40B4-BE49-F238E27FC236}">
                <a16:creationId xmlns:a16="http://schemas.microsoft.com/office/drawing/2014/main" id="{113FCEDB-2908-403A-B9CB-C362A63CCE2A}"/>
              </a:ext>
            </a:extLst>
          </p:cNvPr>
          <p:cNvSpPr txBox="1"/>
          <p:nvPr/>
        </p:nvSpPr>
        <p:spPr>
          <a:xfrm>
            <a:off x="8499423" y="2788170"/>
            <a:ext cx="184731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32;p35">
            <a:extLst>
              <a:ext uri="{FF2B5EF4-FFF2-40B4-BE49-F238E27FC236}">
                <a16:creationId xmlns:a16="http://schemas.microsoft.com/office/drawing/2014/main" id="{422AF3A4-6147-4446-ABCF-9F02C897C096}"/>
              </a:ext>
            </a:extLst>
          </p:cNvPr>
          <p:cNvSpPr txBox="1"/>
          <p:nvPr/>
        </p:nvSpPr>
        <p:spPr>
          <a:xfrm>
            <a:off x="1038214" y="1695132"/>
            <a:ext cx="9343303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fr-F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lors du roulage au sol (avant ou après vol)</a:t>
            </a:r>
            <a:endParaRPr dirty="0"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choc avec hangar, choc avec voiture de tractage, ULM sur le dos</a:t>
            </a:r>
            <a:endParaRPr dirty="0"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fr-F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phase de lancement </a:t>
            </a:r>
            <a:endParaRPr dirty="0"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treuillées, 4 remorqués</a:t>
            </a:r>
            <a:endParaRPr dirty="0"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fr-F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phase croisière</a:t>
            </a:r>
            <a:endParaRPr dirty="0"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panne moteur remorqueur, collision végétation, collision en vol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41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Accidentologie 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37</a:t>
            </a:fld>
            <a:endParaRPr lang="fr-FR"/>
          </a:p>
        </p:txBody>
      </p:sp>
      <p:sp>
        <p:nvSpPr>
          <p:cNvPr id="5" name="Google Shape;439;p36">
            <a:extLst>
              <a:ext uri="{FF2B5EF4-FFF2-40B4-BE49-F238E27FC236}">
                <a16:creationId xmlns:a16="http://schemas.microsoft.com/office/drawing/2014/main" id="{101BC4FA-B7A8-4B58-8835-B43EA8A7CDB0}"/>
              </a:ext>
            </a:extLst>
          </p:cNvPr>
          <p:cNvSpPr txBox="1"/>
          <p:nvPr/>
        </p:nvSpPr>
        <p:spPr>
          <a:xfrm>
            <a:off x="8499423" y="2788170"/>
            <a:ext cx="184731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40;p36">
            <a:extLst>
              <a:ext uri="{FF2B5EF4-FFF2-40B4-BE49-F238E27FC236}">
                <a16:creationId xmlns:a16="http://schemas.microsoft.com/office/drawing/2014/main" id="{CCF4967B-BD53-4AC7-A987-3CBA406FF628}"/>
              </a:ext>
            </a:extLst>
          </p:cNvPr>
          <p:cNvSpPr txBox="1"/>
          <p:nvPr/>
        </p:nvSpPr>
        <p:spPr>
          <a:xfrm>
            <a:off x="1976581" y="1532469"/>
            <a:ext cx="9111419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fr-F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phase atterrissage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atterrissages train rentré,</a:t>
            </a:r>
            <a:endParaRPr dirty="0"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pertes de contrôle en approche </a:t>
            </a:r>
            <a:endParaRPr dirty="0"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atterrissages en campagne</a:t>
            </a:r>
            <a:endParaRPr dirty="0"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atterrissages durs</a:t>
            </a:r>
            <a:endParaRPr dirty="0"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collisions entre planeurs dont un est en phase d’atterrissage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1799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QUI SONT-ELLES ?...QUI SONT-ILS ?...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38</a:t>
            </a:fld>
            <a:endParaRPr lang="fr-FR"/>
          </a:p>
        </p:txBody>
      </p:sp>
      <p:pic>
        <p:nvPicPr>
          <p:cNvPr id="5" name="Google Shape;447;p37">
            <a:extLst>
              <a:ext uri="{FF2B5EF4-FFF2-40B4-BE49-F238E27FC236}">
                <a16:creationId xmlns:a16="http://schemas.microsoft.com/office/drawing/2014/main" id="{341B3A8F-2F1C-4E2F-8780-3A6E11BFEC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81934"/>
            <a:ext cx="12192000" cy="6294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314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Accidentologie 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39</a:t>
            </a:fld>
            <a:endParaRPr lang="fr-FR"/>
          </a:p>
        </p:txBody>
      </p:sp>
      <p:sp>
        <p:nvSpPr>
          <p:cNvPr id="5" name="Google Shape;454;p38">
            <a:extLst>
              <a:ext uri="{FF2B5EF4-FFF2-40B4-BE49-F238E27FC236}">
                <a16:creationId xmlns:a16="http://schemas.microsoft.com/office/drawing/2014/main" id="{AD7D27E8-48D4-443C-B246-DA9EACEDC085}"/>
              </a:ext>
            </a:extLst>
          </p:cNvPr>
          <p:cNvSpPr txBox="1"/>
          <p:nvPr/>
        </p:nvSpPr>
        <p:spPr>
          <a:xfrm>
            <a:off x="571499" y="1720645"/>
            <a:ext cx="11377693" cy="421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dirty="0">
                <a:solidFill>
                  <a:srgbClr val="0070C0"/>
                </a:solidFill>
                <a:ea typeface="Calibri"/>
                <a:cs typeface="Calibri"/>
                <a:sym typeface="Calibri"/>
              </a:rPr>
              <a:t>Analyse et actions envisagées</a:t>
            </a:r>
            <a:endParaRPr sz="3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Toujours des problèmes dans le remorquage</a:t>
            </a:r>
            <a:endParaRPr dirty="0"/>
          </a:p>
          <a:p>
            <a:pPr marL="1257300" lvl="2" indent="-279400">
              <a:buClr>
                <a:schemeClr val="dk1"/>
              </a:buClr>
              <a:buSzPts val="1000"/>
            </a:pP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Toujours des pertes de contrôle</a:t>
            </a:r>
            <a:endParaRPr dirty="0"/>
          </a:p>
          <a:p>
            <a:pPr marL="1257300" lvl="2" indent="-279400">
              <a:buClr>
                <a:schemeClr val="dk1"/>
              </a:buClr>
              <a:buSzPts val="1000"/>
            </a:pP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Toujours des manques de rigueur dans les procédures</a:t>
            </a:r>
            <a:endParaRPr dirty="0"/>
          </a:p>
          <a:p>
            <a:pPr marL="1257300" lvl="2" indent="-279400">
              <a:buClr>
                <a:schemeClr val="dk1"/>
              </a:buClr>
              <a:buSzPts val="1000"/>
            </a:pP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Mise en place d’un nouveau vecteur de communication (le rex du mois)</a:t>
            </a:r>
            <a:endParaRPr dirty="0"/>
          </a:p>
          <a:p>
            <a:pPr marL="1257300" lvl="2" indent="-279400">
              <a:buClr>
                <a:schemeClr val="dk1"/>
              </a:buClr>
              <a:buSzPts val="1000"/>
            </a:pP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71700" lvl="4" indent="-342900">
              <a:buClr>
                <a:schemeClr val="dk1"/>
              </a:buClr>
              <a:buSzPts val="2400"/>
              <a:buFont typeface="Wingdings" panose="05000000000000000000" pitchFamily="2" charset="2"/>
              <a:buChar char="ü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page maximum pour la description de l’évènement et les mesures d’atténuation.</a:t>
            </a:r>
            <a:endParaRPr dirty="0"/>
          </a:p>
          <a:p>
            <a:pPr marL="8001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3098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4</a:t>
            </a:fld>
            <a:endParaRPr lang="fr-FR"/>
          </a:p>
        </p:txBody>
      </p:sp>
      <p:sp>
        <p:nvSpPr>
          <p:cNvPr id="5" name="Google Shape;70;p4">
            <a:extLst>
              <a:ext uri="{FF2B5EF4-FFF2-40B4-BE49-F238E27FC236}">
                <a16:creationId xmlns:a16="http://schemas.microsoft.com/office/drawing/2014/main" id="{C0BB8594-4853-49ED-9657-49F44901DBF8}"/>
              </a:ext>
            </a:extLst>
          </p:cNvPr>
          <p:cNvSpPr txBox="1">
            <a:spLocks/>
          </p:cNvSpPr>
          <p:nvPr/>
        </p:nvSpPr>
        <p:spPr>
          <a:xfrm>
            <a:off x="382247" y="1045837"/>
            <a:ext cx="10515600" cy="412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66"/>
                </a:solidFill>
                <a:latin typeface="Philosopher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2F5496"/>
              </a:buClr>
              <a:buSzPts val="2400"/>
              <a:buFont typeface="Arial" panose="020B0604020202020204" pitchFamily="34" charset="0"/>
              <a:buNone/>
            </a:pPr>
            <a:r>
              <a:rPr lang="fr-FR" b="1" dirty="0">
                <a:solidFill>
                  <a:srgbClr val="2F5496"/>
                </a:solidFill>
              </a:rPr>
              <a:t> </a:t>
            </a:r>
            <a:r>
              <a:rPr lang="fr-FR" sz="32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La méthode et les outils</a:t>
            </a:r>
            <a:endParaRPr lang="fr-FR" dirty="0"/>
          </a:p>
          <a:p>
            <a:pPr marL="0" indent="0">
              <a:buClr>
                <a:schemeClr val="dk1"/>
              </a:buClr>
              <a:buSzPts val="2400"/>
              <a:buFont typeface="Arial"/>
              <a:buNone/>
            </a:pPr>
            <a:endParaRPr lang="fr-FR" b="1" dirty="0">
              <a:solidFill>
                <a:srgbClr val="2F5496"/>
              </a:solidFill>
            </a:endParaRPr>
          </a:p>
        </p:txBody>
      </p:sp>
      <p:grpSp>
        <p:nvGrpSpPr>
          <p:cNvPr id="6" name="Google Shape;71;p4">
            <a:extLst>
              <a:ext uri="{FF2B5EF4-FFF2-40B4-BE49-F238E27FC236}">
                <a16:creationId xmlns:a16="http://schemas.microsoft.com/office/drawing/2014/main" id="{A959B0FB-6FE6-4E55-8F7B-53DA53814EE4}"/>
              </a:ext>
            </a:extLst>
          </p:cNvPr>
          <p:cNvGrpSpPr/>
          <p:nvPr/>
        </p:nvGrpSpPr>
        <p:grpSpPr>
          <a:xfrm>
            <a:off x="640080" y="1838351"/>
            <a:ext cx="4534700" cy="4377506"/>
            <a:chOff x="1237716" y="1131"/>
            <a:chExt cx="4534700" cy="4377506"/>
          </a:xfrm>
        </p:grpSpPr>
        <p:sp>
          <p:nvSpPr>
            <p:cNvPr id="7" name="Google Shape;72;p4">
              <a:extLst>
                <a:ext uri="{FF2B5EF4-FFF2-40B4-BE49-F238E27FC236}">
                  <a16:creationId xmlns:a16="http://schemas.microsoft.com/office/drawing/2014/main" id="{9B23E808-A64E-47D1-B6ED-311AF2603EB0}"/>
                </a:ext>
              </a:extLst>
            </p:cNvPr>
            <p:cNvSpPr/>
            <p:nvPr/>
          </p:nvSpPr>
          <p:spPr>
            <a:xfrm>
              <a:off x="2843588" y="1131"/>
              <a:ext cx="1322957" cy="1322957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3;p4">
              <a:extLst>
                <a:ext uri="{FF2B5EF4-FFF2-40B4-BE49-F238E27FC236}">
                  <a16:creationId xmlns:a16="http://schemas.microsoft.com/office/drawing/2014/main" id="{18317EF1-DA57-4CA9-BACA-FF95CBCB44B4}"/>
                </a:ext>
              </a:extLst>
            </p:cNvPr>
            <p:cNvSpPr txBox="1"/>
            <p:nvPr/>
          </p:nvSpPr>
          <p:spPr>
            <a:xfrm>
              <a:off x="3037331" y="194874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Briefing avant vol</a:t>
              </a:r>
              <a:endParaRPr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Vidéo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Compléments instructeur</a:t>
              </a:r>
              <a:endParaRPr dirty="0"/>
            </a:p>
          </p:txBody>
        </p:sp>
        <p:sp>
          <p:nvSpPr>
            <p:cNvPr id="9" name="Google Shape;74;p4">
              <a:extLst>
                <a:ext uri="{FF2B5EF4-FFF2-40B4-BE49-F238E27FC236}">
                  <a16:creationId xmlns:a16="http://schemas.microsoft.com/office/drawing/2014/main" id="{74B5A4BA-0DE0-4FD3-A689-9B23BBF96E45}"/>
                </a:ext>
              </a:extLst>
            </p:cNvPr>
            <p:cNvSpPr/>
            <p:nvPr/>
          </p:nvSpPr>
          <p:spPr>
            <a:xfrm rot="2160000">
              <a:off x="4124536" y="1016890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5;p4">
              <a:extLst>
                <a:ext uri="{FF2B5EF4-FFF2-40B4-BE49-F238E27FC236}">
                  <a16:creationId xmlns:a16="http://schemas.microsoft.com/office/drawing/2014/main" id="{A56513E9-8AB4-4E4E-AF95-25C89B3A69D4}"/>
                </a:ext>
              </a:extLst>
            </p:cNvPr>
            <p:cNvSpPr txBox="1"/>
            <p:nvPr/>
          </p:nvSpPr>
          <p:spPr>
            <a:xfrm rot="2160000">
              <a:off x="4134587" y="1075255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76;p4">
              <a:extLst>
                <a:ext uri="{FF2B5EF4-FFF2-40B4-BE49-F238E27FC236}">
                  <a16:creationId xmlns:a16="http://schemas.microsoft.com/office/drawing/2014/main" id="{C16071B3-8E8E-4D63-82ED-16561D7266EA}"/>
                </a:ext>
              </a:extLst>
            </p:cNvPr>
            <p:cNvSpPr/>
            <p:nvPr/>
          </p:nvSpPr>
          <p:spPr>
            <a:xfrm>
              <a:off x="4449459" y="1167865"/>
              <a:ext cx="1322957" cy="1322957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7;p4">
              <a:extLst>
                <a:ext uri="{FF2B5EF4-FFF2-40B4-BE49-F238E27FC236}">
                  <a16:creationId xmlns:a16="http://schemas.microsoft.com/office/drawing/2014/main" id="{4A930882-5BE5-4FAC-88A3-946C5EF60AC8}"/>
                </a:ext>
              </a:extLst>
            </p:cNvPr>
            <p:cNvSpPr txBox="1"/>
            <p:nvPr/>
          </p:nvSpPr>
          <p:spPr>
            <a:xfrm>
              <a:off x="4643202" y="1361608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Simulateur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3" name="Google Shape;78;p4">
              <a:extLst>
                <a:ext uri="{FF2B5EF4-FFF2-40B4-BE49-F238E27FC236}">
                  <a16:creationId xmlns:a16="http://schemas.microsoft.com/office/drawing/2014/main" id="{A60DF325-B12D-4407-A654-D00EE431094A}"/>
                </a:ext>
              </a:extLst>
            </p:cNvPr>
            <p:cNvSpPr/>
            <p:nvPr/>
          </p:nvSpPr>
          <p:spPr>
            <a:xfrm rot="6480000">
              <a:off x="4631880" y="2540558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;p4">
              <a:extLst>
                <a:ext uri="{FF2B5EF4-FFF2-40B4-BE49-F238E27FC236}">
                  <a16:creationId xmlns:a16="http://schemas.microsoft.com/office/drawing/2014/main" id="{646780D2-1A59-41CB-BA07-3F11BC3F9801}"/>
                </a:ext>
              </a:extLst>
            </p:cNvPr>
            <p:cNvSpPr txBox="1"/>
            <p:nvPr/>
          </p:nvSpPr>
          <p:spPr>
            <a:xfrm rot="-4320000">
              <a:off x="4700773" y="2579804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0;p4">
              <a:extLst>
                <a:ext uri="{FF2B5EF4-FFF2-40B4-BE49-F238E27FC236}">
                  <a16:creationId xmlns:a16="http://schemas.microsoft.com/office/drawing/2014/main" id="{A795C866-AF24-41AD-A65D-1EE3FC1A4743}"/>
                </a:ext>
              </a:extLst>
            </p:cNvPr>
            <p:cNvSpPr/>
            <p:nvPr/>
          </p:nvSpPr>
          <p:spPr>
            <a:xfrm>
              <a:off x="3836071" y="3055680"/>
              <a:ext cx="1322957" cy="1322957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;p4">
              <a:extLst>
                <a:ext uri="{FF2B5EF4-FFF2-40B4-BE49-F238E27FC236}">
                  <a16:creationId xmlns:a16="http://schemas.microsoft.com/office/drawing/2014/main" id="{11426D11-8D4D-419E-B3FB-71AD5907EBE0}"/>
                </a:ext>
              </a:extLst>
            </p:cNvPr>
            <p:cNvSpPr txBox="1"/>
            <p:nvPr/>
          </p:nvSpPr>
          <p:spPr>
            <a:xfrm>
              <a:off x="4029814" y="3249423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Séance en vol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7" name="Google Shape;82;p4">
              <a:extLst>
                <a:ext uri="{FF2B5EF4-FFF2-40B4-BE49-F238E27FC236}">
                  <a16:creationId xmlns:a16="http://schemas.microsoft.com/office/drawing/2014/main" id="{C683A662-E617-4432-9664-2E04D2F06236}"/>
                </a:ext>
              </a:extLst>
            </p:cNvPr>
            <p:cNvSpPr/>
            <p:nvPr/>
          </p:nvSpPr>
          <p:spPr>
            <a:xfrm rot="10800000">
              <a:off x="3339564" y="3493910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3;p4">
              <a:extLst>
                <a:ext uri="{FF2B5EF4-FFF2-40B4-BE49-F238E27FC236}">
                  <a16:creationId xmlns:a16="http://schemas.microsoft.com/office/drawing/2014/main" id="{B58F7AF9-1034-402E-B339-2ABE4780FB64}"/>
                </a:ext>
              </a:extLst>
            </p:cNvPr>
            <p:cNvSpPr txBox="1"/>
            <p:nvPr/>
          </p:nvSpPr>
          <p:spPr>
            <a:xfrm>
              <a:off x="3444823" y="3583210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84;p4">
              <a:extLst>
                <a:ext uri="{FF2B5EF4-FFF2-40B4-BE49-F238E27FC236}">
                  <a16:creationId xmlns:a16="http://schemas.microsoft.com/office/drawing/2014/main" id="{B52A70A1-EBEF-4B28-B654-7A73BA5CD826}"/>
                </a:ext>
              </a:extLst>
            </p:cNvPr>
            <p:cNvSpPr/>
            <p:nvPr/>
          </p:nvSpPr>
          <p:spPr>
            <a:xfrm>
              <a:off x="1851105" y="3055680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5;p4">
              <a:extLst>
                <a:ext uri="{FF2B5EF4-FFF2-40B4-BE49-F238E27FC236}">
                  <a16:creationId xmlns:a16="http://schemas.microsoft.com/office/drawing/2014/main" id="{5D50CCE5-C4DB-432A-9C46-F88C17D43F61}"/>
                </a:ext>
              </a:extLst>
            </p:cNvPr>
            <p:cNvSpPr txBox="1"/>
            <p:nvPr/>
          </p:nvSpPr>
          <p:spPr>
            <a:xfrm>
              <a:off x="2044848" y="3249423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Debriefing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1" name="Google Shape;86;p4">
              <a:extLst>
                <a:ext uri="{FF2B5EF4-FFF2-40B4-BE49-F238E27FC236}">
                  <a16:creationId xmlns:a16="http://schemas.microsoft.com/office/drawing/2014/main" id="{A5327888-49CF-4482-B99A-6DDCAB59C91A}"/>
                </a:ext>
              </a:extLst>
            </p:cNvPr>
            <p:cNvSpPr/>
            <p:nvPr/>
          </p:nvSpPr>
          <p:spPr>
            <a:xfrm rot="-6480000">
              <a:off x="2033525" y="2559446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;p4">
              <a:extLst>
                <a:ext uri="{FF2B5EF4-FFF2-40B4-BE49-F238E27FC236}">
                  <a16:creationId xmlns:a16="http://schemas.microsoft.com/office/drawing/2014/main" id="{709451B6-221B-43CF-AC29-D7EF86219AF3}"/>
                </a:ext>
              </a:extLst>
            </p:cNvPr>
            <p:cNvSpPr txBox="1"/>
            <p:nvPr/>
          </p:nvSpPr>
          <p:spPr>
            <a:xfrm rot="4320000">
              <a:off x="2102418" y="2698800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8;p4">
              <a:extLst>
                <a:ext uri="{FF2B5EF4-FFF2-40B4-BE49-F238E27FC236}">
                  <a16:creationId xmlns:a16="http://schemas.microsoft.com/office/drawing/2014/main" id="{BD93BD8D-5E48-4A6C-AC8B-95420A2AD2B8}"/>
                </a:ext>
              </a:extLst>
            </p:cNvPr>
            <p:cNvSpPr/>
            <p:nvPr/>
          </p:nvSpPr>
          <p:spPr>
            <a:xfrm>
              <a:off x="1237716" y="1167865"/>
              <a:ext cx="1322957" cy="1322957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;p4">
              <a:extLst>
                <a:ext uri="{FF2B5EF4-FFF2-40B4-BE49-F238E27FC236}">
                  <a16:creationId xmlns:a16="http://schemas.microsoft.com/office/drawing/2014/main" id="{5D7B895C-6BA0-41BC-9838-E8C37429C942}"/>
                </a:ext>
              </a:extLst>
            </p:cNvPr>
            <p:cNvSpPr txBox="1"/>
            <p:nvPr/>
          </p:nvSpPr>
          <p:spPr>
            <a:xfrm>
              <a:off x="1431459" y="1361608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eLearning</a:t>
              </a:r>
              <a:endParaRPr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Connaissances de fond</a:t>
              </a:r>
              <a:endParaRPr dirty="0"/>
            </a:p>
          </p:txBody>
        </p:sp>
        <p:sp>
          <p:nvSpPr>
            <p:cNvPr id="25" name="Google Shape;90;p4">
              <a:extLst>
                <a:ext uri="{FF2B5EF4-FFF2-40B4-BE49-F238E27FC236}">
                  <a16:creationId xmlns:a16="http://schemas.microsoft.com/office/drawing/2014/main" id="{BC7964DE-039C-4B81-B528-94C59559330D}"/>
                </a:ext>
              </a:extLst>
            </p:cNvPr>
            <p:cNvSpPr/>
            <p:nvPr/>
          </p:nvSpPr>
          <p:spPr>
            <a:xfrm rot="-2160000">
              <a:off x="2518665" y="1028564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1;p4">
              <a:extLst>
                <a:ext uri="{FF2B5EF4-FFF2-40B4-BE49-F238E27FC236}">
                  <a16:creationId xmlns:a16="http://schemas.microsoft.com/office/drawing/2014/main" id="{641D41C1-3ABD-49AF-940E-CC31A5BD57FF}"/>
                </a:ext>
              </a:extLst>
            </p:cNvPr>
            <p:cNvSpPr txBox="1"/>
            <p:nvPr/>
          </p:nvSpPr>
          <p:spPr>
            <a:xfrm rot="-2160000">
              <a:off x="2528716" y="1148799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92;p4">
            <a:extLst>
              <a:ext uri="{FF2B5EF4-FFF2-40B4-BE49-F238E27FC236}">
                <a16:creationId xmlns:a16="http://schemas.microsoft.com/office/drawing/2014/main" id="{5418A257-1103-4B76-8B50-29CE549C781E}"/>
              </a:ext>
            </a:extLst>
          </p:cNvPr>
          <p:cNvSpPr txBox="1"/>
          <p:nvPr/>
        </p:nvSpPr>
        <p:spPr>
          <a:xfrm>
            <a:off x="5767047" y="3034733"/>
            <a:ext cx="5721928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 ENSEMBLE D’OUTILS COHÉRENTS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à la disposition de l’</a:t>
            </a:r>
            <a:r>
              <a:rPr lang="fr-FR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instructeur, </a:t>
            </a:r>
            <a:r>
              <a:rPr lang="fr-F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 service :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✔"/>
            </a:pPr>
            <a:r>
              <a:rPr lang="fr-FR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 </a:t>
            </a:r>
            <a:r>
              <a:rPr lang="fr-FR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STAGIAIRE</a:t>
            </a:r>
            <a:r>
              <a:rPr lang="fr-FR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✔"/>
            </a:pPr>
            <a:r>
              <a:rPr lang="fr-FR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la </a:t>
            </a:r>
            <a:r>
              <a:rPr lang="fr-FR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QUALITÉ</a:t>
            </a:r>
            <a:r>
              <a:rPr lang="fr-FR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la formation,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✔"/>
            </a:pPr>
            <a:r>
              <a:rPr lang="fr-FR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la </a:t>
            </a:r>
            <a:r>
              <a:rPr lang="fr-FR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SÉCURITE DES VOLS</a:t>
            </a:r>
            <a:r>
              <a:rPr lang="fr-FR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28" name="Google Shape;93;p4">
            <a:extLst>
              <a:ext uri="{FF2B5EF4-FFF2-40B4-BE49-F238E27FC236}">
                <a16:creationId xmlns:a16="http://schemas.microsoft.com/office/drawing/2014/main" id="{12982071-F771-4A49-BC9A-E514EE1B27FA}"/>
              </a:ext>
            </a:extLst>
          </p:cNvPr>
          <p:cNvSpPr/>
          <p:nvPr/>
        </p:nvSpPr>
        <p:spPr>
          <a:xfrm>
            <a:off x="5509921" y="2687955"/>
            <a:ext cx="6424245" cy="3186546"/>
          </a:xfrm>
          <a:prstGeom prst="roundRect">
            <a:avLst>
              <a:gd name="adj" fmla="val 16667"/>
            </a:avLst>
          </a:prstGeom>
          <a:solidFill>
            <a:srgbClr val="FFFF00">
              <a:alpha val="28627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ENSEMBLE D’OUTILS COHÉRENTS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la disposition de l’</a:t>
            </a:r>
            <a:r>
              <a:rPr lang="fr-FR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instructeur, 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 service :</a:t>
            </a:r>
            <a:endParaRPr dirty="0"/>
          </a:p>
          <a:p>
            <a:pPr marL="1371600" marR="0" lvl="2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 </a:t>
            </a:r>
            <a:r>
              <a:rPr lang="fr-FR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STAGIAIRE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dirty="0"/>
          </a:p>
          <a:p>
            <a:pPr marL="1371600" marR="0" lvl="2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la </a:t>
            </a:r>
            <a:r>
              <a:rPr lang="fr-FR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QUALITÉ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formation,</a:t>
            </a:r>
            <a:endParaRPr dirty="0"/>
          </a:p>
          <a:p>
            <a:pPr marL="1371600" marR="0" lvl="2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la </a:t>
            </a:r>
            <a:r>
              <a:rPr lang="fr-FR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SÉCURITE DES VOLS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9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40</a:t>
            </a:fld>
            <a:endParaRPr lang="fr-FR"/>
          </a:p>
        </p:txBody>
      </p:sp>
      <p:grpSp>
        <p:nvGrpSpPr>
          <p:cNvPr id="5" name="Google Shape;461;p39">
            <a:extLst>
              <a:ext uri="{FF2B5EF4-FFF2-40B4-BE49-F238E27FC236}">
                <a16:creationId xmlns:a16="http://schemas.microsoft.com/office/drawing/2014/main" id="{288C48F7-1666-4339-97DB-60F784DC4B16}"/>
              </a:ext>
            </a:extLst>
          </p:cNvPr>
          <p:cNvGrpSpPr/>
          <p:nvPr/>
        </p:nvGrpSpPr>
        <p:grpSpPr>
          <a:xfrm>
            <a:off x="805076" y="423117"/>
            <a:ext cx="5290924" cy="3729038"/>
            <a:chOff x="8139199" y="451104"/>
            <a:chExt cx="3351108" cy="2474976"/>
          </a:xfrm>
        </p:grpSpPr>
        <p:sp>
          <p:nvSpPr>
            <p:cNvPr id="6" name="Google Shape;462;p39">
              <a:extLst>
                <a:ext uri="{FF2B5EF4-FFF2-40B4-BE49-F238E27FC236}">
                  <a16:creationId xmlns:a16="http://schemas.microsoft.com/office/drawing/2014/main" id="{FA65373B-37DC-4D7F-AA01-3FD94327EA1C}"/>
                </a:ext>
              </a:extLst>
            </p:cNvPr>
            <p:cNvSpPr/>
            <p:nvPr/>
          </p:nvSpPr>
          <p:spPr>
            <a:xfrm>
              <a:off x="8327136" y="451104"/>
              <a:ext cx="2804160" cy="247497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463;p39">
              <a:extLst>
                <a:ext uri="{FF2B5EF4-FFF2-40B4-BE49-F238E27FC236}">
                  <a16:creationId xmlns:a16="http://schemas.microsoft.com/office/drawing/2014/main" id="{54E1B826-2C89-4D8A-9361-B3EDE5804A3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39199" y="564138"/>
              <a:ext cx="3351108" cy="22489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Google Shape;464;p39">
            <a:extLst>
              <a:ext uri="{FF2B5EF4-FFF2-40B4-BE49-F238E27FC236}">
                <a16:creationId xmlns:a16="http://schemas.microsoft.com/office/drawing/2014/main" id="{24E74C3F-6C3F-44BF-BD1A-0D685CAB4054}"/>
              </a:ext>
            </a:extLst>
          </p:cNvPr>
          <p:cNvSpPr/>
          <p:nvPr/>
        </p:nvSpPr>
        <p:spPr>
          <a:xfrm>
            <a:off x="7289990" y="2446247"/>
            <a:ext cx="391100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2400" u="sng" dirty="0">
                <a:solidFill>
                  <a:srgbClr val="003E9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francis.clar@ffvp.fr</a:t>
            </a:r>
            <a:endParaRPr sz="2400" dirty="0">
              <a:solidFill>
                <a:srgbClr val="003E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2400" u="sng" dirty="0">
                <a:solidFill>
                  <a:srgbClr val="003E9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michel.jacquemin@ffvp.fr</a:t>
            </a:r>
            <a:endParaRPr sz="2400" dirty="0">
              <a:solidFill>
                <a:srgbClr val="003E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fr-FR" sz="2400" u="sng" dirty="0">
              <a:solidFill>
                <a:srgbClr val="003E90"/>
              </a:solidFill>
              <a:latin typeface="Calibri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fr-FR" sz="2400" u="sng" dirty="0">
              <a:solidFill>
                <a:srgbClr val="003E90"/>
              </a:solidFill>
              <a:latin typeface="Calibri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fr-FR" sz="2400" u="sng" dirty="0">
              <a:solidFill>
                <a:srgbClr val="003E90"/>
              </a:solidFill>
              <a:latin typeface="Calibri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fr-FR" sz="2400" u="sng" dirty="0">
              <a:solidFill>
                <a:srgbClr val="003E90"/>
              </a:solidFill>
              <a:latin typeface="Calibri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u="sng" dirty="0">
              <a:solidFill>
                <a:srgbClr val="003E90"/>
              </a:solidFill>
              <a:latin typeface="Calibri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2400" u="sng" dirty="0">
                <a:solidFill>
                  <a:srgbClr val="003E9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ato.cnvv.net</a:t>
            </a:r>
            <a:endParaRPr sz="2400" dirty="0">
              <a:solidFill>
                <a:srgbClr val="003E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14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913" y="419979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BRIEFING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5</a:t>
            </a:fld>
            <a:endParaRPr lang="fr-FR"/>
          </a:p>
        </p:txBody>
      </p:sp>
      <p:grpSp>
        <p:nvGrpSpPr>
          <p:cNvPr id="5" name="Google Shape;101;p5">
            <a:extLst>
              <a:ext uri="{FF2B5EF4-FFF2-40B4-BE49-F238E27FC236}">
                <a16:creationId xmlns:a16="http://schemas.microsoft.com/office/drawing/2014/main" id="{EB8EB195-CBB5-4597-AFF9-7899B0F6D210}"/>
              </a:ext>
            </a:extLst>
          </p:cNvPr>
          <p:cNvGrpSpPr/>
          <p:nvPr/>
        </p:nvGrpSpPr>
        <p:grpSpPr>
          <a:xfrm>
            <a:off x="897913" y="1535244"/>
            <a:ext cx="4534700" cy="4352790"/>
            <a:chOff x="1237716" y="25847"/>
            <a:chExt cx="4534700" cy="4352790"/>
          </a:xfrm>
        </p:grpSpPr>
        <p:sp>
          <p:nvSpPr>
            <p:cNvPr id="6" name="Google Shape;102;p5">
              <a:extLst>
                <a:ext uri="{FF2B5EF4-FFF2-40B4-BE49-F238E27FC236}">
                  <a16:creationId xmlns:a16="http://schemas.microsoft.com/office/drawing/2014/main" id="{38FD8CE3-3CDA-4D14-9FF5-BFF0AA2FB930}"/>
                </a:ext>
              </a:extLst>
            </p:cNvPr>
            <p:cNvSpPr/>
            <p:nvPr/>
          </p:nvSpPr>
          <p:spPr>
            <a:xfrm>
              <a:off x="2942452" y="25847"/>
              <a:ext cx="1322957" cy="13229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3;p5">
              <a:extLst>
                <a:ext uri="{FF2B5EF4-FFF2-40B4-BE49-F238E27FC236}">
                  <a16:creationId xmlns:a16="http://schemas.microsoft.com/office/drawing/2014/main" id="{E48530E1-DE34-41AE-A19C-F750AE86B714}"/>
                </a:ext>
              </a:extLst>
            </p:cNvPr>
            <p:cNvSpPr txBox="1"/>
            <p:nvPr/>
          </p:nvSpPr>
          <p:spPr>
            <a:xfrm>
              <a:off x="3136195" y="219590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Briefing avant vol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Vidéo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Compléments instructeur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8" name="Google Shape;104;p5">
              <a:extLst>
                <a:ext uri="{FF2B5EF4-FFF2-40B4-BE49-F238E27FC236}">
                  <a16:creationId xmlns:a16="http://schemas.microsoft.com/office/drawing/2014/main" id="{47D79FC6-1462-47C1-95A9-6367BCCDC229}"/>
                </a:ext>
              </a:extLst>
            </p:cNvPr>
            <p:cNvSpPr/>
            <p:nvPr/>
          </p:nvSpPr>
          <p:spPr>
            <a:xfrm rot="2229301">
              <a:off x="4200156" y="1029941"/>
              <a:ext cx="300977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5;p5">
              <a:extLst>
                <a:ext uri="{FF2B5EF4-FFF2-40B4-BE49-F238E27FC236}">
                  <a16:creationId xmlns:a16="http://schemas.microsoft.com/office/drawing/2014/main" id="{8C950A24-AE54-47A0-BACA-80ADC59D22D2}"/>
                </a:ext>
              </a:extLst>
            </p:cNvPr>
            <p:cNvSpPr txBox="1"/>
            <p:nvPr/>
          </p:nvSpPr>
          <p:spPr>
            <a:xfrm rot="2229301">
              <a:off x="4209321" y="1091974"/>
              <a:ext cx="210684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6;p5">
              <a:extLst>
                <a:ext uri="{FF2B5EF4-FFF2-40B4-BE49-F238E27FC236}">
                  <a16:creationId xmlns:a16="http://schemas.microsoft.com/office/drawing/2014/main" id="{F6CC1C45-3819-4746-AEFB-BB662AAD4B2E}"/>
                </a:ext>
              </a:extLst>
            </p:cNvPr>
            <p:cNvSpPr/>
            <p:nvPr/>
          </p:nvSpPr>
          <p:spPr>
            <a:xfrm>
              <a:off x="4449459" y="1167865"/>
              <a:ext cx="1322957" cy="1322957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7;p5">
              <a:extLst>
                <a:ext uri="{FF2B5EF4-FFF2-40B4-BE49-F238E27FC236}">
                  <a16:creationId xmlns:a16="http://schemas.microsoft.com/office/drawing/2014/main" id="{B440734E-87F1-42BE-A5C6-0247E5E15AA8}"/>
                </a:ext>
              </a:extLst>
            </p:cNvPr>
            <p:cNvSpPr txBox="1"/>
            <p:nvPr/>
          </p:nvSpPr>
          <p:spPr>
            <a:xfrm>
              <a:off x="4643202" y="1361608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Simulateur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2" name="Google Shape;108;p5">
              <a:extLst>
                <a:ext uri="{FF2B5EF4-FFF2-40B4-BE49-F238E27FC236}">
                  <a16:creationId xmlns:a16="http://schemas.microsoft.com/office/drawing/2014/main" id="{A581B14B-18C6-4C54-8FF1-5DB3F3A730E3}"/>
                </a:ext>
              </a:extLst>
            </p:cNvPr>
            <p:cNvSpPr/>
            <p:nvPr/>
          </p:nvSpPr>
          <p:spPr>
            <a:xfrm rot="6480000">
              <a:off x="4631880" y="2540558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9;p5">
              <a:extLst>
                <a:ext uri="{FF2B5EF4-FFF2-40B4-BE49-F238E27FC236}">
                  <a16:creationId xmlns:a16="http://schemas.microsoft.com/office/drawing/2014/main" id="{5C9E3116-183C-4427-B1FD-05A9ED067682}"/>
                </a:ext>
              </a:extLst>
            </p:cNvPr>
            <p:cNvSpPr txBox="1"/>
            <p:nvPr/>
          </p:nvSpPr>
          <p:spPr>
            <a:xfrm rot="-4320000">
              <a:off x="4700773" y="2579804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0;p5">
              <a:extLst>
                <a:ext uri="{FF2B5EF4-FFF2-40B4-BE49-F238E27FC236}">
                  <a16:creationId xmlns:a16="http://schemas.microsoft.com/office/drawing/2014/main" id="{2D77BB0F-EF5B-460F-B3B2-D24FBA92BC0B}"/>
                </a:ext>
              </a:extLst>
            </p:cNvPr>
            <p:cNvSpPr/>
            <p:nvPr/>
          </p:nvSpPr>
          <p:spPr>
            <a:xfrm>
              <a:off x="3836071" y="3055680"/>
              <a:ext cx="1322957" cy="1322957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1;p5">
              <a:extLst>
                <a:ext uri="{FF2B5EF4-FFF2-40B4-BE49-F238E27FC236}">
                  <a16:creationId xmlns:a16="http://schemas.microsoft.com/office/drawing/2014/main" id="{E95950E5-2022-4754-B14F-49A49AB94735}"/>
                </a:ext>
              </a:extLst>
            </p:cNvPr>
            <p:cNvSpPr txBox="1"/>
            <p:nvPr/>
          </p:nvSpPr>
          <p:spPr>
            <a:xfrm>
              <a:off x="4029814" y="3249423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Séance en vol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6" name="Google Shape;112;p5">
              <a:extLst>
                <a:ext uri="{FF2B5EF4-FFF2-40B4-BE49-F238E27FC236}">
                  <a16:creationId xmlns:a16="http://schemas.microsoft.com/office/drawing/2014/main" id="{8EF214EE-FF14-483E-8255-4485827704B7}"/>
                </a:ext>
              </a:extLst>
            </p:cNvPr>
            <p:cNvSpPr/>
            <p:nvPr/>
          </p:nvSpPr>
          <p:spPr>
            <a:xfrm rot="10800000">
              <a:off x="3339564" y="3493910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3;p5">
              <a:extLst>
                <a:ext uri="{FF2B5EF4-FFF2-40B4-BE49-F238E27FC236}">
                  <a16:creationId xmlns:a16="http://schemas.microsoft.com/office/drawing/2014/main" id="{2288857A-3E51-4C66-849E-19C7D7C1D88A}"/>
                </a:ext>
              </a:extLst>
            </p:cNvPr>
            <p:cNvSpPr txBox="1"/>
            <p:nvPr/>
          </p:nvSpPr>
          <p:spPr>
            <a:xfrm>
              <a:off x="3444823" y="3583210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14;p5">
              <a:extLst>
                <a:ext uri="{FF2B5EF4-FFF2-40B4-BE49-F238E27FC236}">
                  <a16:creationId xmlns:a16="http://schemas.microsoft.com/office/drawing/2014/main" id="{430D8CA5-4BD0-4C9F-9944-33BF2B1DEEDC}"/>
                </a:ext>
              </a:extLst>
            </p:cNvPr>
            <p:cNvSpPr/>
            <p:nvPr/>
          </p:nvSpPr>
          <p:spPr>
            <a:xfrm>
              <a:off x="1851105" y="3055680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5;p5">
              <a:extLst>
                <a:ext uri="{FF2B5EF4-FFF2-40B4-BE49-F238E27FC236}">
                  <a16:creationId xmlns:a16="http://schemas.microsoft.com/office/drawing/2014/main" id="{66C35112-0DC7-4149-9952-2EDBB73CE7D7}"/>
                </a:ext>
              </a:extLst>
            </p:cNvPr>
            <p:cNvSpPr txBox="1"/>
            <p:nvPr/>
          </p:nvSpPr>
          <p:spPr>
            <a:xfrm>
              <a:off x="2044848" y="3249423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Debriefing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0" name="Google Shape;116;p5">
              <a:extLst>
                <a:ext uri="{FF2B5EF4-FFF2-40B4-BE49-F238E27FC236}">
                  <a16:creationId xmlns:a16="http://schemas.microsoft.com/office/drawing/2014/main" id="{648AF7F1-CF48-40B3-8D4E-DB9A5BDF21CB}"/>
                </a:ext>
              </a:extLst>
            </p:cNvPr>
            <p:cNvSpPr/>
            <p:nvPr/>
          </p:nvSpPr>
          <p:spPr>
            <a:xfrm rot="-6480000">
              <a:off x="2033525" y="2559446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;p5">
              <a:extLst>
                <a:ext uri="{FF2B5EF4-FFF2-40B4-BE49-F238E27FC236}">
                  <a16:creationId xmlns:a16="http://schemas.microsoft.com/office/drawing/2014/main" id="{3EE0C4E2-4128-40D9-AB95-DA622530D27D}"/>
                </a:ext>
              </a:extLst>
            </p:cNvPr>
            <p:cNvSpPr txBox="1"/>
            <p:nvPr/>
          </p:nvSpPr>
          <p:spPr>
            <a:xfrm rot="4320000">
              <a:off x="2102418" y="2698800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18;p5">
              <a:extLst>
                <a:ext uri="{FF2B5EF4-FFF2-40B4-BE49-F238E27FC236}">
                  <a16:creationId xmlns:a16="http://schemas.microsoft.com/office/drawing/2014/main" id="{ECAB92BB-5E16-4E10-B2A3-4F573B97BDD1}"/>
                </a:ext>
              </a:extLst>
            </p:cNvPr>
            <p:cNvSpPr/>
            <p:nvPr/>
          </p:nvSpPr>
          <p:spPr>
            <a:xfrm>
              <a:off x="1237716" y="1167865"/>
              <a:ext cx="1322957" cy="1322957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9;p5">
              <a:extLst>
                <a:ext uri="{FF2B5EF4-FFF2-40B4-BE49-F238E27FC236}">
                  <a16:creationId xmlns:a16="http://schemas.microsoft.com/office/drawing/2014/main" id="{D82EC9A4-7965-4747-80B1-75CEFEF4D6FA}"/>
                </a:ext>
              </a:extLst>
            </p:cNvPr>
            <p:cNvSpPr txBox="1"/>
            <p:nvPr/>
          </p:nvSpPr>
          <p:spPr>
            <a:xfrm>
              <a:off x="1431459" y="1361608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eLearning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Connaissances de fond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Google Shape;120;p5">
              <a:extLst>
                <a:ext uri="{FF2B5EF4-FFF2-40B4-BE49-F238E27FC236}">
                  <a16:creationId xmlns:a16="http://schemas.microsoft.com/office/drawing/2014/main" id="{98795DAC-76DA-48E6-8CD2-F7A72DD1B76B}"/>
                </a:ext>
              </a:extLst>
            </p:cNvPr>
            <p:cNvSpPr/>
            <p:nvPr/>
          </p:nvSpPr>
          <p:spPr>
            <a:xfrm rot="-2029109">
              <a:off x="2549306" y="1041171"/>
              <a:ext cx="386343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1;p5">
              <a:extLst>
                <a:ext uri="{FF2B5EF4-FFF2-40B4-BE49-F238E27FC236}">
                  <a16:creationId xmlns:a16="http://schemas.microsoft.com/office/drawing/2014/main" id="{0C210CD4-716B-411F-8337-AFD183D5C5FA}"/>
                </a:ext>
              </a:extLst>
            </p:cNvPr>
            <p:cNvSpPr txBox="1"/>
            <p:nvPr/>
          </p:nvSpPr>
          <p:spPr>
            <a:xfrm rot="-2029109">
              <a:off x="2559111" y="1162725"/>
              <a:ext cx="270440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122;p5">
            <a:extLst>
              <a:ext uri="{FF2B5EF4-FFF2-40B4-BE49-F238E27FC236}">
                <a16:creationId xmlns:a16="http://schemas.microsoft.com/office/drawing/2014/main" id="{732A88D2-4BFB-48D1-A512-76C8B5B774A5}"/>
              </a:ext>
            </a:extLst>
          </p:cNvPr>
          <p:cNvSpPr txBox="1"/>
          <p:nvPr/>
        </p:nvSpPr>
        <p:spPr>
          <a:xfrm>
            <a:off x="4705803" y="1775408"/>
            <a:ext cx="748619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fr-FR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Mise en place des vidéos briefings avant vol</a:t>
            </a:r>
            <a:endParaRPr u="sng"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Permet de standardiser le message</a:t>
            </a:r>
            <a:endParaRPr dirty="0"/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Permet au stagiaire de voir ces vidéos à sa convenance</a:t>
            </a:r>
            <a:endParaRPr dirty="0"/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Soulage l’instructeur d’un briefing qui demande du temps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459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QUI SONT-ELLES ?...QUI SONT-ILS ?...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6</a:t>
            </a:fld>
            <a:endParaRPr lang="fr-FR"/>
          </a:p>
        </p:txBody>
      </p:sp>
      <p:sp>
        <p:nvSpPr>
          <p:cNvPr id="5" name="Google Shape;127;p6">
            <a:extLst>
              <a:ext uri="{FF2B5EF4-FFF2-40B4-BE49-F238E27FC236}">
                <a16:creationId xmlns:a16="http://schemas.microsoft.com/office/drawing/2014/main" id="{432D60CE-81F3-4CDA-9145-98BEC4F59F69}"/>
              </a:ext>
            </a:extLst>
          </p:cNvPr>
          <p:cNvSpPr txBox="1">
            <a:spLocks/>
          </p:cNvSpPr>
          <p:nvPr/>
        </p:nvSpPr>
        <p:spPr>
          <a:xfrm>
            <a:off x="428625" y="149225"/>
            <a:ext cx="8996363" cy="412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66"/>
                </a:solidFill>
                <a:latin typeface="Philosopher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2F5496"/>
              </a:buClr>
              <a:buSzPts val="2400"/>
              <a:buFont typeface="Arial"/>
              <a:buNone/>
            </a:pPr>
            <a:r>
              <a:rPr lang="fr-FR" b="1">
                <a:solidFill>
                  <a:srgbClr val="2F5496"/>
                </a:solidFill>
              </a:rPr>
              <a:t> </a:t>
            </a:r>
            <a:r>
              <a:rPr lang="fr-FR" sz="2400" b="1">
                <a:solidFill>
                  <a:srgbClr val="0070C0"/>
                </a:solidFill>
              </a:rPr>
              <a:t>Séminaire des CRVP 2021</a:t>
            </a:r>
            <a:endParaRPr lang="fr-FR" b="1">
              <a:solidFill>
                <a:srgbClr val="2F5496"/>
              </a:solidFill>
            </a:endParaRPr>
          </a:p>
        </p:txBody>
      </p:sp>
      <p:pic>
        <p:nvPicPr>
          <p:cNvPr id="6" name="Google Shape;128;p6">
            <a:extLst>
              <a:ext uri="{FF2B5EF4-FFF2-40B4-BE49-F238E27FC236}">
                <a16:creationId xmlns:a16="http://schemas.microsoft.com/office/drawing/2014/main" id="{05995B7D-7D0E-47EF-95F9-855A062C67D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23563" y="14288"/>
            <a:ext cx="1468437" cy="98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9;p6">
            <a:extLst>
              <a:ext uri="{FF2B5EF4-FFF2-40B4-BE49-F238E27FC236}">
                <a16:creationId xmlns:a16="http://schemas.microsoft.com/office/drawing/2014/main" id="{76C04EFD-364F-4B8F-90BE-09FB6F3CCD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3" y="0"/>
            <a:ext cx="12184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407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SIMULATEUR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7</a:t>
            </a:fld>
            <a:endParaRPr lang="fr-FR"/>
          </a:p>
        </p:txBody>
      </p:sp>
      <p:grpSp>
        <p:nvGrpSpPr>
          <p:cNvPr id="5" name="Google Shape;136;p7">
            <a:extLst>
              <a:ext uri="{FF2B5EF4-FFF2-40B4-BE49-F238E27FC236}">
                <a16:creationId xmlns:a16="http://schemas.microsoft.com/office/drawing/2014/main" id="{2BE0F21F-E7FD-43A9-9966-1647113B70D5}"/>
              </a:ext>
            </a:extLst>
          </p:cNvPr>
          <p:cNvGrpSpPr/>
          <p:nvPr/>
        </p:nvGrpSpPr>
        <p:grpSpPr>
          <a:xfrm>
            <a:off x="897913" y="1549323"/>
            <a:ext cx="4534700" cy="4352790"/>
            <a:chOff x="1237716" y="25847"/>
            <a:chExt cx="4534700" cy="4352790"/>
          </a:xfrm>
        </p:grpSpPr>
        <p:sp>
          <p:nvSpPr>
            <p:cNvPr id="6" name="Google Shape;137;p7">
              <a:extLst>
                <a:ext uri="{FF2B5EF4-FFF2-40B4-BE49-F238E27FC236}">
                  <a16:creationId xmlns:a16="http://schemas.microsoft.com/office/drawing/2014/main" id="{2C360CF9-0F12-454B-9F69-008D9B2849D3}"/>
                </a:ext>
              </a:extLst>
            </p:cNvPr>
            <p:cNvSpPr/>
            <p:nvPr/>
          </p:nvSpPr>
          <p:spPr>
            <a:xfrm>
              <a:off x="2942452" y="25847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8;p7">
              <a:extLst>
                <a:ext uri="{FF2B5EF4-FFF2-40B4-BE49-F238E27FC236}">
                  <a16:creationId xmlns:a16="http://schemas.microsoft.com/office/drawing/2014/main" id="{C7019E6E-6234-4FE2-A2E9-8E683FEFA96C}"/>
                </a:ext>
              </a:extLst>
            </p:cNvPr>
            <p:cNvSpPr txBox="1"/>
            <p:nvPr/>
          </p:nvSpPr>
          <p:spPr>
            <a:xfrm>
              <a:off x="3136195" y="219590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Briefing avant vol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Vidéo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Compléments instructeur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8" name="Google Shape;139;p7">
              <a:extLst>
                <a:ext uri="{FF2B5EF4-FFF2-40B4-BE49-F238E27FC236}">
                  <a16:creationId xmlns:a16="http://schemas.microsoft.com/office/drawing/2014/main" id="{6484CEC2-F78F-4702-B9E8-483AE7BC3F82}"/>
                </a:ext>
              </a:extLst>
            </p:cNvPr>
            <p:cNvSpPr/>
            <p:nvPr/>
          </p:nvSpPr>
          <p:spPr>
            <a:xfrm rot="2229301">
              <a:off x="4200156" y="1029941"/>
              <a:ext cx="300977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0;p7">
              <a:extLst>
                <a:ext uri="{FF2B5EF4-FFF2-40B4-BE49-F238E27FC236}">
                  <a16:creationId xmlns:a16="http://schemas.microsoft.com/office/drawing/2014/main" id="{D04137DA-830A-453B-8E98-FBCD8ACF83E9}"/>
                </a:ext>
              </a:extLst>
            </p:cNvPr>
            <p:cNvSpPr txBox="1"/>
            <p:nvPr/>
          </p:nvSpPr>
          <p:spPr>
            <a:xfrm rot="2229301">
              <a:off x="4209321" y="1091974"/>
              <a:ext cx="210684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41;p7">
              <a:extLst>
                <a:ext uri="{FF2B5EF4-FFF2-40B4-BE49-F238E27FC236}">
                  <a16:creationId xmlns:a16="http://schemas.microsoft.com/office/drawing/2014/main" id="{033B87F4-CCF7-4D69-90FB-EAFABE68C341}"/>
                </a:ext>
              </a:extLst>
            </p:cNvPr>
            <p:cNvSpPr/>
            <p:nvPr/>
          </p:nvSpPr>
          <p:spPr>
            <a:xfrm>
              <a:off x="4449459" y="1167865"/>
              <a:ext cx="1322957" cy="13229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2;p7">
              <a:extLst>
                <a:ext uri="{FF2B5EF4-FFF2-40B4-BE49-F238E27FC236}">
                  <a16:creationId xmlns:a16="http://schemas.microsoft.com/office/drawing/2014/main" id="{651984C3-5C4A-4405-AF57-13658408732B}"/>
                </a:ext>
              </a:extLst>
            </p:cNvPr>
            <p:cNvSpPr txBox="1"/>
            <p:nvPr/>
          </p:nvSpPr>
          <p:spPr>
            <a:xfrm>
              <a:off x="4643202" y="1361608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Simulateur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Google Shape;143;p7">
              <a:extLst>
                <a:ext uri="{FF2B5EF4-FFF2-40B4-BE49-F238E27FC236}">
                  <a16:creationId xmlns:a16="http://schemas.microsoft.com/office/drawing/2014/main" id="{9B1B7FE0-8DE3-453F-8EC4-458898F70E46}"/>
                </a:ext>
              </a:extLst>
            </p:cNvPr>
            <p:cNvSpPr/>
            <p:nvPr/>
          </p:nvSpPr>
          <p:spPr>
            <a:xfrm rot="6480000">
              <a:off x="4631880" y="2540558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4;p7">
              <a:extLst>
                <a:ext uri="{FF2B5EF4-FFF2-40B4-BE49-F238E27FC236}">
                  <a16:creationId xmlns:a16="http://schemas.microsoft.com/office/drawing/2014/main" id="{8D6ECED4-79C0-46DF-B5DC-C78459332F75}"/>
                </a:ext>
              </a:extLst>
            </p:cNvPr>
            <p:cNvSpPr txBox="1"/>
            <p:nvPr/>
          </p:nvSpPr>
          <p:spPr>
            <a:xfrm rot="-4320000">
              <a:off x="4700773" y="2579804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;p7">
              <a:extLst>
                <a:ext uri="{FF2B5EF4-FFF2-40B4-BE49-F238E27FC236}">
                  <a16:creationId xmlns:a16="http://schemas.microsoft.com/office/drawing/2014/main" id="{DE5FEE70-FA7E-4F3B-94D7-D586798104EF}"/>
                </a:ext>
              </a:extLst>
            </p:cNvPr>
            <p:cNvSpPr/>
            <p:nvPr/>
          </p:nvSpPr>
          <p:spPr>
            <a:xfrm>
              <a:off x="3836071" y="3055680"/>
              <a:ext cx="1322957" cy="1322957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6;p7">
              <a:extLst>
                <a:ext uri="{FF2B5EF4-FFF2-40B4-BE49-F238E27FC236}">
                  <a16:creationId xmlns:a16="http://schemas.microsoft.com/office/drawing/2014/main" id="{228C0C41-C82A-4B07-A0D8-D5097A04B38D}"/>
                </a:ext>
              </a:extLst>
            </p:cNvPr>
            <p:cNvSpPr txBox="1"/>
            <p:nvPr/>
          </p:nvSpPr>
          <p:spPr>
            <a:xfrm>
              <a:off x="4029814" y="3249423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Séance en vol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6" name="Google Shape;147;p7">
              <a:extLst>
                <a:ext uri="{FF2B5EF4-FFF2-40B4-BE49-F238E27FC236}">
                  <a16:creationId xmlns:a16="http://schemas.microsoft.com/office/drawing/2014/main" id="{C88CC043-27F8-4B87-8335-A389FEAEB8F1}"/>
                </a:ext>
              </a:extLst>
            </p:cNvPr>
            <p:cNvSpPr/>
            <p:nvPr/>
          </p:nvSpPr>
          <p:spPr>
            <a:xfrm rot="10800000">
              <a:off x="3339564" y="3493910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8;p7">
              <a:extLst>
                <a:ext uri="{FF2B5EF4-FFF2-40B4-BE49-F238E27FC236}">
                  <a16:creationId xmlns:a16="http://schemas.microsoft.com/office/drawing/2014/main" id="{DBF25C9F-275A-4334-9E0D-1C207DB82CBB}"/>
                </a:ext>
              </a:extLst>
            </p:cNvPr>
            <p:cNvSpPr txBox="1"/>
            <p:nvPr/>
          </p:nvSpPr>
          <p:spPr>
            <a:xfrm>
              <a:off x="3444823" y="3583210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9;p7">
              <a:extLst>
                <a:ext uri="{FF2B5EF4-FFF2-40B4-BE49-F238E27FC236}">
                  <a16:creationId xmlns:a16="http://schemas.microsoft.com/office/drawing/2014/main" id="{984FAA6E-8B72-4898-9D59-D31BC5C1EE89}"/>
                </a:ext>
              </a:extLst>
            </p:cNvPr>
            <p:cNvSpPr/>
            <p:nvPr/>
          </p:nvSpPr>
          <p:spPr>
            <a:xfrm>
              <a:off x="1851105" y="3055680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0;p7">
              <a:extLst>
                <a:ext uri="{FF2B5EF4-FFF2-40B4-BE49-F238E27FC236}">
                  <a16:creationId xmlns:a16="http://schemas.microsoft.com/office/drawing/2014/main" id="{30AED835-C646-4D82-86C7-7F94A4030D30}"/>
                </a:ext>
              </a:extLst>
            </p:cNvPr>
            <p:cNvSpPr txBox="1"/>
            <p:nvPr/>
          </p:nvSpPr>
          <p:spPr>
            <a:xfrm>
              <a:off x="2044848" y="3249423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Debriefing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0" name="Google Shape;151;p7">
              <a:extLst>
                <a:ext uri="{FF2B5EF4-FFF2-40B4-BE49-F238E27FC236}">
                  <a16:creationId xmlns:a16="http://schemas.microsoft.com/office/drawing/2014/main" id="{5BFF0F39-E160-4C37-904B-5F8A3A60B1E7}"/>
                </a:ext>
              </a:extLst>
            </p:cNvPr>
            <p:cNvSpPr/>
            <p:nvPr/>
          </p:nvSpPr>
          <p:spPr>
            <a:xfrm rot="-6480000">
              <a:off x="2033525" y="2559446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2;p7">
              <a:extLst>
                <a:ext uri="{FF2B5EF4-FFF2-40B4-BE49-F238E27FC236}">
                  <a16:creationId xmlns:a16="http://schemas.microsoft.com/office/drawing/2014/main" id="{C7F763BD-1FAA-4A69-8DDD-0AA4A1C315AF}"/>
                </a:ext>
              </a:extLst>
            </p:cNvPr>
            <p:cNvSpPr txBox="1"/>
            <p:nvPr/>
          </p:nvSpPr>
          <p:spPr>
            <a:xfrm rot="4320000">
              <a:off x="2102418" y="2698800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53;p7">
              <a:extLst>
                <a:ext uri="{FF2B5EF4-FFF2-40B4-BE49-F238E27FC236}">
                  <a16:creationId xmlns:a16="http://schemas.microsoft.com/office/drawing/2014/main" id="{2B63F6F8-7882-4CEE-B0B4-92E54553114F}"/>
                </a:ext>
              </a:extLst>
            </p:cNvPr>
            <p:cNvSpPr/>
            <p:nvPr/>
          </p:nvSpPr>
          <p:spPr>
            <a:xfrm>
              <a:off x="1237716" y="1167865"/>
              <a:ext cx="1322957" cy="1322957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4;p7">
              <a:extLst>
                <a:ext uri="{FF2B5EF4-FFF2-40B4-BE49-F238E27FC236}">
                  <a16:creationId xmlns:a16="http://schemas.microsoft.com/office/drawing/2014/main" id="{782C6BC3-6BBE-42F7-BB38-DD93B182B0B0}"/>
                </a:ext>
              </a:extLst>
            </p:cNvPr>
            <p:cNvSpPr txBox="1"/>
            <p:nvPr/>
          </p:nvSpPr>
          <p:spPr>
            <a:xfrm>
              <a:off x="1431459" y="1361608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eLearning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Connaissances de fond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Google Shape;155;p7">
              <a:extLst>
                <a:ext uri="{FF2B5EF4-FFF2-40B4-BE49-F238E27FC236}">
                  <a16:creationId xmlns:a16="http://schemas.microsoft.com/office/drawing/2014/main" id="{10F64B23-4A93-4844-99D4-8E9497A718A7}"/>
                </a:ext>
              </a:extLst>
            </p:cNvPr>
            <p:cNvSpPr/>
            <p:nvPr/>
          </p:nvSpPr>
          <p:spPr>
            <a:xfrm rot="-2029109">
              <a:off x="2549306" y="1041171"/>
              <a:ext cx="386343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6;p7">
              <a:extLst>
                <a:ext uri="{FF2B5EF4-FFF2-40B4-BE49-F238E27FC236}">
                  <a16:creationId xmlns:a16="http://schemas.microsoft.com/office/drawing/2014/main" id="{1E41BA18-89C1-450F-AE0D-58852336F714}"/>
                </a:ext>
              </a:extLst>
            </p:cNvPr>
            <p:cNvSpPr txBox="1"/>
            <p:nvPr/>
          </p:nvSpPr>
          <p:spPr>
            <a:xfrm rot="-2029109">
              <a:off x="2559111" y="1162725"/>
              <a:ext cx="270440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157;p7">
            <a:extLst>
              <a:ext uri="{FF2B5EF4-FFF2-40B4-BE49-F238E27FC236}">
                <a16:creationId xmlns:a16="http://schemas.microsoft.com/office/drawing/2014/main" id="{E4CE98B8-678E-4150-8345-C66EB828E196}"/>
              </a:ext>
            </a:extLst>
          </p:cNvPr>
          <p:cNvSpPr txBox="1"/>
          <p:nvPr/>
        </p:nvSpPr>
        <p:spPr>
          <a:xfrm>
            <a:off x="4723045" y="1284286"/>
            <a:ext cx="7304833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fr-FR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Mise en place des séances de simulateur pour la SPL.</a:t>
            </a:r>
            <a:endParaRPr u="sng"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Mise en place du moniteur simulateur.</a:t>
            </a:r>
            <a:endParaRPr dirty="0"/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Permet avec cet apport de ressource de systématiser l’utilisation du simulateur.</a:t>
            </a:r>
            <a:endParaRPr dirty="0"/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Cette action optimise la séance de vol.</a:t>
            </a:r>
            <a:endParaRPr dirty="0"/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Permet de diminuer significativement les coûts tout en augmentant la qualité.</a:t>
            </a:r>
            <a:endParaRPr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2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SIMULATEUR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8</a:t>
            </a:fld>
            <a:endParaRPr lang="fr-FR"/>
          </a:p>
        </p:txBody>
      </p:sp>
      <p:pic>
        <p:nvPicPr>
          <p:cNvPr id="5" name="Google Shape;164;p8">
            <a:extLst>
              <a:ext uri="{FF2B5EF4-FFF2-40B4-BE49-F238E27FC236}">
                <a16:creationId xmlns:a16="http://schemas.microsoft.com/office/drawing/2014/main" id="{CCDCB871-421B-4AA5-A635-86540BB9A7A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980928"/>
            <a:ext cx="4303011" cy="319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5;p8">
            <a:extLst>
              <a:ext uri="{FF2B5EF4-FFF2-40B4-BE49-F238E27FC236}">
                <a16:creationId xmlns:a16="http://schemas.microsoft.com/office/drawing/2014/main" id="{188B9017-027A-4A4F-B8CE-35A7766B84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3010" y="985057"/>
            <a:ext cx="12192000" cy="225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6;p8">
            <a:extLst>
              <a:ext uri="{FF2B5EF4-FFF2-40B4-BE49-F238E27FC236}">
                <a16:creationId xmlns:a16="http://schemas.microsoft.com/office/drawing/2014/main" id="{5342C2BC-06AA-430D-B781-6B73BE82CD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8991" y="2110241"/>
            <a:ext cx="3175977" cy="4484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189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894F-DF5E-4349-B6DA-8897021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</p:spPr>
        <p:txBody>
          <a:bodyPr>
            <a:normAutofit/>
          </a:bodyPr>
          <a:lstStyle/>
          <a:p>
            <a:pPr algn="ctr"/>
            <a:r>
              <a:rPr lang="fr-FR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SÉANCES EN VOL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46BA2E-F41C-6D4F-8F45-27FC9A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9</a:t>
            </a:fld>
            <a:endParaRPr lang="fr-FR"/>
          </a:p>
        </p:txBody>
      </p:sp>
      <p:grpSp>
        <p:nvGrpSpPr>
          <p:cNvPr id="5" name="Google Shape;173;p9">
            <a:extLst>
              <a:ext uri="{FF2B5EF4-FFF2-40B4-BE49-F238E27FC236}">
                <a16:creationId xmlns:a16="http://schemas.microsoft.com/office/drawing/2014/main" id="{59725556-D4A1-4BCC-B1AB-89DCEAE34585}"/>
              </a:ext>
            </a:extLst>
          </p:cNvPr>
          <p:cNvGrpSpPr/>
          <p:nvPr/>
        </p:nvGrpSpPr>
        <p:grpSpPr>
          <a:xfrm>
            <a:off x="897913" y="1463210"/>
            <a:ext cx="4534700" cy="4353921"/>
            <a:chOff x="1237716" y="25847"/>
            <a:chExt cx="4534700" cy="4353921"/>
          </a:xfrm>
        </p:grpSpPr>
        <p:sp>
          <p:nvSpPr>
            <p:cNvPr id="6" name="Google Shape;174;p9">
              <a:extLst>
                <a:ext uri="{FF2B5EF4-FFF2-40B4-BE49-F238E27FC236}">
                  <a16:creationId xmlns:a16="http://schemas.microsoft.com/office/drawing/2014/main" id="{38B9BD53-C1D8-4BEC-834B-00C97FE20D29}"/>
                </a:ext>
              </a:extLst>
            </p:cNvPr>
            <p:cNvSpPr/>
            <p:nvPr/>
          </p:nvSpPr>
          <p:spPr>
            <a:xfrm>
              <a:off x="2942452" y="25847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5;p9">
              <a:extLst>
                <a:ext uri="{FF2B5EF4-FFF2-40B4-BE49-F238E27FC236}">
                  <a16:creationId xmlns:a16="http://schemas.microsoft.com/office/drawing/2014/main" id="{BB1A987E-2485-428B-84BB-D39120946313}"/>
                </a:ext>
              </a:extLst>
            </p:cNvPr>
            <p:cNvSpPr txBox="1"/>
            <p:nvPr/>
          </p:nvSpPr>
          <p:spPr>
            <a:xfrm>
              <a:off x="3136195" y="219590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Briefing avant vol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Vidéo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Compléments instructeur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8" name="Google Shape;176;p9">
              <a:extLst>
                <a:ext uri="{FF2B5EF4-FFF2-40B4-BE49-F238E27FC236}">
                  <a16:creationId xmlns:a16="http://schemas.microsoft.com/office/drawing/2014/main" id="{4E856E89-7BB8-4F75-A768-10C92CCCA52F}"/>
                </a:ext>
              </a:extLst>
            </p:cNvPr>
            <p:cNvSpPr/>
            <p:nvPr/>
          </p:nvSpPr>
          <p:spPr>
            <a:xfrm rot="2229301">
              <a:off x="4200156" y="1029941"/>
              <a:ext cx="300977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7;p9">
              <a:extLst>
                <a:ext uri="{FF2B5EF4-FFF2-40B4-BE49-F238E27FC236}">
                  <a16:creationId xmlns:a16="http://schemas.microsoft.com/office/drawing/2014/main" id="{5F0E278F-B9E2-4717-B465-5F86B7613067}"/>
                </a:ext>
              </a:extLst>
            </p:cNvPr>
            <p:cNvSpPr txBox="1"/>
            <p:nvPr/>
          </p:nvSpPr>
          <p:spPr>
            <a:xfrm rot="2229301">
              <a:off x="4209321" y="1091974"/>
              <a:ext cx="210684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78;p9">
              <a:extLst>
                <a:ext uri="{FF2B5EF4-FFF2-40B4-BE49-F238E27FC236}">
                  <a16:creationId xmlns:a16="http://schemas.microsoft.com/office/drawing/2014/main" id="{D007AB88-E6AF-45B7-A6EE-6AF35791173B}"/>
                </a:ext>
              </a:extLst>
            </p:cNvPr>
            <p:cNvSpPr/>
            <p:nvPr/>
          </p:nvSpPr>
          <p:spPr>
            <a:xfrm>
              <a:off x="4449459" y="1167865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9;p9">
              <a:extLst>
                <a:ext uri="{FF2B5EF4-FFF2-40B4-BE49-F238E27FC236}">
                  <a16:creationId xmlns:a16="http://schemas.microsoft.com/office/drawing/2014/main" id="{F484D938-0C15-4D3A-9C0B-5FB94736BA6B}"/>
                </a:ext>
              </a:extLst>
            </p:cNvPr>
            <p:cNvSpPr txBox="1"/>
            <p:nvPr/>
          </p:nvSpPr>
          <p:spPr>
            <a:xfrm>
              <a:off x="4643202" y="1361608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Simulateur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2" name="Google Shape;180;p9">
              <a:extLst>
                <a:ext uri="{FF2B5EF4-FFF2-40B4-BE49-F238E27FC236}">
                  <a16:creationId xmlns:a16="http://schemas.microsoft.com/office/drawing/2014/main" id="{78F54725-BD7D-4C5A-B33D-A6B6ACD3BB03}"/>
                </a:ext>
              </a:extLst>
            </p:cNvPr>
            <p:cNvSpPr/>
            <p:nvPr/>
          </p:nvSpPr>
          <p:spPr>
            <a:xfrm rot="6101627">
              <a:off x="4756700" y="2541666"/>
              <a:ext cx="321193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1;p9">
              <a:extLst>
                <a:ext uri="{FF2B5EF4-FFF2-40B4-BE49-F238E27FC236}">
                  <a16:creationId xmlns:a16="http://schemas.microsoft.com/office/drawing/2014/main" id="{F8EEDD4C-EC19-48BC-8F18-B5BEF6546BFA}"/>
                </a:ext>
              </a:extLst>
            </p:cNvPr>
            <p:cNvSpPr txBox="1"/>
            <p:nvPr/>
          </p:nvSpPr>
          <p:spPr>
            <a:xfrm rot="-4698373">
              <a:off x="4814644" y="2583787"/>
              <a:ext cx="22483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82;p9">
              <a:extLst>
                <a:ext uri="{FF2B5EF4-FFF2-40B4-BE49-F238E27FC236}">
                  <a16:creationId xmlns:a16="http://schemas.microsoft.com/office/drawing/2014/main" id="{BFEB9421-FA2A-4690-85EF-CF484E72BBE1}"/>
                </a:ext>
              </a:extLst>
            </p:cNvPr>
            <p:cNvSpPr/>
            <p:nvPr/>
          </p:nvSpPr>
          <p:spPr>
            <a:xfrm>
              <a:off x="4058491" y="3056811"/>
              <a:ext cx="1322957" cy="13229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3;p9">
              <a:extLst>
                <a:ext uri="{FF2B5EF4-FFF2-40B4-BE49-F238E27FC236}">
                  <a16:creationId xmlns:a16="http://schemas.microsoft.com/office/drawing/2014/main" id="{44D25EF1-4302-4B5B-A9A1-F0C04D58FAB4}"/>
                </a:ext>
              </a:extLst>
            </p:cNvPr>
            <p:cNvSpPr txBox="1"/>
            <p:nvPr/>
          </p:nvSpPr>
          <p:spPr>
            <a:xfrm>
              <a:off x="4252234" y="3250554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Séance en vol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6" name="Google Shape;184;p9">
              <a:extLst>
                <a:ext uri="{FF2B5EF4-FFF2-40B4-BE49-F238E27FC236}">
                  <a16:creationId xmlns:a16="http://schemas.microsoft.com/office/drawing/2014/main" id="{BF3C94CE-0B9E-4DE7-B2D1-1EC0A9E1D8D2}"/>
                </a:ext>
              </a:extLst>
            </p:cNvPr>
            <p:cNvSpPr/>
            <p:nvPr/>
          </p:nvSpPr>
          <p:spPr>
            <a:xfrm rot="-10798238">
              <a:off x="3395169" y="3494482"/>
              <a:ext cx="468747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5;p9">
              <a:extLst>
                <a:ext uri="{FF2B5EF4-FFF2-40B4-BE49-F238E27FC236}">
                  <a16:creationId xmlns:a16="http://schemas.microsoft.com/office/drawing/2014/main" id="{A32A69E3-56A9-4369-9D88-4A2F355570FE}"/>
                </a:ext>
              </a:extLst>
            </p:cNvPr>
            <p:cNvSpPr txBox="1"/>
            <p:nvPr/>
          </p:nvSpPr>
          <p:spPr>
            <a:xfrm rot="1762">
              <a:off x="3529118" y="3583816"/>
              <a:ext cx="334798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6;p9">
              <a:extLst>
                <a:ext uri="{FF2B5EF4-FFF2-40B4-BE49-F238E27FC236}">
                  <a16:creationId xmlns:a16="http://schemas.microsoft.com/office/drawing/2014/main" id="{A67E697E-C2E6-4214-A489-2D790186AAB5}"/>
                </a:ext>
              </a:extLst>
            </p:cNvPr>
            <p:cNvSpPr/>
            <p:nvPr/>
          </p:nvSpPr>
          <p:spPr>
            <a:xfrm>
              <a:off x="1851105" y="3055680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7;p9">
              <a:extLst>
                <a:ext uri="{FF2B5EF4-FFF2-40B4-BE49-F238E27FC236}">
                  <a16:creationId xmlns:a16="http://schemas.microsoft.com/office/drawing/2014/main" id="{7385148F-0937-40DD-AED6-E694FF856593}"/>
                </a:ext>
              </a:extLst>
            </p:cNvPr>
            <p:cNvSpPr txBox="1"/>
            <p:nvPr/>
          </p:nvSpPr>
          <p:spPr>
            <a:xfrm>
              <a:off x="2044848" y="3249423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Debriefing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0" name="Google Shape;188;p9">
              <a:extLst>
                <a:ext uri="{FF2B5EF4-FFF2-40B4-BE49-F238E27FC236}">
                  <a16:creationId xmlns:a16="http://schemas.microsoft.com/office/drawing/2014/main" id="{68E5E7B6-F38C-4A9D-BB8E-7492E061CB89}"/>
                </a:ext>
              </a:extLst>
            </p:cNvPr>
            <p:cNvSpPr/>
            <p:nvPr/>
          </p:nvSpPr>
          <p:spPr>
            <a:xfrm rot="-6480000">
              <a:off x="2033525" y="2559446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9;p9">
              <a:extLst>
                <a:ext uri="{FF2B5EF4-FFF2-40B4-BE49-F238E27FC236}">
                  <a16:creationId xmlns:a16="http://schemas.microsoft.com/office/drawing/2014/main" id="{CD0472EC-8807-403A-82DE-9BEBC6174885}"/>
                </a:ext>
              </a:extLst>
            </p:cNvPr>
            <p:cNvSpPr txBox="1"/>
            <p:nvPr/>
          </p:nvSpPr>
          <p:spPr>
            <a:xfrm rot="4320000">
              <a:off x="2102418" y="2698800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0;p9">
              <a:extLst>
                <a:ext uri="{FF2B5EF4-FFF2-40B4-BE49-F238E27FC236}">
                  <a16:creationId xmlns:a16="http://schemas.microsoft.com/office/drawing/2014/main" id="{311FA44D-CC08-4E0B-B942-4CABB09A1118}"/>
                </a:ext>
              </a:extLst>
            </p:cNvPr>
            <p:cNvSpPr/>
            <p:nvPr/>
          </p:nvSpPr>
          <p:spPr>
            <a:xfrm>
              <a:off x="1237716" y="1167865"/>
              <a:ext cx="1322957" cy="1322957"/>
            </a:xfrm>
            <a:prstGeom prst="ellipse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1;p9">
              <a:extLst>
                <a:ext uri="{FF2B5EF4-FFF2-40B4-BE49-F238E27FC236}">
                  <a16:creationId xmlns:a16="http://schemas.microsoft.com/office/drawing/2014/main" id="{286E5CE6-DE36-463F-9F2B-A7E6B33DE700}"/>
                </a:ext>
              </a:extLst>
            </p:cNvPr>
            <p:cNvSpPr txBox="1"/>
            <p:nvPr/>
          </p:nvSpPr>
          <p:spPr>
            <a:xfrm>
              <a:off x="1431459" y="1361608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eLearning</a:t>
              </a:r>
              <a:endParaRPr b="1" dirty="0">
                <a:solidFill>
                  <a:schemeClr val="bg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Connaissances de fond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Google Shape;192;p9">
              <a:extLst>
                <a:ext uri="{FF2B5EF4-FFF2-40B4-BE49-F238E27FC236}">
                  <a16:creationId xmlns:a16="http://schemas.microsoft.com/office/drawing/2014/main" id="{B38AB092-9FD5-4E16-905E-6373D774D1BC}"/>
                </a:ext>
              </a:extLst>
            </p:cNvPr>
            <p:cNvSpPr/>
            <p:nvPr/>
          </p:nvSpPr>
          <p:spPr>
            <a:xfrm rot="-2029109">
              <a:off x="2549306" y="1041171"/>
              <a:ext cx="386343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3;p9">
              <a:extLst>
                <a:ext uri="{FF2B5EF4-FFF2-40B4-BE49-F238E27FC236}">
                  <a16:creationId xmlns:a16="http://schemas.microsoft.com/office/drawing/2014/main" id="{1E33AA93-23B1-4A88-821F-68E4EA937CCD}"/>
                </a:ext>
              </a:extLst>
            </p:cNvPr>
            <p:cNvSpPr txBox="1"/>
            <p:nvPr/>
          </p:nvSpPr>
          <p:spPr>
            <a:xfrm rot="-2029109">
              <a:off x="2559111" y="1162725"/>
              <a:ext cx="270440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194;p9">
            <a:extLst>
              <a:ext uri="{FF2B5EF4-FFF2-40B4-BE49-F238E27FC236}">
                <a16:creationId xmlns:a16="http://schemas.microsoft.com/office/drawing/2014/main" id="{F88F1794-9DAE-48BE-BFF8-9A7ECC292D20}"/>
              </a:ext>
            </a:extLst>
          </p:cNvPr>
          <p:cNvSpPr txBox="1"/>
          <p:nvPr/>
        </p:nvSpPr>
        <p:spPr>
          <a:xfrm>
            <a:off x="4524578" y="1296667"/>
            <a:ext cx="781880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fr-FR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séances de vol ont été modifiées à la marge.</a:t>
            </a:r>
            <a:endParaRPr u="sng"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L’instructeur garde ses repères.</a:t>
            </a:r>
            <a:endParaRPr dirty="0"/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 de la formation par les compétences.</a:t>
            </a:r>
            <a:endParaRPr dirty="0"/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séances ont été simplifiées.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43594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1337</Words>
  <Application>Microsoft Office PowerPoint</Application>
  <PresentationFormat>Grand écran</PresentationFormat>
  <Paragraphs>359</Paragraphs>
  <Slides>40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8" baseType="lpstr">
      <vt:lpstr>Arial</vt:lpstr>
      <vt:lpstr>Calibri</vt:lpstr>
      <vt:lpstr>Harabara</vt:lpstr>
      <vt:lpstr>Helvetica</vt:lpstr>
      <vt:lpstr>Noto Sans Symbols</vt:lpstr>
      <vt:lpstr>Philosopher</vt:lpstr>
      <vt:lpstr>Wingdings</vt:lpstr>
      <vt:lpstr>Thème Office</vt:lpstr>
      <vt:lpstr>COMMISSION FORMATION &amp; SECURITÉ</vt:lpstr>
      <vt:lpstr>Présentation PowerPoint</vt:lpstr>
      <vt:lpstr>SPL planeur</vt:lpstr>
      <vt:lpstr>Présentation PowerPoint</vt:lpstr>
      <vt:lpstr>LE BRIEFING</vt:lpstr>
      <vt:lpstr>QUI SONT-ELLES ?...QUI SONT-ILS ?...</vt:lpstr>
      <vt:lpstr>LE SIMULATEUR</vt:lpstr>
      <vt:lpstr>LE SIMULATEUR</vt:lpstr>
      <vt:lpstr>SÉANCES EN VOL</vt:lpstr>
      <vt:lpstr>LE DÉBRIEFING </vt:lpstr>
      <vt:lpstr>ELEARNING</vt:lpstr>
      <vt:lpstr>Présentation PowerPoint</vt:lpstr>
      <vt:lpstr>Présentation PowerPoint</vt:lpstr>
      <vt:lpstr>STAGE FI(S)</vt:lpstr>
      <vt:lpstr>STAGE FI(S)</vt:lpstr>
      <vt:lpstr>QUI SONT-ELLES ?...QUI SONT-ILS ?...</vt:lpstr>
      <vt:lpstr>Présentation PowerPoint</vt:lpstr>
      <vt:lpstr>FI(s) restreint campagne</vt:lpstr>
      <vt:lpstr>Présentation PowerPoint</vt:lpstr>
      <vt:lpstr>LE STAGE DE REMISE À NIVEAU FI (RAN FI )</vt:lpstr>
      <vt:lpstr>LE STAGE DE REMISE À NIVEAU FI (RAN FI )</vt:lpstr>
      <vt:lpstr>Présentation PowerPoint</vt:lpstr>
      <vt:lpstr>LE STAGE FE ET LE RAN FE</vt:lpstr>
      <vt:lpstr>Présentation PowerPoint</vt:lpstr>
      <vt:lpstr>LE DTO</vt:lpstr>
      <vt:lpstr>LE DTO</vt:lpstr>
      <vt:lpstr>Le responsable pédagogique du DTO</vt:lpstr>
      <vt:lpstr>Le responsable pédagogique du DTO</vt:lpstr>
      <vt:lpstr>Le responsable pédagogique du DTO</vt:lpstr>
      <vt:lpstr>Le responsable pédagogique du DTO</vt:lpstr>
      <vt:lpstr>Le responsable pédagogique du DTO</vt:lpstr>
      <vt:lpstr>Présentation PowerPoint</vt:lpstr>
      <vt:lpstr>Présentation PowerPoint</vt:lpstr>
      <vt:lpstr>Accidentologie 2021</vt:lpstr>
      <vt:lpstr>Accidentologie 2021</vt:lpstr>
      <vt:lpstr>Accidentologie 2021</vt:lpstr>
      <vt:lpstr>Accidentologie 2021</vt:lpstr>
      <vt:lpstr>QUI SONT-ELLES ?...QUI SONT-ILS ?...</vt:lpstr>
      <vt:lpstr>Accidentologie 2021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Nathan Peronne</dc:creator>
  <cp:lastModifiedBy>Michel Jacquemin</cp:lastModifiedBy>
  <cp:revision>47</cp:revision>
  <dcterms:created xsi:type="dcterms:W3CDTF">2020-09-18T12:58:26Z</dcterms:created>
  <dcterms:modified xsi:type="dcterms:W3CDTF">2022-03-18T22:31:21Z</dcterms:modified>
</cp:coreProperties>
</file>