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6" r:id="rId2"/>
    <p:sldId id="258" r:id="rId3"/>
    <p:sldId id="259" r:id="rId4"/>
    <p:sldId id="294" r:id="rId5"/>
    <p:sldId id="295" r:id="rId6"/>
    <p:sldId id="260" r:id="rId7"/>
    <p:sldId id="261" r:id="rId8"/>
    <p:sldId id="262" r:id="rId9"/>
    <p:sldId id="296" r:id="rId10"/>
    <p:sldId id="263" r:id="rId11"/>
    <p:sldId id="297" r:id="rId12"/>
    <p:sldId id="298" r:id="rId13"/>
    <p:sldId id="306" r:id="rId14"/>
    <p:sldId id="307" r:id="rId15"/>
    <p:sldId id="309" r:id="rId16"/>
    <p:sldId id="310" r:id="rId17"/>
    <p:sldId id="311" r:id="rId18"/>
    <p:sldId id="308" r:id="rId19"/>
    <p:sldId id="299" r:id="rId20"/>
    <p:sldId id="313" r:id="rId21"/>
    <p:sldId id="316" r:id="rId22"/>
    <p:sldId id="318" r:id="rId23"/>
    <p:sldId id="317" r:id="rId24"/>
    <p:sldId id="319" r:id="rId25"/>
    <p:sldId id="287" r:id="rId26"/>
    <p:sldId id="288" r:id="rId27"/>
    <p:sldId id="303" r:id="rId28"/>
    <p:sldId id="304" r:id="rId29"/>
    <p:sldId id="302" r:id="rId30"/>
    <p:sldId id="265" r:id="rId31"/>
    <p:sldId id="305" r:id="rId32"/>
    <p:sldId id="266" r:id="rId33"/>
    <p:sldId id="267" r:id="rId34"/>
    <p:sldId id="268" r:id="rId35"/>
    <p:sldId id="289" r:id="rId36"/>
    <p:sldId id="270" r:id="rId37"/>
    <p:sldId id="290" r:id="rId38"/>
    <p:sldId id="272" r:id="rId39"/>
    <p:sldId id="273" r:id="rId40"/>
    <p:sldId id="274" r:id="rId41"/>
    <p:sldId id="275" r:id="rId42"/>
    <p:sldId id="276" r:id="rId43"/>
    <p:sldId id="277" r:id="rId44"/>
    <p:sldId id="278" r:id="rId45"/>
    <p:sldId id="279" r:id="rId46"/>
    <p:sldId id="280" r:id="rId47"/>
    <p:sldId id="281" r:id="rId48"/>
    <p:sldId id="282" r:id="rId49"/>
    <p:sldId id="283" r:id="rId50"/>
    <p:sldId id="284" r:id="rId51"/>
    <p:sldId id="285" r:id="rId52"/>
    <p:sldId id="286" r:id="rId5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AED9"/>
    <a:srgbClr val="354248"/>
    <a:srgbClr val="38619E"/>
    <a:srgbClr val="003E90"/>
    <a:srgbClr val="C90119"/>
    <a:srgbClr val="003366"/>
    <a:srgbClr val="CD1719"/>
    <a:srgbClr val="313B3F"/>
    <a:srgbClr val="C900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95"/>
    <p:restoredTop sz="74311" autoAdjust="0"/>
  </p:normalViewPr>
  <p:slideViewPr>
    <p:cSldViewPr snapToGrid="0" snapToObjects="1">
      <p:cViewPr varScale="1">
        <p:scale>
          <a:sx n="48" d="100"/>
          <a:sy n="48" d="100"/>
        </p:scale>
        <p:origin x="1680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10" d="100"/>
          <a:sy n="110" d="100"/>
        </p:scale>
        <p:origin x="480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6326F150-2FB5-1E44-8559-BF530970B7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D696DD4-1BB5-0543-99D3-6FA9D739BB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841963-65B4-9D47-BD3A-AA3946B5835D}" type="datetimeFigureOut">
              <a:rPr lang="fr-FR" smtClean="0"/>
              <a:t>17/03/2023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75B4887-26E9-E849-9879-B2C99C8F0AD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A9D708E-CEB5-BF4A-A572-3BE06ADF73A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F2C00F-35C7-A846-97AB-299DB023AB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26072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DC04BB-DEBC-5444-8FCF-2F6B69D2C120}" type="datetimeFigureOut">
              <a:rPr lang="fr-FR" smtClean="0"/>
              <a:t>17/03/2023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0EB00-6D55-E943-8AB3-17503DCAEC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4070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0EB00-6D55-E943-8AB3-17503DCAEC38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92072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0EB00-6D55-E943-8AB3-17503DCAEC38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2684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0EB00-6D55-E943-8AB3-17503DCAEC38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5413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Clr>
                <a:schemeClr val="dk1"/>
              </a:buClr>
              <a:buSzPts val="2400"/>
              <a:buFontTx/>
              <a:buNone/>
            </a:pPr>
            <a:r>
              <a:rPr lang="fr-FR" sz="1200" dirty="0">
                <a:solidFill>
                  <a:schemeClr val="dk1"/>
                </a:solidFill>
                <a:latin typeface="Philosopher" panose="02000503000000020004" pitchFamily="2" charset="0"/>
                <a:cs typeface="Calibri"/>
                <a:sym typeface="Calibri"/>
              </a:rPr>
              <a:t>En 2023:Amiens ,Angers, Bordeaux, Lyon, Montpellier, Nancy</a:t>
            </a:r>
          </a:p>
          <a:p>
            <a:endParaRPr lang="fr-FR" dirty="0"/>
          </a:p>
          <a:p>
            <a:r>
              <a:rPr lang="fr-FR" dirty="0"/>
              <a:t>En 2024: </a:t>
            </a:r>
            <a:r>
              <a:rPr lang="fr-FR" i="1" dirty="0">
                <a:solidFill>
                  <a:schemeClr val="dk1"/>
                </a:solidFill>
                <a:latin typeface="Philosopher" panose="02000503000000020004" pitchFamily="2" charset="0"/>
                <a:cs typeface="Calibri"/>
                <a:sym typeface="Calibri"/>
              </a:rPr>
              <a:t>Paris, Châteauroux, Toulouse, St Auban, Dijon, Falaise ?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0EB00-6D55-E943-8AB3-17503DCAEC38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45610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0EB00-6D55-E943-8AB3-17503DCAEC38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2829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0EB00-6D55-E943-8AB3-17503DCAEC38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1136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0EB00-6D55-E943-8AB3-17503DCAEC38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9161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0EB00-6D55-E943-8AB3-17503DCAEC38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2664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0EB00-6D55-E943-8AB3-17503DCAEC38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6852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0EB00-6D55-E943-8AB3-17503DCAEC38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5771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0EB00-6D55-E943-8AB3-17503DCAEC38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9351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0EB00-6D55-E943-8AB3-17503DCAEC38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9108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0EB00-6D55-E943-8AB3-17503DCAEC38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6913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DD5E80-765D-8E4D-847E-755DADAAE1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890294"/>
            <a:ext cx="10515600" cy="1325563"/>
          </a:xfrm>
        </p:spPr>
        <p:txBody>
          <a:bodyPr>
            <a:normAutofit/>
          </a:bodyPr>
          <a:lstStyle>
            <a:lvl1pPr algn="ctr">
              <a:defRPr sz="3200">
                <a:solidFill>
                  <a:srgbClr val="354248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11AFD78-4C39-004A-973F-90CC075DF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‹N°›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10AF2A4-4B0B-D1EB-A1FB-62AEEF2C1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5831" y="-446493"/>
            <a:ext cx="10904207" cy="61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154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81665D-0F47-BD47-AF86-12E0EA27F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44EEA37-0991-3F41-B221-A779FDEF78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93C9974-5D7A-1A46-92CB-1D1EE9A270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F979E3F-B2F7-194B-AC3A-04408C0A5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5026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E3E207-5BC8-C04B-97A8-84EE0C845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2FD8FA8-D3C4-9A44-A961-F43E31B5E7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82B910F-1436-F64C-8D17-1CE63381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23C418-FB89-7143-A5DB-DD9BF5670B0B}"/>
              </a:ext>
            </a:extLst>
          </p:cNvPr>
          <p:cNvSpPr/>
          <p:nvPr userDrawn="1"/>
        </p:nvSpPr>
        <p:spPr>
          <a:xfrm>
            <a:off x="0" y="365125"/>
            <a:ext cx="139336" cy="1325563"/>
          </a:xfrm>
          <a:prstGeom prst="rect">
            <a:avLst/>
          </a:prstGeom>
          <a:solidFill>
            <a:srgbClr val="C90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6776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A844809-5BA1-B041-B79A-097A6B6164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4CFF103-8A74-5D44-8532-787C8C2168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ECB8191-64BA-6247-BBEA-90A0D9F3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2962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F6CC28-4858-AC46-A629-7473405F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38619E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9A85964-5F91-324F-BD31-14D154AD5F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17AED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84DBB5-2DFC-B74A-8FE2-91A8504CA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8711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743031-0C22-8641-9D4B-8BDD36984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21CAD0-1F22-9D4A-B833-B8E0C91AC9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3EE88F-57BF-854A-8346-8851B7304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212586-1D91-174F-B9D7-EE69F8CB171D}"/>
              </a:ext>
            </a:extLst>
          </p:cNvPr>
          <p:cNvSpPr/>
          <p:nvPr userDrawn="1"/>
        </p:nvSpPr>
        <p:spPr>
          <a:xfrm>
            <a:off x="0" y="365125"/>
            <a:ext cx="139336" cy="1325563"/>
          </a:xfrm>
          <a:prstGeom prst="rect">
            <a:avLst/>
          </a:prstGeom>
          <a:solidFill>
            <a:srgbClr val="C901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0931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461710-174E-9A41-A1BF-575377C80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1812690-BCC5-E847-911D-7F994DE48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5E91CF-26BF-7F44-AB51-2ABD4A691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6855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39031BA-6FC6-0946-9263-1A89B11D1C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B7DE0C1-B2E1-8F43-B9B2-25CEBD00BB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D77FBC-02BF-044A-BA09-E9AD86876D11}"/>
              </a:ext>
            </a:extLst>
          </p:cNvPr>
          <p:cNvSpPr/>
          <p:nvPr userDrawn="1"/>
        </p:nvSpPr>
        <p:spPr>
          <a:xfrm>
            <a:off x="0" y="365125"/>
            <a:ext cx="139336" cy="1325563"/>
          </a:xfrm>
          <a:prstGeom prst="rect">
            <a:avLst/>
          </a:prstGeom>
          <a:solidFill>
            <a:srgbClr val="C90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A064D3FC-AFE6-B845-94DA-D9EEB0B0F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61F637B0-2CAA-694D-8BB7-8278A4FB6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030652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3927D6-4796-244C-BEA4-E4B137D0B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5F649B-A9CB-B34A-B166-117D68D7E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59E1A8B-C4BF-C745-A3BA-D75A968061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2C5F091-DFD5-4345-A37A-E2D3D37C61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C41666-6B89-9C43-97F2-350955488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68CA744-5BB9-814D-B0BF-0ED044473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5BF516-8995-AD47-A6BC-BED97D648A21}"/>
              </a:ext>
            </a:extLst>
          </p:cNvPr>
          <p:cNvSpPr/>
          <p:nvPr userDrawn="1"/>
        </p:nvSpPr>
        <p:spPr>
          <a:xfrm>
            <a:off x="0" y="365125"/>
            <a:ext cx="139336" cy="1325563"/>
          </a:xfrm>
          <a:prstGeom prst="rect">
            <a:avLst/>
          </a:prstGeom>
          <a:solidFill>
            <a:srgbClr val="C90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01044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DD5E80-765D-8E4D-847E-755DADAAE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11AFD78-4C39-004A-973F-90CC075DF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53F5AE-1D8C-E246-826E-9C6DE123669D}"/>
              </a:ext>
            </a:extLst>
          </p:cNvPr>
          <p:cNvSpPr/>
          <p:nvPr userDrawn="1"/>
        </p:nvSpPr>
        <p:spPr>
          <a:xfrm>
            <a:off x="0" y="365125"/>
            <a:ext cx="139336" cy="1325563"/>
          </a:xfrm>
          <a:prstGeom prst="rect">
            <a:avLst/>
          </a:prstGeom>
          <a:solidFill>
            <a:srgbClr val="C90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5774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E783B09-CC8A-284A-B32E-4ADA8E6BE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2210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57855B-705A-054D-8848-2479703A5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D76FD48-B6DB-F342-8BB6-C2FDB0B4C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EEBDEA0-2A4D-4A45-8EBD-E455A8AD12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758B64A-826A-334C-9631-76ADB0FD8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6781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666503-E640-074C-8A94-5CDF9AA622FC}"/>
              </a:ext>
            </a:extLst>
          </p:cNvPr>
          <p:cNvSpPr/>
          <p:nvPr userDrawn="1"/>
        </p:nvSpPr>
        <p:spPr>
          <a:xfrm>
            <a:off x="-104503" y="6638925"/>
            <a:ext cx="12401006" cy="219075"/>
          </a:xfrm>
          <a:prstGeom prst="rect">
            <a:avLst/>
          </a:prstGeom>
          <a:solidFill>
            <a:srgbClr val="C901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073A9EE-9688-7C42-8A92-F7442A2DA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01F1589-B2C6-7947-B921-E48EC7A62A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968EE58-895C-AE44-A638-70F5766952D1}"/>
              </a:ext>
            </a:extLst>
          </p:cNvPr>
          <p:cNvSpPr txBox="1"/>
          <p:nvPr userDrawn="1"/>
        </p:nvSpPr>
        <p:spPr>
          <a:xfrm>
            <a:off x="3925957" y="65677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3" name="Espace réservé du pied de page 4">
            <a:extLst>
              <a:ext uri="{FF2B5EF4-FFF2-40B4-BE49-F238E27FC236}">
                <a16:creationId xmlns:a16="http://schemas.microsoft.com/office/drawing/2014/main" id="{DA195005-EEBD-8C47-BBCB-7B58D6B1189E}"/>
              </a:ext>
            </a:extLst>
          </p:cNvPr>
          <p:cNvSpPr txBox="1">
            <a:spLocks/>
          </p:cNvSpPr>
          <p:nvPr userDrawn="1"/>
        </p:nvSpPr>
        <p:spPr>
          <a:xfrm>
            <a:off x="838199" y="6567968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Philosopher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800" spc="300" dirty="0"/>
              <a:t>ASSEMBLÉE GÉNÉRALE 2023</a:t>
            </a:r>
          </a:p>
        </p:txBody>
      </p:sp>
      <p:sp>
        <p:nvSpPr>
          <p:cNvPr id="4" name="Losange 3">
            <a:extLst>
              <a:ext uri="{FF2B5EF4-FFF2-40B4-BE49-F238E27FC236}">
                <a16:creationId xmlns:a16="http://schemas.microsoft.com/office/drawing/2014/main" id="{BB7A1287-DDAD-6347-8CC5-9CFE4229060A}"/>
              </a:ext>
            </a:extLst>
          </p:cNvPr>
          <p:cNvSpPr/>
          <p:nvPr userDrawn="1"/>
        </p:nvSpPr>
        <p:spPr>
          <a:xfrm>
            <a:off x="11682413" y="332893"/>
            <a:ext cx="1019174" cy="1019174"/>
          </a:xfrm>
          <a:prstGeom prst="diamond">
            <a:avLst/>
          </a:prstGeom>
          <a:solidFill>
            <a:srgbClr val="C901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333002-6B21-3641-99A7-F95D078782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0990" y="642143"/>
            <a:ext cx="1058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Philosopher" pitchFamily="2" charset="77"/>
              </a:defRPr>
            </a:lvl1pPr>
          </a:lstStyle>
          <a:p>
            <a:fld id="{CA1F5E13-05F9-0C4D-860F-511CD9D44647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4F1AAD6-E5C3-7A4A-A62C-488A0784CBF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558589" y="6107414"/>
            <a:ext cx="456184" cy="41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952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300">
          <a:solidFill>
            <a:srgbClr val="38619E"/>
          </a:solidFill>
          <a:latin typeface="Harabara" panose="020B08030503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8619E"/>
          </a:solidFill>
          <a:latin typeface="Philosopher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7AED9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13B3F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13B3F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13B3F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michel.jacquemin@ffvp.fr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hyperlink" Target="ato.cnvv.net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ato.cnvv.net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mailto:francis.clar@ffvp.fr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hyperlink" Target="http://ato.cnvv.net" TargetMode="External"/><Relationship Id="rId4" Type="http://schemas.openxmlformats.org/officeDocument/2006/relationships/hyperlink" Target="mailto:michel.jacquemin@ffvp.fr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C1851CC-2C28-6659-BA98-83C675F3F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1</a:t>
            </a:fld>
            <a:endParaRPr lang="fr-FR"/>
          </a:p>
        </p:txBody>
      </p:sp>
      <p:pic>
        <p:nvPicPr>
          <p:cNvPr id="4" name="Google Shape;34;p1">
            <a:extLst>
              <a:ext uri="{FF2B5EF4-FFF2-40B4-BE49-F238E27FC236}">
                <a16:creationId xmlns:a16="http://schemas.microsoft.com/office/drawing/2014/main" id="{A9BF4643-BE5C-252B-1031-905207ED66D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458195" y="12109"/>
            <a:ext cx="2488473" cy="150672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F3B08498-F80A-C86B-115C-DEB684A02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91088"/>
            <a:ext cx="10515600" cy="1325562"/>
          </a:xfrm>
        </p:spPr>
        <p:txBody>
          <a:bodyPr>
            <a:normAutofit/>
          </a:bodyPr>
          <a:lstStyle/>
          <a:p>
            <a:r>
              <a:rPr lang="fr-FR" sz="4000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COMMISSION FORMATION &amp; SECURITÉ</a:t>
            </a:r>
          </a:p>
        </p:txBody>
      </p:sp>
    </p:spTree>
    <p:extLst>
      <p:ext uri="{BB962C8B-B14F-4D97-AF65-F5344CB8AC3E}">
        <p14:creationId xmlns:p14="http://schemas.microsoft.com/office/powerpoint/2010/main" val="963813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0BC508-4F89-FCBD-6AEE-DA6B19DD3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10</a:t>
            </a:fld>
            <a:endParaRPr lang="fr-FR"/>
          </a:p>
        </p:txBody>
      </p:sp>
      <p:sp>
        <p:nvSpPr>
          <p:cNvPr id="2" name="Espace réservé du numéro de diapositive 3">
            <a:extLst>
              <a:ext uri="{FF2B5EF4-FFF2-40B4-BE49-F238E27FC236}">
                <a16:creationId xmlns:a16="http://schemas.microsoft.com/office/drawing/2014/main" id="{BF94E067-F202-E085-371D-7A08A3FE17ED}"/>
              </a:ext>
            </a:extLst>
          </p:cNvPr>
          <p:cNvSpPr txBox="1">
            <a:spLocks/>
          </p:cNvSpPr>
          <p:nvPr/>
        </p:nvSpPr>
        <p:spPr>
          <a:xfrm>
            <a:off x="11200990" y="642143"/>
            <a:ext cx="1058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Philosopher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A1F5E13-05F9-0C4D-860F-511CD9D44647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3" name="Google Shape;264;p13">
            <a:extLst>
              <a:ext uri="{FF2B5EF4-FFF2-40B4-BE49-F238E27FC236}">
                <a16:creationId xmlns:a16="http://schemas.microsoft.com/office/drawing/2014/main" id="{F56C1AA5-51F0-E2EF-0F27-3ACE1FEE4327}"/>
              </a:ext>
            </a:extLst>
          </p:cNvPr>
          <p:cNvSpPr txBox="1"/>
          <p:nvPr/>
        </p:nvSpPr>
        <p:spPr>
          <a:xfrm>
            <a:off x="2792627" y="2100648"/>
            <a:ext cx="6116594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fr-FR" sz="3600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Portail PN (6TZen) &amp; GESASSO</a:t>
            </a:r>
          </a:p>
          <a:p>
            <a:pPr algn="ctr"/>
            <a:r>
              <a:rPr lang="fr-FR" sz="3600" dirty="0">
                <a:solidFill>
                  <a:schemeClr val="dk1"/>
                </a:solidFill>
                <a:latin typeface="Philosopher" panose="02000503000000020004" pitchFamily="2" charset="0"/>
                <a:cs typeface="Calibri"/>
                <a:sym typeface="Calibri"/>
              </a:rPr>
              <a:t>pour les</a:t>
            </a:r>
            <a:endParaRPr lang="fr-FR" sz="3600" dirty="0">
              <a:latin typeface="Philosopher" panose="02000503000000020004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demande de test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et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demande de titre </a:t>
            </a:r>
            <a:r>
              <a:rPr lang="fr-FR" sz="2400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(avril2023)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-FR" sz="3600" b="1" dirty="0">
              <a:solidFill>
                <a:schemeClr val="dk1"/>
              </a:solidFill>
              <a:latin typeface="Philosopher" panose="02000503000000020004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5DDDEEE9-2355-26B8-6F80-B41083187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SPL planeur</a:t>
            </a:r>
          </a:p>
        </p:txBody>
      </p:sp>
    </p:spTree>
    <p:extLst>
      <p:ext uri="{BB962C8B-B14F-4D97-AF65-F5344CB8AC3E}">
        <p14:creationId xmlns:p14="http://schemas.microsoft.com/office/powerpoint/2010/main" val="1163103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0BC508-4F89-FCBD-6AEE-DA6B19DD3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11</a:t>
            </a:fld>
            <a:endParaRPr lang="fr-FR"/>
          </a:p>
        </p:txBody>
      </p:sp>
      <p:sp>
        <p:nvSpPr>
          <p:cNvPr id="2" name="Espace réservé du numéro de diapositive 3">
            <a:extLst>
              <a:ext uri="{FF2B5EF4-FFF2-40B4-BE49-F238E27FC236}">
                <a16:creationId xmlns:a16="http://schemas.microsoft.com/office/drawing/2014/main" id="{BF94E067-F202-E085-371D-7A08A3FE17ED}"/>
              </a:ext>
            </a:extLst>
          </p:cNvPr>
          <p:cNvSpPr txBox="1">
            <a:spLocks/>
          </p:cNvSpPr>
          <p:nvPr/>
        </p:nvSpPr>
        <p:spPr>
          <a:xfrm>
            <a:off x="11200990" y="642143"/>
            <a:ext cx="1058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Philosopher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A1F5E13-05F9-0C4D-860F-511CD9D44647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5DDDEEE9-2355-26B8-6F80-B41083187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SPL planeur</a:t>
            </a:r>
          </a:p>
        </p:txBody>
      </p:sp>
      <p:sp>
        <p:nvSpPr>
          <p:cNvPr id="5" name="Google Shape;300;p18">
            <a:extLst>
              <a:ext uri="{FF2B5EF4-FFF2-40B4-BE49-F238E27FC236}">
                <a16:creationId xmlns:a16="http://schemas.microsoft.com/office/drawing/2014/main" id="{94372938-791E-9D2F-6051-A4172D703F80}"/>
              </a:ext>
            </a:extLst>
          </p:cNvPr>
          <p:cNvSpPr txBox="1"/>
          <p:nvPr/>
        </p:nvSpPr>
        <p:spPr>
          <a:xfrm>
            <a:off x="838200" y="2329188"/>
            <a:ext cx="10362790" cy="2954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Philosopher" panose="02000503000000020004" pitchFamily="2" charset="0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Le FI(S) fait la demande d’examen pratique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fr-FR" sz="2400" dirty="0">
              <a:solidFill>
                <a:schemeClr val="dk1"/>
              </a:solidFill>
              <a:latin typeface="Philosopher" panose="02000503000000020004" pitchFamily="2" charset="0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fr-FR" sz="2400" dirty="0">
              <a:solidFill>
                <a:schemeClr val="dk1"/>
              </a:solidFill>
              <a:latin typeface="Philosopher" panose="02000503000000020004" pitchFamily="2" charset="0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Le RP et le stagiaire font la demande à la DSAC via GESASSO</a:t>
            </a:r>
          </a:p>
          <a:p>
            <a:pPr marL="285750" indent="-285750">
              <a:buClr>
                <a:schemeClr val="dk1"/>
              </a:buClr>
              <a:buSzPts val="2400"/>
              <a:buFont typeface="Arial"/>
              <a:buChar char="•"/>
            </a:pPr>
            <a:endParaRPr lang="fr-FR" sz="2400" dirty="0">
              <a:latin typeface="Philosopher" panose="02000503000000020004" pitchFamily="2" charset="0"/>
            </a:endParaRPr>
          </a:p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Philosopher" panose="02000503000000020004" pitchFamily="2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Philosopher" panose="02000503000000020004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64;p13">
            <a:extLst>
              <a:ext uri="{FF2B5EF4-FFF2-40B4-BE49-F238E27FC236}">
                <a16:creationId xmlns:a16="http://schemas.microsoft.com/office/drawing/2014/main" id="{733D36C9-8C42-10C1-E17C-A08176590D64}"/>
              </a:ext>
            </a:extLst>
          </p:cNvPr>
          <p:cNvSpPr txBox="1"/>
          <p:nvPr/>
        </p:nvSpPr>
        <p:spPr>
          <a:xfrm>
            <a:off x="4197626" y="735538"/>
            <a:ext cx="969727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dirty="0">
                <a:ln w="0"/>
                <a:solidFill>
                  <a:srgbClr val="3542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abara" panose="020B0803050302020204" pitchFamily="34" charset="0"/>
                <a:ea typeface="Calibri"/>
                <a:cs typeface="Calibri"/>
                <a:sym typeface="Calibri"/>
              </a:rPr>
              <a:t>GESASSO et 6TZen: demande d’examen</a:t>
            </a:r>
            <a:endParaRPr sz="1600" dirty="0">
              <a:ln w="0"/>
              <a:solidFill>
                <a:srgbClr val="35424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abara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250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0BC508-4F89-FCBD-6AEE-DA6B19DD3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12</a:t>
            </a:fld>
            <a:endParaRPr lang="fr-FR"/>
          </a:p>
        </p:txBody>
      </p:sp>
      <p:sp>
        <p:nvSpPr>
          <p:cNvPr id="2" name="Espace réservé du numéro de diapositive 3">
            <a:extLst>
              <a:ext uri="{FF2B5EF4-FFF2-40B4-BE49-F238E27FC236}">
                <a16:creationId xmlns:a16="http://schemas.microsoft.com/office/drawing/2014/main" id="{BF94E067-F202-E085-371D-7A08A3FE17ED}"/>
              </a:ext>
            </a:extLst>
          </p:cNvPr>
          <p:cNvSpPr txBox="1">
            <a:spLocks/>
          </p:cNvSpPr>
          <p:nvPr/>
        </p:nvSpPr>
        <p:spPr>
          <a:xfrm>
            <a:off x="11200990" y="642143"/>
            <a:ext cx="1058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Philosopher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A1F5E13-05F9-0C4D-860F-511CD9D44647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5DDDEEE9-2355-26B8-6F80-B41083187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SPL planeur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D62EE6A-9C6A-5589-F137-DF4DDEEF8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812494"/>
            <a:ext cx="9962349" cy="1615223"/>
          </a:xfrm>
          <a:prstGeom prst="rect">
            <a:avLst/>
          </a:prstGeom>
        </p:spPr>
      </p:pic>
      <p:sp>
        <p:nvSpPr>
          <p:cNvPr id="11" name="Google Shape;264;p13">
            <a:extLst>
              <a:ext uri="{FF2B5EF4-FFF2-40B4-BE49-F238E27FC236}">
                <a16:creationId xmlns:a16="http://schemas.microsoft.com/office/drawing/2014/main" id="{230AF7AA-B1CC-8878-89F8-891337409714}"/>
              </a:ext>
            </a:extLst>
          </p:cNvPr>
          <p:cNvSpPr txBox="1"/>
          <p:nvPr/>
        </p:nvSpPr>
        <p:spPr>
          <a:xfrm>
            <a:off x="4197626" y="735538"/>
            <a:ext cx="969727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dirty="0">
                <a:ln w="0"/>
                <a:solidFill>
                  <a:srgbClr val="3542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abara" panose="020B0803050302020204" pitchFamily="34" charset="0"/>
                <a:ea typeface="Calibri"/>
                <a:cs typeface="Calibri"/>
                <a:sym typeface="Calibri"/>
              </a:rPr>
              <a:t>GESASSO et 6TZen: demande d’examen</a:t>
            </a:r>
            <a:endParaRPr sz="1600" dirty="0">
              <a:ln w="0"/>
              <a:solidFill>
                <a:srgbClr val="35424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abara" panose="020B08030503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58B641F-10E0-BB42-4E8D-B629FA4CB66B}"/>
              </a:ext>
            </a:extLst>
          </p:cNvPr>
          <p:cNvSpPr txBox="1"/>
          <p:nvPr/>
        </p:nvSpPr>
        <p:spPr>
          <a:xfrm>
            <a:off x="838200" y="1168673"/>
            <a:ext cx="976549" cy="52322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pPr algn="ctr"/>
            <a:r>
              <a:rPr lang="fr-FR" sz="2800" dirty="0">
                <a:highlight>
                  <a:srgbClr val="17AED9"/>
                </a:highlight>
                <a:latin typeface="Philosopher" panose="02000503000000020004"/>
              </a:rPr>
              <a:t>Le RP</a:t>
            </a:r>
          </a:p>
        </p:txBody>
      </p:sp>
    </p:spTree>
    <p:extLst>
      <p:ext uri="{BB962C8B-B14F-4D97-AF65-F5344CB8AC3E}">
        <p14:creationId xmlns:p14="http://schemas.microsoft.com/office/powerpoint/2010/main" val="3596093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0BC508-4F89-FCBD-6AEE-DA6B19DD3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13</a:t>
            </a:fld>
            <a:endParaRPr lang="fr-FR"/>
          </a:p>
        </p:txBody>
      </p:sp>
      <p:sp>
        <p:nvSpPr>
          <p:cNvPr id="2" name="Espace réservé du numéro de diapositive 3">
            <a:extLst>
              <a:ext uri="{FF2B5EF4-FFF2-40B4-BE49-F238E27FC236}">
                <a16:creationId xmlns:a16="http://schemas.microsoft.com/office/drawing/2014/main" id="{BF94E067-F202-E085-371D-7A08A3FE17ED}"/>
              </a:ext>
            </a:extLst>
          </p:cNvPr>
          <p:cNvSpPr txBox="1">
            <a:spLocks/>
          </p:cNvSpPr>
          <p:nvPr/>
        </p:nvSpPr>
        <p:spPr>
          <a:xfrm>
            <a:off x="11200990" y="642143"/>
            <a:ext cx="1058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Philosopher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A1F5E13-05F9-0C4D-860F-511CD9D44647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5DDDEEE9-2355-26B8-6F80-B41083187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SPL planeur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B2ABE8A-FACB-2D8F-7903-AB5AD49C5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84889"/>
            <a:ext cx="8972550" cy="4800600"/>
          </a:xfrm>
          <a:prstGeom prst="rect">
            <a:avLst/>
          </a:prstGeom>
        </p:spPr>
      </p:pic>
      <p:sp>
        <p:nvSpPr>
          <p:cNvPr id="10" name="Google Shape;264;p13">
            <a:extLst>
              <a:ext uri="{FF2B5EF4-FFF2-40B4-BE49-F238E27FC236}">
                <a16:creationId xmlns:a16="http://schemas.microsoft.com/office/drawing/2014/main" id="{54AB29FB-7550-38DB-E863-0AAC03928D60}"/>
              </a:ext>
            </a:extLst>
          </p:cNvPr>
          <p:cNvSpPr txBox="1"/>
          <p:nvPr/>
        </p:nvSpPr>
        <p:spPr>
          <a:xfrm>
            <a:off x="4197626" y="735538"/>
            <a:ext cx="969727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dirty="0">
                <a:ln w="0"/>
                <a:solidFill>
                  <a:srgbClr val="3542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abara" panose="020B0803050302020204" pitchFamily="34" charset="0"/>
                <a:ea typeface="Calibri"/>
                <a:cs typeface="Calibri"/>
                <a:sym typeface="Calibri"/>
              </a:rPr>
              <a:t>GESASSO et 6TZen: demande d’examen</a:t>
            </a:r>
            <a:endParaRPr sz="1600" dirty="0">
              <a:ln w="0"/>
              <a:solidFill>
                <a:srgbClr val="35424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abara" panose="020B08030503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E89DB2F-BD28-2DEE-7275-537D87EE5CAD}"/>
              </a:ext>
            </a:extLst>
          </p:cNvPr>
          <p:cNvSpPr txBox="1"/>
          <p:nvPr/>
        </p:nvSpPr>
        <p:spPr>
          <a:xfrm>
            <a:off x="838200" y="1168673"/>
            <a:ext cx="976549" cy="52322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pPr algn="ctr"/>
            <a:r>
              <a:rPr lang="fr-FR" sz="2800" dirty="0">
                <a:highlight>
                  <a:srgbClr val="17AED9"/>
                </a:highlight>
                <a:latin typeface="Philosopher" panose="02000503000000020004"/>
              </a:rPr>
              <a:t>Le RP</a:t>
            </a:r>
          </a:p>
        </p:txBody>
      </p:sp>
    </p:spTree>
    <p:extLst>
      <p:ext uri="{BB962C8B-B14F-4D97-AF65-F5344CB8AC3E}">
        <p14:creationId xmlns:p14="http://schemas.microsoft.com/office/powerpoint/2010/main" val="3242648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0BC508-4F89-FCBD-6AEE-DA6B19DD3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14</a:t>
            </a:fld>
            <a:endParaRPr lang="fr-FR"/>
          </a:p>
        </p:txBody>
      </p:sp>
      <p:sp>
        <p:nvSpPr>
          <p:cNvPr id="2" name="Espace réservé du numéro de diapositive 3">
            <a:extLst>
              <a:ext uri="{FF2B5EF4-FFF2-40B4-BE49-F238E27FC236}">
                <a16:creationId xmlns:a16="http://schemas.microsoft.com/office/drawing/2014/main" id="{BF94E067-F202-E085-371D-7A08A3FE17ED}"/>
              </a:ext>
            </a:extLst>
          </p:cNvPr>
          <p:cNvSpPr txBox="1">
            <a:spLocks/>
          </p:cNvSpPr>
          <p:nvPr/>
        </p:nvSpPr>
        <p:spPr>
          <a:xfrm>
            <a:off x="11200990" y="642143"/>
            <a:ext cx="1058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Philosopher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A1F5E13-05F9-0C4D-860F-511CD9D44647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5DDDEEE9-2355-26B8-6F80-B41083187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SPL planeur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21A4B09-8248-5326-9157-DE4FFE67A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795" y="1815686"/>
            <a:ext cx="8972550" cy="4762500"/>
          </a:xfrm>
          <a:prstGeom prst="rect">
            <a:avLst/>
          </a:prstGeom>
        </p:spPr>
      </p:pic>
      <p:sp>
        <p:nvSpPr>
          <p:cNvPr id="11" name="Google Shape;264;p13">
            <a:extLst>
              <a:ext uri="{FF2B5EF4-FFF2-40B4-BE49-F238E27FC236}">
                <a16:creationId xmlns:a16="http://schemas.microsoft.com/office/drawing/2014/main" id="{5C8D3A95-D60B-1342-3546-423A46D97A9F}"/>
              </a:ext>
            </a:extLst>
          </p:cNvPr>
          <p:cNvSpPr txBox="1"/>
          <p:nvPr/>
        </p:nvSpPr>
        <p:spPr>
          <a:xfrm>
            <a:off x="4197626" y="735538"/>
            <a:ext cx="969727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dirty="0">
                <a:ln w="0"/>
                <a:solidFill>
                  <a:srgbClr val="3542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abara" panose="020B0803050302020204" pitchFamily="34" charset="0"/>
                <a:ea typeface="Calibri"/>
                <a:cs typeface="Calibri"/>
                <a:sym typeface="Calibri"/>
              </a:rPr>
              <a:t>GESASSO et 6TZen: demande d’examen</a:t>
            </a:r>
            <a:endParaRPr sz="1600" dirty="0">
              <a:ln w="0"/>
              <a:solidFill>
                <a:srgbClr val="35424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abara" panose="020B08030503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398F7C4-0B3E-ED7F-E444-B0BC88265ECE}"/>
              </a:ext>
            </a:extLst>
          </p:cNvPr>
          <p:cNvSpPr txBox="1"/>
          <p:nvPr/>
        </p:nvSpPr>
        <p:spPr>
          <a:xfrm>
            <a:off x="1053090" y="1228139"/>
            <a:ext cx="976549" cy="52322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pPr algn="ctr"/>
            <a:r>
              <a:rPr lang="fr-FR" sz="2800" dirty="0">
                <a:highlight>
                  <a:srgbClr val="17AED9"/>
                </a:highlight>
                <a:latin typeface="Philosopher" panose="02000503000000020004"/>
              </a:rPr>
              <a:t>Le RP</a:t>
            </a:r>
          </a:p>
        </p:txBody>
      </p:sp>
    </p:spTree>
    <p:extLst>
      <p:ext uri="{BB962C8B-B14F-4D97-AF65-F5344CB8AC3E}">
        <p14:creationId xmlns:p14="http://schemas.microsoft.com/office/powerpoint/2010/main" val="2932871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0BC508-4F89-FCBD-6AEE-DA6B19DD3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15</a:t>
            </a:fld>
            <a:endParaRPr lang="fr-FR"/>
          </a:p>
        </p:txBody>
      </p:sp>
      <p:sp>
        <p:nvSpPr>
          <p:cNvPr id="2" name="Espace réservé du numéro de diapositive 3">
            <a:extLst>
              <a:ext uri="{FF2B5EF4-FFF2-40B4-BE49-F238E27FC236}">
                <a16:creationId xmlns:a16="http://schemas.microsoft.com/office/drawing/2014/main" id="{BF94E067-F202-E085-371D-7A08A3FE17ED}"/>
              </a:ext>
            </a:extLst>
          </p:cNvPr>
          <p:cNvSpPr txBox="1">
            <a:spLocks/>
          </p:cNvSpPr>
          <p:nvPr/>
        </p:nvSpPr>
        <p:spPr>
          <a:xfrm>
            <a:off x="11200990" y="642143"/>
            <a:ext cx="1058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Philosopher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A1F5E13-05F9-0C4D-860F-511CD9D44647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5DDDEEE9-2355-26B8-6F80-B41083187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SPL planeur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483DF07-4FF4-77D9-8246-8279D591C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7087" y="2228850"/>
            <a:ext cx="5457825" cy="2400300"/>
          </a:xfrm>
          <a:prstGeom prst="rect">
            <a:avLst/>
          </a:prstGeom>
        </p:spPr>
      </p:pic>
      <p:sp>
        <p:nvSpPr>
          <p:cNvPr id="7" name="Google Shape;264;p13">
            <a:extLst>
              <a:ext uri="{FF2B5EF4-FFF2-40B4-BE49-F238E27FC236}">
                <a16:creationId xmlns:a16="http://schemas.microsoft.com/office/drawing/2014/main" id="{C8B5600A-740E-EAFB-B2AC-1B9C5D05CE52}"/>
              </a:ext>
            </a:extLst>
          </p:cNvPr>
          <p:cNvSpPr txBox="1"/>
          <p:nvPr/>
        </p:nvSpPr>
        <p:spPr>
          <a:xfrm>
            <a:off x="4197626" y="735538"/>
            <a:ext cx="969727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dirty="0">
                <a:ln w="0"/>
                <a:solidFill>
                  <a:srgbClr val="3542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abara" panose="020B0803050302020204" pitchFamily="34" charset="0"/>
                <a:ea typeface="Calibri"/>
                <a:cs typeface="Calibri"/>
                <a:sym typeface="Calibri"/>
              </a:rPr>
              <a:t>GESASSO et 6TZen: demande d’examen</a:t>
            </a:r>
            <a:endParaRPr sz="1600" dirty="0">
              <a:ln w="0"/>
              <a:solidFill>
                <a:srgbClr val="35424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abara" panose="020B08030503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D98FE74-632D-7C7D-4BD6-4A73B85A875D}"/>
              </a:ext>
            </a:extLst>
          </p:cNvPr>
          <p:cNvSpPr txBox="1"/>
          <p:nvPr/>
        </p:nvSpPr>
        <p:spPr>
          <a:xfrm>
            <a:off x="992440" y="1195853"/>
            <a:ext cx="1821012" cy="52322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pPr algn="ctr"/>
            <a:r>
              <a:rPr lang="fr-FR" sz="2800" dirty="0">
                <a:highlight>
                  <a:srgbClr val="00FF00"/>
                </a:highlight>
                <a:latin typeface="Philosopher" panose="02000503000000020004"/>
              </a:rPr>
              <a:t>Le stagiaire</a:t>
            </a:r>
          </a:p>
        </p:txBody>
      </p:sp>
    </p:spTree>
    <p:extLst>
      <p:ext uri="{BB962C8B-B14F-4D97-AF65-F5344CB8AC3E}">
        <p14:creationId xmlns:p14="http://schemas.microsoft.com/office/powerpoint/2010/main" val="26532287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0BC508-4F89-FCBD-6AEE-DA6B19DD3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16</a:t>
            </a:fld>
            <a:endParaRPr lang="fr-FR"/>
          </a:p>
        </p:txBody>
      </p:sp>
      <p:sp>
        <p:nvSpPr>
          <p:cNvPr id="2" name="Espace réservé du numéro de diapositive 3">
            <a:extLst>
              <a:ext uri="{FF2B5EF4-FFF2-40B4-BE49-F238E27FC236}">
                <a16:creationId xmlns:a16="http://schemas.microsoft.com/office/drawing/2014/main" id="{BF94E067-F202-E085-371D-7A08A3FE17ED}"/>
              </a:ext>
            </a:extLst>
          </p:cNvPr>
          <p:cNvSpPr txBox="1">
            <a:spLocks/>
          </p:cNvSpPr>
          <p:nvPr/>
        </p:nvSpPr>
        <p:spPr>
          <a:xfrm>
            <a:off x="11200990" y="642143"/>
            <a:ext cx="1058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Philosopher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A1F5E13-05F9-0C4D-860F-511CD9D44647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5DDDEEE9-2355-26B8-6F80-B41083187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SPL planeur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D08EE78-12FE-E3B1-0DC2-34B0BA57E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90" y="1884889"/>
            <a:ext cx="10877550" cy="4552950"/>
          </a:xfrm>
          <a:prstGeom prst="rect">
            <a:avLst/>
          </a:prstGeom>
        </p:spPr>
      </p:pic>
      <p:sp>
        <p:nvSpPr>
          <p:cNvPr id="10" name="Google Shape;264;p13">
            <a:extLst>
              <a:ext uri="{FF2B5EF4-FFF2-40B4-BE49-F238E27FC236}">
                <a16:creationId xmlns:a16="http://schemas.microsoft.com/office/drawing/2014/main" id="{F7C919D6-0692-935D-4061-2BA0EC26BA8D}"/>
              </a:ext>
            </a:extLst>
          </p:cNvPr>
          <p:cNvSpPr txBox="1"/>
          <p:nvPr/>
        </p:nvSpPr>
        <p:spPr>
          <a:xfrm>
            <a:off x="4197626" y="735538"/>
            <a:ext cx="969727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dirty="0">
                <a:ln w="0"/>
                <a:solidFill>
                  <a:srgbClr val="3542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abara" panose="020B0803050302020204" pitchFamily="34" charset="0"/>
                <a:ea typeface="Calibri"/>
                <a:cs typeface="Calibri"/>
                <a:sym typeface="Calibri"/>
              </a:rPr>
              <a:t>GESASSO et 6TZen: demande d’examen</a:t>
            </a:r>
            <a:endParaRPr sz="1600" dirty="0">
              <a:ln w="0"/>
              <a:solidFill>
                <a:srgbClr val="35424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abara" panose="020B08030503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CBC399C-0D1E-0699-F470-6C39F1C7FB83}"/>
              </a:ext>
            </a:extLst>
          </p:cNvPr>
          <p:cNvSpPr txBox="1"/>
          <p:nvPr/>
        </p:nvSpPr>
        <p:spPr>
          <a:xfrm>
            <a:off x="979386" y="1264569"/>
            <a:ext cx="2761525" cy="52322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pPr algn="ctr"/>
            <a:r>
              <a:rPr lang="fr-FR" sz="2800" dirty="0">
                <a:highlight>
                  <a:srgbClr val="00FF00"/>
                </a:highlight>
                <a:latin typeface="Philosopher" panose="02000503000000020004"/>
              </a:rPr>
              <a:t>Le stagiaire valide</a:t>
            </a:r>
          </a:p>
        </p:txBody>
      </p:sp>
    </p:spTree>
    <p:extLst>
      <p:ext uri="{BB962C8B-B14F-4D97-AF65-F5344CB8AC3E}">
        <p14:creationId xmlns:p14="http://schemas.microsoft.com/office/powerpoint/2010/main" val="2347746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0BC508-4F89-FCBD-6AEE-DA6B19DD3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17</a:t>
            </a:fld>
            <a:endParaRPr lang="fr-FR"/>
          </a:p>
        </p:txBody>
      </p:sp>
      <p:sp>
        <p:nvSpPr>
          <p:cNvPr id="2" name="Espace réservé du numéro de diapositive 3">
            <a:extLst>
              <a:ext uri="{FF2B5EF4-FFF2-40B4-BE49-F238E27FC236}">
                <a16:creationId xmlns:a16="http://schemas.microsoft.com/office/drawing/2014/main" id="{BF94E067-F202-E085-371D-7A08A3FE17ED}"/>
              </a:ext>
            </a:extLst>
          </p:cNvPr>
          <p:cNvSpPr txBox="1">
            <a:spLocks/>
          </p:cNvSpPr>
          <p:nvPr/>
        </p:nvSpPr>
        <p:spPr>
          <a:xfrm>
            <a:off x="11200990" y="642143"/>
            <a:ext cx="1058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Philosopher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A1F5E13-05F9-0C4D-860F-511CD9D44647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5DDDEEE9-2355-26B8-6F80-B41083187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SPL planeur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B564B39-79C9-E59F-9737-5BF135383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450" y="2152650"/>
            <a:ext cx="8801100" cy="2552700"/>
          </a:xfrm>
          <a:prstGeom prst="rect">
            <a:avLst/>
          </a:prstGeom>
        </p:spPr>
      </p:pic>
      <p:sp>
        <p:nvSpPr>
          <p:cNvPr id="7" name="Google Shape;264;p13">
            <a:extLst>
              <a:ext uri="{FF2B5EF4-FFF2-40B4-BE49-F238E27FC236}">
                <a16:creationId xmlns:a16="http://schemas.microsoft.com/office/drawing/2014/main" id="{3C544931-1FFF-0FEF-B30E-1C9E67BC78D2}"/>
              </a:ext>
            </a:extLst>
          </p:cNvPr>
          <p:cNvSpPr txBox="1"/>
          <p:nvPr/>
        </p:nvSpPr>
        <p:spPr>
          <a:xfrm>
            <a:off x="4197626" y="735538"/>
            <a:ext cx="969727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dirty="0">
                <a:ln w="0"/>
                <a:solidFill>
                  <a:srgbClr val="3542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abara" panose="020B0803050302020204" pitchFamily="34" charset="0"/>
                <a:ea typeface="Calibri"/>
                <a:cs typeface="Calibri"/>
                <a:sym typeface="Calibri"/>
              </a:rPr>
              <a:t>GESASSO et 6TZen: demande d’examen</a:t>
            </a:r>
            <a:endParaRPr sz="1600" dirty="0">
              <a:ln w="0"/>
              <a:solidFill>
                <a:srgbClr val="35424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abara" panose="020B08030503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6D7A619-2C70-46EA-E619-E68AB6D6C035}"/>
              </a:ext>
            </a:extLst>
          </p:cNvPr>
          <p:cNvSpPr txBox="1"/>
          <p:nvPr/>
        </p:nvSpPr>
        <p:spPr>
          <a:xfrm>
            <a:off x="415970" y="1168673"/>
            <a:ext cx="1821012" cy="52322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pPr algn="ctr"/>
            <a:r>
              <a:rPr lang="fr-FR" sz="2800" dirty="0">
                <a:highlight>
                  <a:srgbClr val="00FF00"/>
                </a:highlight>
                <a:latin typeface="Philosopher" panose="02000503000000020004"/>
              </a:rPr>
              <a:t>Le stagiaire</a:t>
            </a:r>
          </a:p>
        </p:txBody>
      </p:sp>
    </p:spTree>
    <p:extLst>
      <p:ext uri="{BB962C8B-B14F-4D97-AF65-F5344CB8AC3E}">
        <p14:creationId xmlns:p14="http://schemas.microsoft.com/office/powerpoint/2010/main" val="20730039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0BC508-4F89-FCBD-6AEE-DA6B19DD3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18</a:t>
            </a:fld>
            <a:endParaRPr lang="fr-FR"/>
          </a:p>
        </p:txBody>
      </p:sp>
      <p:sp>
        <p:nvSpPr>
          <p:cNvPr id="2" name="Espace réservé du numéro de diapositive 3">
            <a:extLst>
              <a:ext uri="{FF2B5EF4-FFF2-40B4-BE49-F238E27FC236}">
                <a16:creationId xmlns:a16="http://schemas.microsoft.com/office/drawing/2014/main" id="{BF94E067-F202-E085-371D-7A08A3FE17ED}"/>
              </a:ext>
            </a:extLst>
          </p:cNvPr>
          <p:cNvSpPr txBox="1">
            <a:spLocks/>
          </p:cNvSpPr>
          <p:nvPr/>
        </p:nvSpPr>
        <p:spPr>
          <a:xfrm>
            <a:off x="11200990" y="642143"/>
            <a:ext cx="1058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Philosopher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A1F5E13-05F9-0C4D-860F-511CD9D44647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5DDDEEE9-2355-26B8-6F80-B41083187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SPL planeur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554693B-863F-230C-7BEF-607C7D4AC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887" y="2438814"/>
            <a:ext cx="7772400" cy="3371850"/>
          </a:xfrm>
          <a:prstGeom prst="rect">
            <a:avLst/>
          </a:prstGeom>
        </p:spPr>
      </p:pic>
      <p:sp>
        <p:nvSpPr>
          <p:cNvPr id="7" name="Google Shape;264;p13">
            <a:extLst>
              <a:ext uri="{FF2B5EF4-FFF2-40B4-BE49-F238E27FC236}">
                <a16:creationId xmlns:a16="http://schemas.microsoft.com/office/drawing/2014/main" id="{99DF2084-D09E-0811-1976-769C02241998}"/>
              </a:ext>
            </a:extLst>
          </p:cNvPr>
          <p:cNvSpPr txBox="1"/>
          <p:nvPr/>
        </p:nvSpPr>
        <p:spPr>
          <a:xfrm>
            <a:off x="4197626" y="735538"/>
            <a:ext cx="969727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dirty="0">
                <a:ln w="0"/>
                <a:solidFill>
                  <a:srgbClr val="3542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abara" panose="020B0803050302020204" pitchFamily="34" charset="0"/>
                <a:ea typeface="Calibri"/>
                <a:cs typeface="Calibri"/>
                <a:sym typeface="Calibri"/>
              </a:rPr>
              <a:t>GESASSO et 6TZen: demande d’examen</a:t>
            </a:r>
            <a:endParaRPr sz="1600" dirty="0">
              <a:ln w="0"/>
              <a:solidFill>
                <a:srgbClr val="35424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abara" panose="020B08030503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56BB01B-35DD-9187-C0B7-092B1BE7A913}"/>
              </a:ext>
            </a:extLst>
          </p:cNvPr>
          <p:cNvSpPr txBox="1"/>
          <p:nvPr/>
        </p:nvSpPr>
        <p:spPr>
          <a:xfrm>
            <a:off x="2002117" y="1167468"/>
            <a:ext cx="1821012" cy="52322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pPr algn="ctr"/>
            <a:r>
              <a:rPr lang="fr-FR" sz="2800" dirty="0">
                <a:highlight>
                  <a:srgbClr val="00FF00"/>
                </a:highlight>
                <a:latin typeface="Philosopher" panose="02000503000000020004"/>
              </a:rPr>
              <a:t>Le stagiaire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B710333-60E7-AA77-00E1-03932C041B92}"/>
              </a:ext>
            </a:extLst>
          </p:cNvPr>
          <p:cNvSpPr txBox="1"/>
          <p:nvPr/>
        </p:nvSpPr>
        <p:spPr>
          <a:xfrm>
            <a:off x="838200" y="1168673"/>
            <a:ext cx="976549" cy="52322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pPr algn="ctr"/>
            <a:r>
              <a:rPr lang="fr-FR" sz="2800" dirty="0">
                <a:highlight>
                  <a:srgbClr val="17AED9"/>
                </a:highlight>
                <a:latin typeface="Philosopher" panose="02000503000000020004"/>
              </a:rPr>
              <a:t>Le RP</a:t>
            </a:r>
          </a:p>
        </p:txBody>
      </p:sp>
    </p:spTree>
    <p:extLst>
      <p:ext uri="{BB962C8B-B14F-4D97-AF65-F5344CB8AC3E}">
        <p14:creationId xmlns:p14="http://schemas.microsoft.com/office/powerpoint/2010/main" val="38783385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0BC508-4F89-FCBD-6AEE-DA6B19DD3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19</a:t>
            </a:fld>
            <a:endParaRPr lang="fr-FR"/>
          </a:p>
        </p:txBody>
      </p:sp>
      <p:sp>
        <p:nvSpPr>
          <p:cNvPr id="2" name="Espace réservé du numéro de diapositive 3">
            <a:extLst>
              <a:ext uri="{FF2B5EF4-FFF2-40B4-BE49-F238E27FC236}">
                <a16:creationId xmlns:a16="http://schemas.microsoft.com/office/drawing/2014/main" id="{BF94E067-F202-E085-371D-7A08A3FE17ED}"/>
              </a:ext>
            </a:extLst>
          </p:cNvPr>
          <p:cNvSpPr txBox="1">
            <a:spLocks/>
          </p:cNvSpPr>
          <p:nvPr/>
        </p:nvSpPr>
        <p:spPr>
          <a:xfrm>
            <a:off x="11200990" y="642143"/>
            <a:ext cx="1058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Philosopher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A1F5E13-05F9-0C4D-860F-511CD9D44647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5DDDEEE9-2355-26B8-6F80-B41083187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SPL planeur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58E2D31-4127-4B1C-972B-EB84577C8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5" y="1907080"/>
            <a:ext cx="9048750" cy="3486150"/>
          </a:xfrm>
          <a:prstGeom prst="rect">
            <a:avLst/>
          </a:prstGeom>
        </p:spPr>
      </p:pic>
      <p:sp>
        <p:nvSpPr>
          <p:cNvPr id="9" name="Google Shape;264;p13">
            <a:extLst>
              <a:ext uri="{FF2B5EF4-FFF2-40B4-BE49-F238E27FC236}">
                <a16:creationId xmlns:a16="http://schemas.microsoft.com/office/drawing/2014/main" id="{D37B3B38-0649-FC79-BD00-64404047E9D7}"/>
              </a:ext>
            </a:extLst>
          </p:cNvPr>
          <p:cNvSpPr txBox="1"/>
          <p:nvPr/>
        </p:nvSpPr>
        <p:spPr>
          <a:xfrm>
            <a:off x="4197626" y="735538"/>
            <a:ext cx="969727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dirty="0">
                <a:ln w="0"/>
                <a:solidFill>
                  <a:srgbClr val="3542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abara" panose="020B0803050302020204" pitchFamily="34" charset="0"/>
                <a:ea typeface="Calibri"/>
                <a:cs typeface="Calibri"/>
                <a:sym typeface="Calibri"/>
              </a:rPr>
              <a:t>GESASSO et 6TZen: demande de titre</a:t>
            </a:r>
            <a:endParaRPr sz="1600" dirty="0">
              <a:ln w="0"/>
              <a:solidFill>
                <a:srgbClr val="35424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abara" panose="020B08030503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31AD74E-24C2-2428-BF0C-098D99884F3B}"/>
              </a:ext>
            </a:extLst>
          </p:cNvPr>
          <p:cNvSpPr txBox="1"/>
          <p:nvPr/>
        </p:nvSpPr>
        <p:spPr>
          <a:xfrm>
            <a:off x="838200" y="1168673"/>
            <a:ext cx="976549" cy="52322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pPr algn="ctr"/>
            <a:r>
              <a:rPr lang="fr-FR" sz="2800" dirty="0">
                <a:highlight>
                  <a:srgbClr val="17AED9"/>
                </a:highlight>
                <a:latin typeface="Philosopher" panose="02000503000000020004"/>
              </a:rPr>
              <a:t>Le RP</a:t>
            </a:r>
          </a:p>
        </p:txBody>
      </p:sp>
    </p:spTree>
    <p:extLst>
      <p:ext uri="{BB962C8B-B14F-4D97-AF65-F5344CB8AC3E}">
        <p14:creationId xmlns:p14="http://schemas.microsoft.com/office/powerpoint/2010/main" val="1322049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0BC508-4F89-FCBD-6AEE-DA6B19DD3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2</a:t>
            </a:fld>
            <a:endParaRPr lang="fr-FR"/>
          </a:p>
        </p:txBody>
      </p:sp>
      <p:sp>
        <p:nvSpPr>
          <p:cNvPr id="5" name="Google Shape;41;p2">
            <a:extLst>
              <a:ext uri="{FF2B5EF4-FFF2-40B4-BE49-F238E27FC236}">
                <a16:creationId xmlns:a16="http://schemas.microsoft.com/office/drawing/2014/main" id="{85799296-1374-FDBB-9B99-38B3FE2BBC62}"/>
              </a:ext>
            </a:extLst>
          </p:cNvPr>
          <p:cNvSpPr txBox="1"/>
          <p:nvPr/>
        </p:nvSpPr>
        <p:spPr>
          <a:xfrm>
            <a:off x="2438428" y="1414602"/>
            <a:ext cx="6527260" cy="5355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400" b="1" i="0" u="none" strike="noStrike" cap="none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Formations </a:t>
            </a:r>
            <a:r>
              <a:rPr lang="fr-FR" sz="1600" dirty="0">
                <a:solidFill>
                  <a:schemeClr val="dk1"/>
                </a:solidFill>
                <a:latin typeface="Philosopher" panose="02000503000000020004" pitchFamily="2" charset="0"/>
                <a:cs typeface="Calibri"/>
                <a:sym typeface="Calibri"/>
              </a:rPr>
              <a:t>(25 minutes) JQM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fr-FR" sz="2400" b="1" dirty="0">
                <a:solidFill>
                  <a:schemeClr val="dk1"/>
                </a:solidFill>
                <a:latin typeface="Philosopher" panose="02000503000000020004" pitchFamily="2" charset="0"/>
                <a:cs typeface="Calibri"/>
                <a:sym typeface="Calibri"/>
              </a:rPr>
              <a:t>SPL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fr-FR" sz="2400" b="1" dirty="0">
                <a:solidFill>
                  <a:schemeClr val="dk1"/>
                </a:solidFill>
                <a:latin typeface="Philosopher" panose="02000503000000020004" pitchFamily="2" charset="0"/>
                <a:cs typeface="Calibri"/>
                <a:sym typeface="Calibri"/>
              </a:rPr>
              <a:t>Elearning et </a:t>
            </a:r>
            <a:r>
              <a:rPr lang="fr-FR" sz="2400" b="1" dirty="0" err="1">
                <a:solidFill>
                  <a:schemeClr val="dk1"/>
                </a:solidFill>
                <a:latin typeface="Philosopher" panose="02000503000000020004" pitchFamily="2" charset="0"/>
                <a:cs typeface="Calibri"/>
                <a:sym typeface="Calibri"/>
              </a:rPr>
              <a:t>wingu</a:t>
            </a:r>
            <a:endParaRPr lang="fr-FR" sz="2400" b="1" dirty="0">
              <a:solidFill>
                <a:schemeClr val="dk1"/>
              </a:solidFill>
              <a:latin typeface="Philosopher" panose="02000503000000020004" pitchFamily="2" charset="0"/>
              <a:cs typeface="Calibri"/>
              <a:sym typeface="Calibri"/>
            </a:endParaRP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fr-FR" sz="2400" b="1" dirty="0">
                <a:solidFill>
                  <a:schemeClr val="dk1"/>
                </a:solidFill>
                <a:latin typeface="Philosopher" panose="02000503000000020004" pitchFamily="2" charset="0"/>
                <a:cs typeface="Calibri"/>
                <a:sym typeface="Calibri"/>
              </a:rPr>
              <a:t>Interface 6TZen - GESASSO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fr-FR" sz="1000" b="1" dirty="0">
              <a:solidFill>
                <a:schemeClr val="dk1"/>
              </a:solidFill>
              <a:latin typeface="Philosopher" panose="02000503000000020004" pitchFamily="2" charset="0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fr-FR" sz="2400" b="1" dirty="0">
                <a:solidFill>
                  <a:schemeClr val="dk1"/>
                </a:solidFill>
                <a:latin typeface="Philosopher" panose="02000503000000020004" pitchFamily="2" charset="0"/>
                <a:cs typeface="Calibri"/>
                <a:sym typeface="Calibri"/>
              </a:rPr>
              <a:t>DTO </a:t>
            </a:r>
            <a:r>
              <a:rPr lang="fr-FR" sz="1600" dirty="0">
                <a:solidFill>
                  <a:schemeClr val="dk1"/>
                </a:solidFill>
                <a:latin typeface="Philosopher" panose="02000503000000020004" pitchFamily="2" charset="0"/>
                <a:cs typeface="Calibri"/>
                <a:sym typeface="Calibri"/>
              </a:rPr>
              <a:t>(5 minutes) JMC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fr-FR" sz="1000" b="1" dirty="0">
              <a:solidFill>
                <a:schemeClr val="dk1"/>
              </a:solidFill>
              <a:latin typeface="Philosopher" panose="02000503000000020004" pitchFamily="2" charset="0"/>
              <a:cs typeface="Calibri"/>
              <a:sym typeface="Calibri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400" b="1" dirty="0">
                <a:solidFill>
                  <a:schemeClr val="dk1"/>
                </a:solidFill>
                <a:latin typeface="Philosopher" panose="02000503000000020004" pitchFamily="2" charset="0"/>
                <a:cs typeface="Calibri"/>
                <a:sym typeface="Calibri"/>
              </a:rPr>
              <a:t>Moniteur Simu </a:t>
            </a:r>
            <a:r>
              <a:rPr lang="fr-FR" sz="1600" dirty="0">
                <a:solidFill>
                  <a:schemeClr val="dk1"/>
                </a:solidFill>
                <a:latin typeface="Philosopher" panose="02000503000000020004" pitchFamily="2" charset="0"/>
                <a:cs typeface="Calibri"/>
                <a:sym typeface="Calibri"/>
              </a:rPr>
              <a:t>(5 minutes) JQM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fr-FR" sz="1000" b="1" dirty="0">
              <a:solidFill>
                <a:schemeClr val="dk1"/>
              </a:solidFill>
              <a:latin typeface="Philosopher" panose="02000503000000020004" pitchFamily="2" charset="0"/>
              <a:cs typeface="Calibri"/>
              <a:sym typeface="Calibri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400" b="1" dirty="0">
                <a:solidFill>
                  <a:schemeClr val="dk1"/>
                </a:solidFill>
                <a:latin typeface="Philosopher" panose="02000503000000020004" pitchFamily="2" charset="0"/>
                <a:cs typeface="Calibri"/>
                <a:sym typeface="Calibri"/>
              </a:rPr>
              <a:t>FI(S) </a:t>
            </a:r>
            <a:r>
              <a:rPr lang="fr-FR" sz="1600" dirty="0">
                <a:solidFill>
                  <a:schemeClr val="dk1"/>
                </a:solidFill>
                <a:latin typeface="Philosopher" panose="02000503000000020004" pitchFamily="2" charset="0"/>
                <a:cs typeface="Calibri"/>
                <a:sym typeface="Calibri"/>
              </a:rPr>
              <a:t>(5 minutes) JMC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fr-FR" sz="1000" b="1" dirty="0">
              <a:solidFill>
                <a:schemeClr val="dk1"/>
              </a:solidFill>
              <a:latin typeface="Philosopher" panose="02000503000000020004" pitchFamily="2" charset="0"/>
              <a:cs typeface="Calibri"/>
              <a:sym typeface="Calibri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400" b="1" dirty="0">
                <a:solidFill>
                  <a:schemeClr val="dk1"/>
                </a:solidFill>
                <a:latin typeface="Philosopher" panose="02000503000000020004" pitchFamily="2" charset="0"/>
                <a:cs typeface="Calibri"/>
                <a:sym typeface="Calibri"/>
              </a:rPr>
              <a:t>FE(S) </a:t>
            </a:r>
            <a:r>
              <a:rPr lang="fr-FR" sz="1600" dirty="0">
                <a:solidFill>
                  <a:schemeClr val="dk1"/>
                </a:solidFill>
                <a:latin typeface="Philosopher" panose="02000503000000020004" pitchFamily="2" charset="0"/>
                <a:cs typeface="Calibri"/>
                <a:sym typeface="Calibri"/>
              </a:rPr>
              <a:t>(3 minutes) JMC</a:t>
            </a:r>
            <a:endParaRPr sz="1600" dirty="0">
              <a:latin typeface="Philosopher" panose="02000503000000020004" pitchFamily="2" charset="0"/>
            </a:endParaRPr>
          </a:p>
          <a:p>
            <a:pPr marL="4953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q"/>
            </a:pPr>
            <a:endParaRPr sz="1000" dirty="0">
              <a:solidFill>
                <a:schemeClr val="dk1"/>
              </a:solidFill>
              <a:latin typeface="Philosopher" panose="02000503000000020004" pitchFamily="2" charset="0"/>
              <a:ea typeface="Calibri"/>
              <a:cs typeface="Calibri"/>
              <a:sym typeface="Calibri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400" b="1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Accidentologie 2022 </a:t>
            </a:r>
            <a:r>
              <a:rPr lang="fr-FR" sz="1600" dirty="0">
                <a:solidFill>
                  <a:schemeClr val="dk1"/>
                </a:solidFill>
                <a:latin typeface="Philosopher" panose="02000503000000020004" pitchFamily="2" charset="0"/>
                <a:cs typeface="Calibri"/>
                <a:sym typeface="Calibri"/>
              </a:rPr>
              <a:t>(5 minutes) JQM</a:t>
            </a:r>
            <a:endParaRPr lang="fr-FR" sz="1600" dirty="0">
              <a:solidFill>
                <a:schemeClr val="dk1"/>
              </a:solidFill>
              <a:latin typeface="Philosopher" panose="02000503000000020004" pitchFamily="2" charset="0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fr-FR" sz="1000" b="1" dirty="0">
              <a:solidFill>
                <a:schemeClr val="dk1"/>
              </a:solidFill>
              <a:latin typeface="Philosopher" panose="02000503000000020004" pitchFamily="2" charset="0"/>
              <a:cs typeface="Calibri"/>
              <a:sym typeface="Calibri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400" b="1" dirty="0">
                <a:solidFill>
                  <a:schemeClr val="dk1"/>
                </a:solidFill>
                <a:latin typeface="Philosopher" panose="02000503000000020004" pitchFamily="2" charset="0"/>
                <a:cs typeface="Calibri"/>
                <a:sym typeface="Calibri"/>
              </a:rPr>
              <a:t>Projets 2023 </a:t>
            </a:r>
            <a:r>
              <a:rPr lang="fr-FR" sz="1600" dirty="0">
                <a:solidFill>
                  <a:schemeClr val="dk1"/>
                </a:solidFill>
                <a:latin typeface="Philosopher" panose="02000503000000020004" pitchFamily="2" charset="0"/>
                <a:cs typeface="Calibri"/>
                <a:sym typeface="Calibri"/>
              </a:rPr>
              <a:t>(2 minutes)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dirty="0">
              <a:latin typeface="Philosopher" panose="02000503000000020004" pitchFamily="2" charset="0"/>
            </a:endParaRPr>
          </a:p>
          <a:p>
            <a:pPr marL="1257300" marR="0" lvl="2" indent="-34290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Noto Sans Symbols"/>
              <a:buChar char="❑"/>
            </a:pPr>
            <a:endParaRPr lang="fr-FR" sz="2400" b="0" i="0" u="none" strike="noStrike" cap="none" dirty="0">
              <a:solidFill>
                <a:srgbClr val="0070C0"/>
              </a:solidFill>
              <a:highlight>
                <a:srgbClr val="FFFF00"/>
              </a:highlight>
              <a:latin typeface="Philosopher" panose="02000503000000020004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" name="Titre 36">
            <a:extLst>
              <a:ext uri="{FF2B5EF4-FFF2-40B4-BE49-F238E27FC236}">
                <a16:creationId xmlns:a16="http://schemas.microsoft.com/office/drawing/2014/main" id="{33225778-8C33-762B-D18C-1D626ABCF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 dirty="0"/>
              <a:t>Sommaire</a:t>
            </a:r>
          </a:p>
        </p:txBody>
      </p:sp>
    </p:spTree>
    <p:extLst>
      <p:ext uri="{BB962C8B-B14F-4D97-AF65-F5344CB8AC3E}">
        <p14:creationId xmlns:p14="http://schemas.microsoft.com/office/powerpoint/2010/main" val="861408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0BC508-4F89-FCBD-6AEE-DA6B19DD3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20</a:t>
            </a:fld>
            <a:endParaRPr lang="fr-FR"/>
          </a:p>
        </p:txBody>
      </p:sp>
      <p:sp>
        <p:nvSpPr>
          <p:cNvPr id="2" name="Espace réservé du numéro de diapositive 3">
            <a:extLst>
              <a:ext uri="{FF2B5EF4-FFF2-40B4-BE49-F238E27FC236}">
                <a16:creationId xmlns:a16="http://schemas.microsoft.com/office/drawing/2014/main" id="{BF94E067-F202-E085-371D-7A08A3FE17ED}"/>
              </a:ext>
            </a:extLst>
          </p:cNvPr>
          <p:cNvSpPr txBox="1">
            <a:spLocks/>
          </p:cNvSpPr>
          <p:nvPr/>
        </p:nvSpPr>
        <p:spPr>
          <a:xfrm>
            <a:off x="11200990" y="642143"/>
            <a:ext cx="1058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Philosopher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A1F5E13-05F9-0C4D-860F-511CD9D44647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5DDDEEE9-2355-26B8-6F80-B41083187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SPL planeur</a:t>
            </a:r>
          </a:p>
        </p:txBody>
      </p:sp>
      <p:sp>
        <p:nvSpPr>
          <p:cNvPr id="7" name="Google Shape;264;p13">
            <a:extLst>
              <a:ext uri="{FF2B5EF4-FFF2-40B4-BE49-F238E27FC236}">
                <a16:creationId xmlns:a16="http://schemas.microsoft.com/office/drawing/2014/main" id="{DE533C6E-18A2-1D5A-200C-D96227DEF95C}"/>
              </a:ext>
            </a:extLst>
          </p:cNvPr>
          <p:cNvSpPr txBox="1"/>
          <p:nvPr/>
        </p:nvSpPr>
        <p:spPr>
          <a:xfrm>
            <a:off x="4197626" y="735538"/>
            <a:ext cx="969727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dirty="0">
                <a:ln w="0"/>
                <a:solidFill>
                  <a:srgbClr val="3542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abara" panose="020B0803050302020204" pitchFamily="34" charset="0"/>
                <a:ea typeface="Calibri"/>
                <a:cs typeface="Calibri"/>
                <a:sym typeface="Calibri"/>
              </a:rPr>
              <a:t>GESASSO et 6TZen: demande de titre</a:t>
            </a:r>
            <a:endParaRPr sz="1600" dirty="0">
              <a:ln w="0"/>
              <a:solidFill>
                <a:srgbClr val="35424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abara" panose="020B080305030202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FC32AB1-BFE7-0D78-DD46-59D7317460AB}"/>
              </a:ext>
            </a:extLst>
          </p:cNvPr>
          <p:cNvGrpSpPr>
            <a:grpSpLocks noChangeAspect="1"/>
          </p:cNvGrpSpPr>
          <p:nvPr/>
        </p:nvGrpSpPr>
        <p:grpSpPr>
          <a:xfrm>
            <a:off x="2548242" y="1330212"/>
            <a:ext cx="8469630" cy="5212080"/>
            <a:chOff x="1638300" y="1371600"/>
            <a:chExt cx="8915400" cy="548640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8E912867-1E8A-D5EF-6BC6-14D7F923C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38300" y="1371600"/>
              <a:ext cx="8915400" cy="54864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969E13F-ADD6-E111-1346-2A50D328D01E}"/>
                </a:ext>
              </a:extLst>
            </p:cNvPr>
            <p:cNvSpPr/>
            <p:nvPr/>
          </p:nvSpPr>
          <p:spPr>
            <a:xfrm>
              <a:off x="3558209" y="1901579"/>
              <a:ext cx="1570382" cy="319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00E01DE4-A799-8608-6EC4-1927EE76AB26}"/>
              </a:ext>
            </a:extLst>
          </p:cNvPr>
          <p:cNvSpPr txBox="1"/>
          <p:nvPr/>
        </p:nvSpPr>
        <p:spPr>
          <a:xfrm>
            <a:off x="838200" y="1168673"/>
            <a:ext cx="976549" cy="52322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pPr algn="ctr"/>
            <a:r>
              <a:rPr lang="fr-FR" sz="2800" dirty="0">
                <a:highlight>
                  <a:srgbClr val="17AED9"/>
                </a:highlight>
                <a:latin typeface="Philosopher" panose="02000503000000020004"/>
              </a:rPr>
              <a:t>Le RP</a:t>
            </a:r>
          </a:p>
        </p:txBody>
      </p:sp>
    </p:spTree>
    <p:extLst>
      <p:ext uri="{BB962C8B-B14F-4D97-AF65-F5344CB8AC3E}">
        <p14:creationId xmlns:p14="http://schemas.microsoft.com/office/powerpoint/2010/main" val="1838236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0BC508-4F89-FCBD-6AEE-DA6B19DD3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21</a:t>
            </a:fld>
            <a:endParaRPr lang="fr-FR"/>
          </a:p>
        </p:txBody>
      </p:sp>
      <p:sp>
        <p:nvSpPr>
          <p:cNvPr id="2" name="Espace réservé du numéro de diapositive 3">
            <a:extLst>
              <a:ext uri="{FF2B5EF4-FFF2-40B4-BE49-F238E27FC236}">
                <a16:creationId xmlns:a16="http://schemas.microsoft.com/office/drawing/2014/main" id="{BF94E067-F202-E085-371D-7A08A3FE17ED}"/>
              </a:ext>
            </a:extLst>
          </p:cNvPr>
          <p:cNvSpPr txBox="1">
            <a:spLocks/>
          </p:cNvSpPr>
          <p:nvPr/>
        </p:nvSpPr>
        <p:spPr>
          <a:xfrm>
            <a:off x="11200990" y="642143"/>
            <a:ext cx="1058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Philosopher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A1F5E13-05F9-0C4D-860F-511CD9D44647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5DDDEEE9-2355-26B8-6F80-B41083187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SPL planeur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BA1AA34-AAD8-48DC-6878-B73E6E634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423" y="1413668"/>
            <a:ext cx="7938135" cy="5152073"/>
          </a:xfrm>
          <a:prstGeom prst="rect">
            <a:avLst/>
          </a:prstGeom>
        </p:spPr>
      </p:pic>
      <p:sp>
        <p:nvSpPr>
          <p:cNvPr id="7" name="Google Shape;264;p13">
            <a:extLst>
              <a:ext uri="{FF2B5EF4-FFF2-40B4-BE49-F238E27FC236}">
                <a16:creationId xmlns:a16="http://schemas.microsoft.com/office/drawing/2014/main" id="{B09C6A34-B9D0-018A-C8DE-3F3D50E2C40C}"/>
              </a:ext>
            </a:extLst>
          </p:cNvPr>
          <p:cNvSpPr txBox="1"/>
          <p:nvPr/>
        </p:nvSpPr>
        <p:spPr>
          <a:xfrm>
            <a:off x="4197626" y="735538"/>
            <a:ext cx="969727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dirty="0">
                <a:ln w="0"/>
                <a:solidFill>
                  <a:srgbClr val="3542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abara" panose="020B0803050302020204" pitchFamily="34" charset="0"/>
                <a:ea typeface="Calibri"/>
                <a:cs typeface="Calibri"/>
                <a:sym typeface="Calibri"/>
              </a:rPr>
              <a:t>GESASSO et 6TZen: demande de titre</a:t>
            </a:r>
            <a:endParaRPr sz="1600" dirty="0">
              <a:ln w="0"/>
              <a:solidFill>
                <a:srgbClr val="35424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abara" panose="020B08030503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5C1C31E-F462-F059-8E24-5B818A9A3FDE}"/>
              </a:ext>
            </a:extLst>
          </p:cNvPr>
          <p:cNvSpPr txBox="1"/>
          <p:nvPr/>
        </p:nvSpPr>
        <p:spPr>
          <a:xfrm>
            <a:off x="838200" y="1168673"/>
            <a:ext cx="976549" cy="52322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pPr algn="ctr"/>
            <a:r>
              <a:rPr lang="fr-FR" sz="2800" dirty="0">
                <a:highlight>
                  <a:srgbClr val="17AED9"/>
                </a:highlight>
                <a:latin typeface="Philosopher" panose="02000503000000020004"/>
              </a:rPr>
              <a:t>Le RP</a:t>
            </a:r>
          </a:p>
        </p:txBody>
      </p:sp>
    </p:spTree>
    <p:extLst>
      <p:ext uri="{BB962C8B-B14F-4D97-AF65-F5344CB8AC3E}">
        <p14:creationId xmlns:p14="http://schemas.microsoft.com/office/powerpoint/2010/main" val="1717111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0BC508-4F89-FCBD-6AEE-DA6B19DD3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22</a:t>
            </a:fld>
            <a:endParaRPr lang="fr-FR"/>
          </a:p>
        </p:txBody>
      </p:sp>
      <p:sp>
        <p:nvSpPr>
          <p:cNvPr id="2" name="Espace réservé du numéro de diapositive 3">
            <a:extLst>
              <a:ext uri="{FF2B5EF4-FFF2-40B4-BE49-F238E27FC236}">
                <a16:creationId xmlns:a16="http://schemas.microsoft.com/office/drawing/2014/main" id="{BF94E067-F202-E085-371D-7A08A3FE17ED}"/>
              </a:ext>
            </a:extLst>
          </p:cNvPr>
          <p:cNvSpPr txBox="1">
            <a:spLocks/>
          </p:cNvSpPr>
          <p:nvPr/>
        </p:nvSpPr>
        <p:spPr>
          <a:xfrm>
            <a:off x="11200990" y="642143"/>
            <a:ext cx="1058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Philosopher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A1F5E13-05F9-0C4D-860F-511CD9D44647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5DDDEEE9-2355-26B8-6F80-B41083187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SPL planeur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CD17D28-C10F-9D0C-9A40-4ED4137D8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9522" y="2061101"/>
            <a:ext cx="5457825" cy="4105275"/>
          </a:xfrm>
          <a:prstGeom prst="rect">
            <a:avLst/>
          </a:prstGeom>
        </p:spPr>
      </p:pic>
      <p:sp>
        <p:nvSpPr>
          <p:cNvPr id="7" name="Google Shape;264;p13">
            <a:extLst>
              <a:ext uri="{FF2B5EF4-FFF2-40B4-BE49-F238E27FC236}">
                <a16:creationId xmlns:a16="http://schemas.microsoft.com/office/drawing/2014/main" id="{8616FCD5-5E3B-93BD-8D8D-C230BFFB0BBB}"/>
              </a:ext>
            </a:extLst>
          </p:cNvPr>
          <p:cNvSpPr txBox="1"/>
          <p:nvPr/>
        </p:nvSpPr>
        <p:spPr>
          <a:xfrm>
            <a:off x="4197626" y="735538"/>
            <a:ext cx="969727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dirty="0">
                <a:ln w="0"/>
                <a:solidFill>
                  <a:srgbClr val="3542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abara" panose="020B0803050302020204" pitchFamily="34" charset="0"/>
                <a:ea typeface="Calibri"/>
                <a:cs typeface="Calibri"/>
                <a:sym typeface="Calibri"/>
              </a:rPr>
              <a:t>GESASSO et 6TZen: demande de titre</a:t>
            </a:r>
            <a:endParaRPr sz="1600" dirty="0">
              <a:ln w="0"/>
              <a:solidFill>
                <a:srgbClr val="35424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abara" panose="020B08030503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3911B07-BFCB-3C4A-9144-E1249E2C1CCE}"/>
              </a:ext>
            </a:extLst>
          </p:cNvPr>
          <p:cNvSpPr txBox="1"/>
          <p:nvPr/>
        </p:nvSpPr>
        <p:spPr>
          <a:xfrm>
            <a:off x="838200" y="1320273"/>
            <a:ext cx="1821012" cy="52322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pPr algn="ctr"/>
            <a:r>
              <a:rPr lang="fr-FR" sz="2800" dirty="0">
                <a:highlight>
                  <a:srgbClr val="00FF00"/>
                </a:highlight>
                <a:latin typeface="Philosopher" panose="02000503000000020004"/>
              </a:rPr>
              <a:t>Le stagiaire</a:t>
            </a:r>
          </a:p>
        </p:txBody>
      </p:sp>
    </p:spTree>
    <p:extLst>
      <p:ext uri="{BB962C8B-B14F-4D97-AF65-F5344CB8AC3E}">
        <p14:creationId xmlns:p14="http://schemas.microsoft.com/office/powerpoint/2010/main" val="4904164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0BC508-4F89-FCBD-6AEE-DA6B19DD3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23</a:t>
            </a:fld>
            <a:endParaRPr lang="fr-FR"/>
          </a:p>
        </p:txBody>
      </p:sp>
      <p:sp>
        <p:nvSpPr>
          <p:cNvPr id="2" name="Espace réservé du numéro de diapositive 3">
            <a:extLst>
              <a:ext uri="{FF2B5EF4-FFF2-40B4-BE49-F238E27FC236}">
                <a16:creationId xmlns:a16="http://schemas.microsoft.com/office/drawing/2014/main" id="{BF94E067-F202-E085-371D-7A08A3FE17ED}"/>
              </a:ext>
            </a:extLst>
          </p:cNvPr>
          <p:cNvSpPr txBox="1">
            <a:spLocks/>
          </p:cNvSpPr>
          <p:nvPr/>
        </p:nvSpPr>
        <p:spPr>
          <a:xfrm>
            <a:off x="11200990" y="642143"/>
            <a:ext cx="1058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Philosopher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A1F5E13-05F9-0C4D-860F-511CD9D44647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5DDDEEE9-2355-26B8-6F80-B41083187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SPL planeur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FB63CEE-59A6-AE25-EEFC-EC5CF80F4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" y="1843493"/>
            <a:ext cx="10915650" cy="4829175"/>
          </a:xfrm>
          <a:prstGeom prst="rect">
            <a:avLst/>
          </a:prstGeom>
        </p:spPr>
      </p:pic>
      <p:sp>
        <p:nvSpPr>
          <p:cNvPr id="7" name="Google Shape;264;p13">
            <a:extLst>
              <a:ext uri="{FF2B5EF4-FFF2-40B4-BE49-F238E27FC236}">
                <a16:creationId xmlns:a16="http://schemas.microsoft.com/office/drawing/2014/main" id="{CF1DB04E-3310-106D-C219-ECDF5E1F2971}"/>
              </a:ext>
            </a:extLst>
          </p:cNvPr>
          <p:cNvSpPr txBox="1"/>
          <p:nvPr/>
        </p:nvSpPr>
        <p:spPr>
          <a:xfrm>
            <a:off x="4197626" y="735538"/>
            <a:ext cx="969727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dirty="0">
                <a:ln w="0"/>
                <a:solidFill>
                  <a:srgbClr val="3542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abara" panose="020B0803050302020204" pitchFamily="34" charset="0"/>
                <a:ea typeface="Calibri"/>
                <a:cs typeface="Calibri"/>
                <a:sym typeface="Calibri"/>
              </a:rPr>
              <a:t>GESASSO et 6TZen: demande de titre</a:t>
            </a:r>
            <a:endParaRPr sz="1600" dirty="0">
              <a:ln w="0"/>
              <a:solidFill>
                <a:srgbClr val="35424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abara" panose="020B08030503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3CDA2D0-6D61-D86F-6288-F6CB7797C0B2}"/>
              </a:ext>
            </a:extLst>
          </p:cNvPr>
          <p:cNvSpPr txBox="1"/>
          <p:nvPr/>
        </p:nvSpPr>
        <p:spPr>
          <a:xfrm>
            <a:off x="367946" y="1320273"/>
            <a:ext cx="2761525" cy="52322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pPr algn="ctr"/>
            <a:r>
              <a:rPr lang="fr-FR" sz="2800" dirty="0">
                <a:highlight>
                  <a:srgbClr val="00FF00"/>
                </a:highlight>
                <a:latin typeface="Philosopher" panose="02000503000000020004"/>
              </a:rPr>
              <a:t>Le stagiaire valide</a:t>
            </a:r>
          </a:p>
        </p:txBody>
      </p:sp>
    </p:spTree>
    <p:extLst>
      <p:ext uri="{BB962C8B-B14F-4D97-AF65-F5344CB8AC3E}">
        <p14:creationId xmlns:p14="http://schemas.microsoft.com/office/powerpoint/2010/main" val="5839993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0BC508-4F89-FCBD-6AEE-DA6B19DD3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24</a:t>
            </a:fld>
            <a:endParaRPr lang="fr-FR"/>
          </a:p>
        </p:txBody>
      </p:sp>
      <p:sp>
        <p:nvSpPr>
          <p:cNvPr id="2" name="Espace réservé du numéro de diapositive 3">
            <a:extLst>
              <a:ext uri="{FF2B5EF4-FFF2-40B4-BE49-F238E27FC236}">
                <a16:creationId xmlns:a16="http://schemas.microsoft.com/office/drawing/2014/main" id="{BF94E067-F202-E085-371D-7A08A3FE17ED}"/>
              </a:ext>
            </a:extLst>
          </p:cNvPr>
          <p:cNvSpPr txBox="1">
            <a:spLocks/>
          </p:cNvSpPr>
          <p:nvPr/>
        </p:nvSpPr>
        <p:spPr>
          <a:xfrm>
            <a:off x="11200990" y="642143"/>
            <a:ext cx="1058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Philosopher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A1F5E13-05F9-0C4D-860F-511CD9D44647}" type="slidenum">
              <a:rPr lang="fr-FR" smtClean="0"/>
              <a:pPr/>
              <a:t>24</a:t>
            </a:fld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5DDDEEE9-2355-26B8-6F80-B41083187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SPL planeur</a:t>
            </a:r>
          </a:p>
        </p:txBody>
      </p:sp>
      <p:sp>
        <p:nvSpPr>
          <p:cNvPr id="7" name="Google Shape;264;p13">
            <a:extLst>
              <a:ext uri="{FF2B5EF4-FFF2-40B4-BE49-F238E27FC236}">
                <a16:creationId xmlns:a16="http://schemas.microsoft.com/office/drawing/2014/main" id="{CF1DB04E-3310-106D-C219-ECDF5E1F2971}"/>
              </a:ext>
            </a:extLst>
          </p:cNvPr>
          <p:cNvSpPr txBox="1"/>
          <p:nvPr/>
        </p:nvSpPr>
        <p:spPr>
          <a:xfrm>
            <a:off x="4197626" y="735538"/>
            <a:ext cx="969727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dirty="0">
                <a:ln w="0"/>
                <a:solidFill>
                  <a:srgbClr val="3542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abara" panose="020B0803050302020204" pitchFamily="34" charset="0"/>
                <a:ea typeface="Calibri"/>
                <a:cs typeface="Calibri"/>
                <a:sym typeface="Calibri"/>
              </a:rPr>
              <a:t>GESASSO et 6TZen: le titre</a:t>
            </a:r>
            <a:endParaRPr sz="1600" dirty="0">
              <a:ln w="0"/>
              <a:solidFill>
                <a:srgbClr val="35424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abara" panose="020B08030503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3CDA2D0-6D61-D86F-6288-F6CB7797C0B2}"/>
              </a:ext>
            </a:extLst>
          </p:cNvPr>
          <p:cNvSpPr txBox="1"/>
          <p:nvPr/>
        </p:nvSpPr>
        <p:spPr>
          <a:xfrm>
            <a:off x="1053871" y="1320273"/>
            <a:ext cx="1389676" cy="52322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pPr algn="ctr"/>
            <a:r>
              <a:rPr lang="fr-FR" sz="2800" dirty="0">
                <a:highlight>
                  <a:srgbClr val="FF00FF"/>
                </a:highlight>
                <a:latin typeface="Philosopher" panose="02000503000000020004"/>
              </a:rPr>
              <a:t>DSAC/IR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82B0F83-7708-BB77-3CF4-222E646034F8}"/>
              </a:ext>
            </a:extLst>
          </p:cNvPr>
          <p:cNvSpPr txBox="1"/>
          <p:nvPr/>
        </p:nvSpPr>
        <p:spPr>
          <a:xfrm>
            <a:off x="808361" y="2826586"/>
            <a:ext cx="6807248" cy="52322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lang="fr-FR" sz="2800" dirty="0">
                <a:latin typeface="Philosopher" panose="02000503000000020004"/>
              </a:rPr>
              <a:t>Le titre SPL est envoyé à l’adresse du stagiaire</a:t>
            </a:r>
          </a:p>
        </p:txBody>
      </p:sp>
    </p:spTree>
    <p:extLst>
      <p:ext uri="{BB962C8B-B14F-4D97-AF65-F5344CB8AC3E}">
        <p14:creationId xmlns:p14="http://schemas.microsoft.com/office/powerpoint/2010/main" val="36167385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0BC508-4F89-FCBD-6AEE-DA6B19DD3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25</a:t>
            </a:fld>
            <a:endParaRPr lang="fr-FR"/>
          </a:p>
        </p:txBody>
      </p:sp>
      <p:sp>
        <p:nvSpPr>
          <p:cNvPr id="2" name="Espace réservé du numéro de diapositive 3">
            <a:extLst>
              <a:ext uri="{FF2B5EF4-FFF2-40B4-BE49-F238E27FC236}">
                <a16:creationId xmlns:a16="http://schemas.microsoft.com/office/drawing/2014/main" id="{BF94E067-F202-E085-371D-7A08A3FE17ED}"/>
              </a:ext>
            </a:extLst>
          </p:cNvPr>
          <p:cNvSpPr txBox="1">
            <a:spLocks/>
          </p:cNvSpPr>
          <p:nvPr/>
        </p:nvSpPr>
        <p:spPr>
          <a:xfrm>
            <a:off x="11200990" y="642143"/>
            <a:ext cx="1058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Philosopher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A1F5E13-05F9-0C4D-860F-511CD9D44647}" type="slidenum">
              <a:rPr lang="fr-FR" smtClean="0"/>
              <a:pPr/>
              <a:t>25</a:t>
            </a:fld>
            <a:endParaRPr lang="fr-FR"/>
          </a:p>
        </p:txBody>
      </p:sp>
      <p:sp>
        <p:nvSpPr>
          <p:cNvPr id="3" name="Google Shape;264;p13">
            <a:extLst>
              <a:ext uri="{FF2B5EF4-FFF2-40B4-BE49-F238E27FC236}">
                <a16:creationId xmlns:a16="http://schemas.microsoft.com/office/drawing/2014/main" id="{F56C1AA5-51F0-E2EF-0F27-3ACE1FEE4327}"/>
              </a:ext>
            </a:extLst>
          </p:cNvPr>
          <p:cNvSpPr txBox="1"/>
          <p:nvPr/>
        </p:nvSpPr>
        <p:spPr>
          <a:xfrm>
            <a:off x="838200" y="2100648"/>
            <a:ext cx="10515600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fr-FR" sz="3600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Transfert d’un stagiaire d’un DTO vers un autre DTO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C’est au DTO preneur de faire la démarche avec </a:t>
            </a:r>
            <a:r>
              <a:rPr lang="fr-FR" sz="3600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  <a:hlinkClick r:id="rId3"/>
              </a:rPr>
              <a:t>michel.jacquemin@ffvp.fr</a:t>
            </a:r>
            <a:endParaRPr lang="fr-FR" sz="3600" dirty="0">
              <a:solidFill>
                <a:schemeClr val="dk1"/>
              </a:solidFill>
              <a:latin typeface="Philosopher" panose="02000503000000020004" pitchFamily="2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-FR" sz="3600" dirty="0">
              <a:solidFill>
                <a:schemeClr val="dk1"/>
              </a:solidFill>
              <a:latin typeface="Philosopher" panose="02000503000000020004" pitchFamily="2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-FR" sz="3600" dirty="0">
              <a:solidFill>
                <a:schemeClr val="dk1"/>
              </a:solidFill>
              <a:latin typeface="Philosopher" panose="02000503000000020004" pitchFamily="2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Voir site </a:t>
            </a:r>
            <a:r>
              <a:rPr lang="fr-FR" sz="3600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  <a:hlinkClick r:id="rId4" action="ppaction://hlinkfile"/>
              </a:rPr>
              <a:t>ato.cnvv.net</a:t>
            </a:r>
            <a:r>
              <a:rPr lang="fr-FR" sz="3600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    F.A.Q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15AB4071-19E3-1392-EE5B-1EAE053F7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SPL planeur</a:t>
            </a:r>
          </a:p>
        </p:txBody>
      </p:sp>
    </p:spTree>
    <p:extLst>
      <p:ext uri="{BB962C8B-B14F-4D97-AF65-F5344CB8AC3E}">
        <p14:creationId xmlns:p14="http://schemas.microsoft.com/office/powerpoint/2010/main" val="25826199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154770-7779-5FAF-6A13-CAF7504D92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Le Moniteur Simu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06BA940-E828-6DFF-042F-06F7F3D04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pPr/>
              <a:t>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371398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0BC508-4F89-FCBD-6AEE-DA6B19DD3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27</a:t>
            </a:fld>
            <a:endParaRPr lang="fr-FR"/>
          </a:p>
        </p:txBody>
      </p:sp>
      <p:sp>
        <p:nvSpPr>
          <p:cNvPr id="3" name="Google Shape;279;p15">
            <a:extLst>
              <a:ext uri="{FF2B5EF4-FFF2-40B4-BE49-F238E27FC236}">
                <a16:creationId xmlns:a16="http://schemas.microsoft.com/office/drawing/2014/main" id="{E7FE4402-63F6-AA31-0D44-F6CFFBC807A6}"/>
              </a:ext>
            </a:extLst>
          </p:cNvPr>
          <p:cNvSpPr txBox="1"/>
          <p:nvPr/>
        </p:nvSpPr>
        <p:spPr>
          <a:xfrm>
            <a:off x="609600" y="1596957"/>
            <a:ext cx="10972800" cy="5170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u="sng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Prérequis:</a:t>
            </a:r>
            <a:endParaRPr dirty="0">
              <a:latin typeface="Philosopher" panose="02000503000000020004" pitchFamily="2" charset="0"/>
            </a:endParaRPr>
          </a:p>
          <a:p>
            <a:pPr marL="1200150" lvl="2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être ou avoir été pilote de planeur; </a:t>
            </a:r>
          </a:p>
          <a:p>
            <a:pPr marL="1200150" lvl="2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totaliser au minimum 100 heures de vol en qualité de commandant de bord;</a:t>
            </a:r>
          </a:p>
          <a:p>
            <a:pPr marL="1200150" lvl="2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avoir l’accord du responsable pédagogique (RP) du DTO;</a:t>
            </a:r>
          </a:p>
          <a:p>
            <a:pPr marL="1200150" lvl="2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avoir satisfait à une évaluation au sol ou au simulateur avec un FI de FI.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2400" u="sng" dirty="0">
              <a:solidFill>
                <a:schemeClr val="dk1"/>
              </a:solidFill>
              <a:latin typeface="Philosopher" panose="02000503000000020004" pitchFamily="2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2400" u="sng" dirty="0">
              <a:solidFill>
                <a:schemeClr val="dk1"/>
              </a:solidFill>
              <a:latin typeface="Philosopher" panose="02000503000000020004" pitchFamily="2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u="sng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Crédits de Formation:</a:t>
            </a:r>
            <a:endParaRPr lang="fr-FR" dirty="0">
              <a:latin typeface="Philosopher" panose="02000503000000020004" pitchFamily="2" charset="0"/>
            </a:endParaRPr>
          </a:p>
          <a:p>
            <a:pPr marL="1200150" lvl="2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les stagiaires FI qui ont validé le module 1 du stage FI sont Moniteurs Simulateur;</a:t>
            </a:r>
          </a:p>
          <a:p>
            <a:pPr marL="1200150" lvl="2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 les anciens FI qui ont perdu leur qualification suite à une inaptitude médicale pourront exercer en qualité de Moniteur Simulateur après validation du FI/FI.</a:t>
            </a:r>
            <a:endParaRPr lang="fr-FR" dirty="0">
              <a:latin typeface="Philosopher" panose="02000503000000020004" pitchFamily="2" charset="0"/>
            </a:endParaRPr>
          </a:p>
          <a:p>
            <a:pPr marL="1200150" lvl="2" indent="-285750">
              <a:buClr>
                <a:schemeClr val="dk1"/>
              </a:buClr>
              <a:buSzPts val="2400"/>
              <a:buFont typeface="Arial"/>
              <a:buChar char="•"/>
            </a:pPr>
            <a:endParaRPr dirty="0">
              <a:latin typeface="Philosopher" panose="02000503000000020004" pitchFamily="2" charset="0"/>
            </a:endParaRPr>
          </a:p>
          <a:p>
            <a:pPr marL="1200150" lvl="2" indent="-133350">
              <a:buClr>
                <a:schemeClr val="dk1"/>
              </a:buClr>
              <a:buSzPts val="2400"/>
            </a:pPr>
            <a:endParaRPr sz="2400" dirty="0">
              <a:solidFill>
                <a:schemeClr val="dk1"/>
              </a:solidFill>
              <a:latin typeface="Philosopher" panose="02000503000000020004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A2A098EF-A371-3CFA-D3E1-FB01358B5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Moniteur Simu</a:t>
            </a:r>
          </a:p>
        </p:txBody>
      </p:sp>
    </p:spTree>
    <p:extLst>
      <p:ext uri="{BB962C8B-B14F-4D97-AF65-F5344CB8AC3E}">
        <p14:creationId xmlns:p14="http://schemas.microsoft.com/office/powerpoint/2010/main" val="38472726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0BC508-4F89-FCBD-6AEE-DA6B19DD3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28</a:t>
            </a:fld>
            <a:endParaRPr lang="fr-FR"/>
          </a:p>
        </p:txBody>
      </p:sp>
      <p:sp>
        <p:nvSpPr>
          <p:cNvPr id="3" name="Google Shape;279;p15">
            <a:extLst>
              <a:ext uri="{FF2B5EF4-FFF2-40B4-BE49-F238E27FC236}">
                <a16:creationId xmlns:a16="http://schemas.microsoft.com/office/drawing/2014/main" id="{E7FE4402-63F6-AA31-0D44-F6CFFBC807A6}"/>
              </a:ext>
            </a:extLst>
          </p:cNvPr>
          <p:cNvSpPr txBox="1"/>
          <p:nvPr/>
        </p:nvSpPr>
        <p:spPr>
          <a:xfrm>
            <a:off x="609600" y="1596957"/>
            <a:ext cx="10972800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u="sng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Formation:</a:t>
            </a:r>
            <a:endParaRPr dirty="0">
              <a:latin typeface="Philosopher" panose="02000503000000020004" pitchFamily="2" charset="0"/>
            </a:endParaRPr>
          </a:p>
          <a:p>
            <a:pPr marL="1200150" lvl="2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Sur 5 jours;</a:t>
            </a:r>
          </a:p>
          <a:p>
            <a:pPr marL="1200150" lvl="2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Formation théorique au tableau;</a:t>
            </a:r>
          </a:p>
          <a:p>
            <a:pPr marL="1200150" lvl="2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Formation pratique sur simulateur Biplace comme pour un FI(S).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2400" u="sng" dirty="0">
              <a:solidFill>
                <a:schemeClr val="dk1"/>
              </a:solidFill>
              <a:latin typeface="Philosopher" panose="02000503000000020004" pitchFamily="2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u="sng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Prérogatives:</a:t>
            </a:r>
            <a:endParaRPr lang="fr-FR" dirty="0">
              <a:latin typeface="Philosopher" panose="02000503000000020004" pitchFamily="2" charset="0"/>
            </a:endParaRPr>
          </a:p>
          <a:p>
            <a:pPr marL="1200150" lvl="2" indent="-133350">
              <a:buClr>
                <a:schemeClr val="dk1"/>
              </a:buClr>
              <a:buSzPts val="2400"/>
            </a:pPr>
            <a:endParaRPr lang="fr-FR" sz="2400" dirty="0">
              <a:solidFill>
                <a:schemeClr val="dk1"/>
              </a:solidFill>
              <a:latin typeface="Philosopher" panose="02000503000000020004" pitchFamily="2" charset="0"/>
              <a:ea typeface="Calibri"/>
              <a:cs typeface="Calibri"/>
              <a:sym typeface="Calibri"/>
            </a:endParaRPr>
          </a:p>
          <a:p>
            <a:pPr marL="1200150" lvl="2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b="1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Phase 1: </a:t>
            </a:r>
            <a:r>
              <a:rPr lang="fr-FR" sz="2400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Dispenser les leçons théorique et au simulateur jusqu’à la symétrie; </a:t>
            </a:r>
          </a:p>
          <a:p>
            <a:pPr marL="1200150" lvl="2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b="1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Phase 2: </a:t>
            </a:r>
            <a:r>
              <a:rPr lang="fr-FR" sz="2400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Dispenser les leçons théorique et au simulateur AF, PTL, approche atterrissage et roulement.</a:t>
            </a:r>
            <a:endParaRPr dirty="0">
              <a:latin typeface="Philosopher" panose="02000503000000020004" pitchFamily="2" charset="0"/>
            </a:endParaRPr>
          </a:p>
          <a:p>
            <a:pPr marL="1200150" lvl="2" indent="-133350">
              <a:buClr>
                <a:schemeClr val="dk1"/>
              </a:buClr>
              <a:buSzPts val="2400"/>
            </a:pPr>
            <a:endParaRPr sz="2400" dirty="0">
              <a:solidFill>
                <a:schemeClr val="dk1"/>
              </a:solidFill>
              <a:latin typeface="Philosopher" panose="02000503000000020004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999FD9E-1169-24F2-3DEA-76BC632361B0}"/>
              </a:ext>
            </a:extLst>
          </p:cNvPr>
          <p:cNvSpPr txBox="1"/>
          <p:nvPr/>
        </p:nvSpPr>
        <p:spPr>
          <a:xfrm>
            <a:off x="3336317" y="6231265"/>
            <a:ext cx="5890460" cy="52322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pPr algn="ctr"/>
            <a:r>
              <a:rPr lang="fr-FR" sz="2800" b="1" dirty="0">
                <a:latin typeface="Philosopher" panose="02000503000000020004" pitchFamily="2" charset="0"/>
              </a:rPr>
              <a:t>À ce jour, 16 moniteurs simu hors FI(S)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A2A098EF-A371-3CFA-D3E1-FB01358B5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Moniteur Simu</a:t>
            </a:r>
          </a:p>
        </p:txBody>
      </p:sp>
    </p:spTree>
    <p:extLst>
      <p:ext uri="{BB962C8B-B14F-4D97-AF65-F5344CB8AC3E}">
        <p14:creationId xmlns:p14="http://schemas.microsoft.com/office/powerpoint/2010/main" val="167583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154770-7779-5FAF-6A13-CAF7504D92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Stages FI(S)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06BA940-E828-6DFF-042F-06F7F3D04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pPr/>
              <a:t>29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9069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0BC508-4F89-FCBD-6AEE-DA6B19DD3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>
                <a:latin typeface="Philosopher" panose="02000503000000020004" pitchFamily="2" charset="0"/>
              </a:rPr>
              <a:t>3</a:t>
            </a:fld>
            <a:endParaRPr lang="fr-FR">
              <a:latin typeface="Philosopher" panose="02000503000000020004" pitchFamily="2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B6BB5753-D895-126E-5020-331B9337D243}"/>
              </a:ext>
            </a:extLst>
          </p:cNvPr>
          <p:cNvGrpSpPr/>
          <p:nvPr/>
        </p:nvGrpSpPr>
        <p:grpSpPr>
          <a:xfrm>
            <a:off x="1455124" y="5051014"/>
            <a:ext cx="8810924" cy="914400"/>
            <a:chOff x="1317172" y="5051014"/>
            <a:chExt cx="8810924" cy="914400"/>
          </a:xfrm>
        </p:grpSpPr>
        <p:grpSp>
          <p:nvGrpSpPr>
            <p:cNvPr id="5" name="Google Shape;56;p3">
              <a:extLst>
                <a:ext uri="{FF2B5EF4-FFF2-40B4-BE49-F238E27FC236}">
                  <a16:creationId xmlns:a16="http://schemas.microsoft.com/office/drawing/2014/main" id="{1079BA8C-5886-11C5-A173-D0AC9C5FAF14}"/>
                </a:ext>
              </a:extLst>
            </p:cNvPr>
            <p:cNvGrpSpPr/>
            <p:nvPr/>
          </p:nvGrpSpPr>
          <p:grpSpPr>
            <a:xfrm>
              <a:off x="5772438" y="5051014"/>
              <a:ext cx="4355658" cy="914400"/>
              <a:chOff x="3038167" y="4006645"/>
              <a:chExt cx="2666811" cy="914400"/>
            </a:xfrm>
          </p:grpSpPr>
          <p:sp>
            <p:nvSpPr>
              <p:cNvPr id="8" name="Google Shape;57;p3">
                <a:extLst>
                  <a:ext uri="{FF2B5EF4-FFF2-40B4-BE49-F238E27FC236}">
                    <a16:creationId xmlns:a16="http://schemas.microsoft.com/office/drawing/2014/main" id="{79287B2B-3CA8-6BF3-68BE-541318DF3185}"/>
                  </a:ext>
                </a:extLst>
              </p:cNvPr>
              <p:cNvSpPr/>
              <p:nvPr/>
            </p:nvSpPr>
            <p:spPr>
              <a:xfrm>
                <a:off x="3038167" y="4006645"/>
                <a:ext cx="2654709" cy="914400"/>
              </a:xfrm>
              <a:prstGeom prst="frame">
                <a:avLst>
                  <a:gd name="adj1" fmla="val 12500"/>
                </a:avLst>
              </a:prstGeom>
              <a:solidFill>
                <a:srgbClr val="003E90"/>
              </a:solidFill>
              <a:ln w="12700" cap="flat" cmpd="sng">
                <a:solidFill>
                  <a:srgbClr val="003E9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Philosopher" panose="02000503000000020004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" name="Google Shape;58;p3">
                <a:extLst>
                  <a:ext uri="{FF2B5EF4-FFF2-40B4-BE49-F238E27FC236}">
                    <a16:creationId xmlns:a16="http://schemas.microsoft.com/office/drawing/2014/main" id="{83032BF7-3C84-5F58-EE20-59D325212488}"/>
                  </a:ext>
                </a:extLst>
              </p:cNvPr>
              <p:cNvSpPr txBox="1"/>
              <p:nvPr/>
            </p:nvSpPr>
            <p:spPr>
              <a:xfrm>
                <a:off x="3220708" y="4233012"/>
                <a:ext cx="2484270" cy="4616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2400" b="1" dirty="0">
                    <a:solidFill>
                      <a:schemeClr val="dk1"/>
                    </a:solidFill>
                    <a:latin typeface="Philosopher" panose="02000503000000020004" pitchFamily="2" charset="0"/>
                    <a:ea typeface="Calibri"/>
                    <a:cs typeface="Calibri"/>
                    <a:sym typeface="Calibri"/>
                  </a:rPr>
                  <a:t>Compétences Campagne +</a:t>
                </a:r>
                <a:endParaRPr dirty="0">
                  <a:latin typeface="Philosopher" panose="02000503000000020004" pitchFamily="2" charset="0"/>
                </a:endParaRPr>
              </a:p>
            </p:txBody>
          </p:sp>
        </p:grpSp>
        <p:sp>
          <p:nvSpPr>
            <p:cNvPr id="6" name="Google Shape;61;p3">
              <a:extLst>
                <a:ext uri="{FF2B5EF4-FFF2-40B4-BE49-F238E27FC236}">
                  <a16:creationId xmlns:a16="http://schemas.microsoft.com/office/drawing/2014/main" id="{F9858F6C-FFF2-1EA9-EB98-29339E7EAE31}"/>
                </a:ext>
              </a:extLst>
            </p:cNvPr>
            <p:cNvSpPr txBox="1"/>
            <p:nvPr/>
          </p:nvSpPr>
          <p:spPr>
            <a:xfrm>
              <a:off x="1317172" y="5328011"/>
              <a:ext cx="3497375" cy="369332"/>
            </a:xfrm>
            <a:prstGeom prst="rect">
              <a:avLst/>
            </a:prstGeom>
            <a:noFill/>
            <a:ln>
              <a:solidFill>
                <a:srgbClr val="003E90"/>
              </a:solidFill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 b="1" dirty="0">
                  <a:solidFill>
                    <a:schemeClr val="dk1"/>
                  </a:solidFill>
                  <a:latin typeface="Philosopher" panose="02000503000000020004" pitchFamily="2" charset="0"/>
                  <a:ea typeface="Calibri"/>
                  <a:cs typeface="Calibri"/>
                  <a:sym typeface="Calibri"/>
                </a:rPr>
                <a:t>Après la SPL à la main des clubs</a:t>
              </a:r>
              <a:endParaRPr dirty="0">
                <a:latin typeface="Philosopher" panose="02000503000000020004" pitchFamily="2" charset="0"/>
              </a:endParaRPr>
            </a:p>
          </p:txBody>
        </p:sp>
        <p:sp>
          <p:nvSpPr>
            <p:cNvPr id="7" name="Google Shape;62;p3">
              <a:extLst>
                <a:ext uri="{FF2B5EF4-FFF2-40B4-BE49-F238E27FC236}">
                  <a16:creationId xmlns:a16="http://schemas.microsoft.com/office/drawing/2014/main" id="{575C9702-D73B-C14B-69BA-688F84A0B173}"/>
                </a:ext>
              </a:extLst>
            </p:cNvPr>
            <p:cNvSpPr/>
            <p:nvPr/>
          </p:nvSpPr>
          <p:spPr>
            <a:xfrm>
              <a:off x="4873409" y="5277381"/>
              <a:ext cx="800454" cy="419962"/>
            </a:xfrm>
            <a:prstGeom prst="notchedRightArrow">
              <a:avLst>
                <a:gd name="adj1" fmla="val 50000"/>
                <a:gd name="adj2" fmla="val 50000"/>
              </a:avLst>
            </a:prstGeom>
            <a:solidFill>
              <a:srgbClr val="003E90"/>
            </a:solidFill>
            <a:ln w="12700" cap="flat" cmpd="sng">
              <a:solidFill>
                <a:srgbClr val="003E9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536F1A8-4357-4B83-99FE-BF5C8F7B5176}"/>
              </a:ext>
            </a:extLst>
          </p:cNvPr>
          <p:cNvGrpSpPr/>
          <p:nvPr/>
        </p:nvGrpSpPr>
        <p:grpSpPr>
          <a:xfrm>
            <a:off x="4161882" y="3348836"/>
            <a:ext cx="4078698" cy="1296934"/>
            <a:chOff x="3367329" y="3342663"/>
            <a:chExt cx="4078698" cy="1296934"/>
          </a:xfrm>
        </p:grpSpPr>
        <p:sp>
          <p:nvSpPr>
            <p:cNvPr id="11" name="Google Shape;59;p3">
              <a:extLst>
                <a:ext uri="{FF2B5EF4-FFF2-40B4-BE49-F238E27FC236}">
                  <a16:creationId xmlns:a16="http://schemas.microsoft.com/office/drawing/2014/main" id="{ADBF6FCE-4C42-89E3-72F2-E0FBB529CE2B}"/>
                </a:ext>
              </a:extLst>
            </p:cNvPr>
            <p:cNvSpPr/>
            <p:nvPr/>
          </p:nvSpPr>
          <p:spPr>
            <a:xfrm rot="5400000">
              <a:off x="4981482" y="3402099"/>
              <a:ext cx="850392" cy="731520"/>
            </a:xfrm>
            <a:prstGeom prst="bentUpArrow">
              <a:avLst>
                <a:gd name="adj1" fmla="val 9408"/>
                <a:gd name="adj2" fmla="val 25000"/>
                <a:gd name="adj3" fmla="val 25000"/>
              </a:avLst>
            </a:prstGeom>
            <a:solidFill>
              <a:srgbClr val="003E9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60;p3">
              <a:extLst>
                <a:ext uri="{FF2B5EF4-FFF2-40B4-BE49-F238E27FC236}">
                  <a16:creationId xmlns:a16="http://schemas.microsoft.com/office/drawing/2014/main" id="{357C507E-FD24-F816-ADDC-8C969A271337}"/>
                </a:ext>
              </a:extLst>
            </p:cNvPr>
            <p:cNvSpPr txBox="1"/>
            <p:nvPr/>
          </p:nvSpPr>
          <p:spPr>
            <a:xfrm>
              <a:off x="5772438" y="3662212"/>
              <a:ext cx="1673589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3600" b="1" dirty="0">
                  <a:solidFill>
                    <a:srgbClr val="354248"/>
                  </a:solidFill>
                  <a:latin typeface="Philosopher" panose="02000503000000020004" pitchFamily="2" charset="0"/>
                  <a:ea typeface="Calibri"/>
                  <a:cs typeface="Calibri"/>
                  <a:sym typeface="Calibri"/>
                </a:rPr>
                <a:t>PASS</a:t>
              </a:r>
              <a:endParaRPr dirty="0">
                <a:solidFill>
                  <a:srgbClr val="354248"/>
                </a:solidFill>
                <a:latin typeface="Philosopher" panose="02000503000000020004" pitchFamily="2" charset="0"/>
              </a:endParaRPr>
            </a:p>
          </p:txBody>
        </p:sp>
        <p:sp>
          <p:nvSpPr>
            <p:cNvPr id="13" name="Google Shape;60;p3">
              <a:extLst>
                <a:ext uri="{FF2B5EF4-FFF2-40B4-BE49-F238E27FC236}">
                  <a16:creationId xmlns:a16="http://schemas.microsoft.com/office/drawing/2014/main" id="{C3210B1A-2146-AAF6-0FB5-B596CEA60FCC}"/>
                </a:ext>
              </a:extLst>
            </p:cNvPr>
            <p:cNvSpPr txBox="1"/>
            <p:nvPr/>
          </p:nvSpPr>
          <p:spPr>
            <a:xfrm>
              <a:off x="3602438" y="3416097"/>
              <a:ext cx="1673589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800" b="1" dirty="0">
                  <a:solidFill>
                    <a:srgbClr val="354248"/>
                  </a:solidFill>
                  <a:latin typeface="Philosopher" panose="02000503000000020004" pitchFamily="2" charset="0"/>
                  <a:ea typeface="Calibri"/>
                  <a:cs typeface="Calibri"/>
                  <a:sym typeface="Calibri"/>
                </a:rPr>
                <a:t>BIA</a:t>
              </a:r>
              <a:r>
                <a:rPr lang="fr-FR" sz="3600" b="1" dirty="0">
                  <a:solidFill>
                    <a:srgbClr val="354248"/>
                  </a:solidFill>
                  <a:latin typeface="Philosopher" panose="02000503000000020004" pitchFamily="2" charset="0"/>
                  <a:ea typeface="Calibri"/>
                  <a:cs typeface="Calibri"/>
                  <a:sym typeface="Calibri"/>
                </a:rPr>
                <a:t> </a:t>
              </a:r>
              <a:r>
                <a:rPr lang="fr-FR" sz="1400" b="1" dirty="0">
                  <a:solidFill>
                    <a:srgbClr val="354248"/>
                  </a:solidFill>
                  <a:latin typeface="Philosopher" panose="02000503000000020004" pitchFamily="2" charset="0"/>
                  <a:ea typeface="Calibri"/>
                  <a:cs typeface="Calibri"/>
                  <a:sym typeface="Calibri"/>
                </a:rPr>
                <a:t>(-3 ans)</a:t>
              </a:r>
              <a:endParaRPr sz="1400" dirty="0">
                <a:solidFill>
                  <a:srgbClr val="354248"/>
                </a:solidFill>
                <a:latin typeface="Philosopher" panose="02000503000000020004" pitchFamily="2" charset="0"/>
              </a:endParaRPr>
            </a:p>
          </p:txBody>
        </p:sp>
        <p:sp>
          <p:nvSpPr>
            <p:cNvPr id="14" name="Google Shape;60;p3">
              <a:extLst>
                <a:ext uri="{FF2B5EF4-FFF2-40B4-BE49-F238E27FC236}">
                  <a16:creationId xmlns:a16="http://schemas.microsoft.com/office/drawing/2014/main" id="{D8C379F9-CF74-052A-6AA0-7A8EB7D9A40F}"/>
                </a:ext>
              </a:extLst>
            </p:cNvPr>
            <p:cNvSpPr txBox="1"/>
            <p:nvPr/>
          </p:nvSpPr>
          <p:spPr>
            <a:xfrm>
              <a:off x="3367329" y="3777863"/>
              <a:ext cx="2282848" cy="8617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800" b="1" dirty="0">
                  <a:solidFill>
                    <a:srgbClr val="354248"/>
                  </a:solidFill>
                  <a:latin typeface="Philosopher" panose="02000503000000020004" pitchFamily="2" charset="0"/>
                  <a:ea typeface="Calibri"/>
                  <a:cs typeface="Calibri"/>
                  <a:sym typeface="Calibri"/>
                </a:rPr>
                <a:t>Théorique</a:t>
              </a:r>
              <a:r>
                <a:rPr lang="fr-FR" sz="3600" b="1" dirty="0">
                  <a:solidFill>
                    <a:srgbClr val="354248"/>
                  </a:solidFill>
                  <a:latin typeface="Philosopher" panose="02000503000000020004" pitchFamily="2" charset="0"/>
                  <a:ea typeface="Calibri"/>
                  <a:cs typeface="Calibri"/>
                  <a:sym typeface="Calibri"/>
                </a:rPr>
                <a:t> </a:t>
              </a:r>
              <a:r>
                <a:rPr lang="fr-FR" sz="1400" dirty="0">
                  <a:solidFill>
                    <a:srgbClr val="354248"/>
                  </a:solidFill>
                  <a:latin typeface="Philosopher" panose="02000503000000020004" pitchFamily="2" charset="0"/>
                  <a:ea typeface="Calibri"/>
                  <a:cs typeface="Calibri"/>
                  <a:sym typeface="Calibri"/>
                </a:rPr>
                <a:t>(</a:t>
              </a:r>
              <a:r>
                <a:rPr lang="fr-FR" sz="1400" dirty="0" err="1">
                  <a:solidFill>
                    <a:srgbClr val="354248"/>
                  </a:solidFill>
                  <a:latin typeface="Philosopher" panose="02000503000000020004" pitchFamily="2" charset="0"/>
                  <a:ea typeface="Calibri"/>
                  <a:cs typeface="Calibri"/>
                  <a:sym typeface="Calibri"/>
                </a:rPr>
                <a:t>valid</a:t>
              </a:r>
              <a:r>
                <a:rPr lang="fr-FR" sz="1400" dirty="0">
                  <a:solidFill>
                    <a:srgbClr val="354248"/>
                  </a:solidFill>
                  <a:latin typeface="Philosopher" panose="02000503000000020004" pitchFamily="2" charset="0"/>
                  <a:ea typeface="Calibri"/>
                  <a:cs typeface="Calibri"/>
                  <a:sym typeface="Calibri"/>
                </a:rPr>
                <a:t>)</a:t>
              </a:r>
              <a:endParaRPr sz="1400" dirty="0">
                <a:solidFill>
                  <a:srgbClr val="354248"/>
                </a:solidFill>
                <a:latin typeface="Philosopher" panose="02000503000000020004" pitchFamily="2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56DCD27E-D916-F1FF-EB29-9FF8E9ABD0E3}"/>
              </a:ext>
            </a:extLst>
          </p:cNvPr>
          <p:cNvSpPr/>
          <p:nvPr/>
        </p:nvSpPr>
        <p:spPr>
          <a:xfrm>
            <a:off x="5793670" y="2226815"/>
            <a:ext cx="1115482" cy="379414"/>
          </a:xfrm>
          <a:prstGeom prst="rect">
            <a:avLst/>
          </a:prstGeom>
          <a:solidFill>
            <a:srgbClr val="003E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Philosopher" panose="02000503000000020004" pitchFamily="2" charset="0"/>
              </a:rPr>
              <a:t>théorique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EBA69DE0-D600-5C25-FD7C-D03126D449AC}"/>
              </a:ext>
            </a:extLst>
          </p:cNvPr>
          <p:cNvGrpSpPr/>
          <p:nvPr/>
        </p:nvGrpSpPr>
        <p:grpSpPr>
          <a:xfrm>
            <a:off x="2926279" y="1246310"/>
            <a:ext cx="3274952" cy="2022634"/>
            <a:chOff x="2926279" y="1246310"/>
            <a:chExt cx="3274952" cy="2022634"/>
          </a:xfrm>
        </p:grpSpPr>
        <p:sp>
          <p:nvSpPr>
            <p:cNvPr id="17" name="Google Shape;51;p3">
              <a:extLst>
                <a:ext uri="{FF2B5EF4-FFF2-40B4-BE49-F238E27FC236}">
                  <a16:creationId xmlns:a16="http://schemas.microsoft.com/office/drawing/2014/main" id="{0384DA17-9E62-FDA0-0623-21174FDE557C}"/>
                </a:ext>
              </a:extLst>
            </p:cNvPr>
            <p:cNvSpPr/>
            <p:nvPr/>
          </p:nvSpPr>
          <p:spPr>
            <a:xfrm>
              <a:off x="2926279" y="2118552"/>
              <a:ext cx="978408" cy="484632"/>
            </a:xfrm>
            <a:prstGeom prst="notchedRightArrow">
              <a:avLst>
                <a:gd name="adj1" fmla="val 50000"/>
                <a:gd name="adj2" fmla="val 50000"/>
              </a:avLst>
            </a:prstGeom>
            <a:solidFill>
              <a:srgbClr val="003E9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0510A509-D52D-31E4-BA9F-CED93D87973C}"/>
                </a:ext>
              </a:extLst>
            </p:cNvPr>
            <p:cNvGrpSpPr/>
            <p:nvPr/>
          </p:nvGrpSpPr>
          <p:grpSpPr>
            <a:xfrm>
              <a:off x="4850272" y="1958563"/>
              <a:ext cx="914400" cy="914400"/>
              <a:chOff x="4653458" y="2396811"/>
              <a:chExt cx="914400" cy="914400"/>
            </a:xfrm>
          </p:grpSpPr>
          <p:sp>
            <p:nvSpPr>
              <p:cNvPr id="21" name="Google Shape;49;p3">
                <a:extLst>
                  <a:ext uri="{FF2B5EF4-FFF2-40B4-BE49-F238E27FC236}">
                    <a16:creationId xmlns:a16="http://schemas.microsoft.com/office/drawing/2014/main" id="{7CAEB7D0-95FC-515D-A113-300A4835881B}"/>
                  </a:ext>
                </a:extLst>
              </p:cNvPr>
              <p:cNvSpPr/>
              <p:nvPr/>
            </p:nvSpPr>
            <p:spPr>
              <a:xfrm>
                <a:off x="4653458" y="2396811"/>
                <a:ext cx="914400" cy="914400"/>
              </a:xfrm>
              <a:prstGeom prst="frame">
                <a:avLst>
                  <a:gd name="adj1" fmla="val 12500"/>
                </a:avLst>
              </a:prstGeom>
              <a:solidFill>
                <a:srgbClr val="92D050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Philosopher" panose="02000503000000020004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63;p3">
                <a:extLst>
                  <a:ext uri="{FF2B5EF4-FFF2-40B4-BE49-F238E27FC236}">
                    <a16:creationId xmlns:a16="http://schemas.microsoft.com/office/drawing/2014/main" id="{3FB6AC7F-B85C-B779-7DF7-A512D67D2B73}"/>
                  </a:ext>
                </a:extLst>
              </p:cNvPr>
              <p:cNvSpPr txBox="1"/>
              <p:nvPr/>
            </p:nvSpPr>
            <p:spPr>
              <a:xfrm>
                <a:off x="4814547" y="2562828"/>
                <a:ext cx="625492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800" dirty="0">
                    <a:solidFill>
                      <a:schemeClr val="dk1"/>
                    </a:solidFill>
                    <a:latin typeface="Philosopher" panose="02000503000000020004" pitchFamily="2" charset="0"/>
                    <a:ea typeface="Calibri"/>
                    <a:cs typeface="Calibri"/>
                    <a:sym typeface="Calibri"/>
                  </a:rPr>
                  <a:t>Mod</a:t>
                </a:r>
                <a:endParaRPr dirty="0">
                  <a:latin typeface="Philosopher" panose="02000503000000020004" pitchFamily="2" charset="0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800" dirty="0">
                    <a:solidFill>
                      <a:schemeClr val="dk1"/>
                    </a:solidFill>
                    <a:latin typeface="Philosopher" panose="02000503000000020004" pitchFamily="2" charset="0"/>
                    <a:ea typeface="Calibri"/>
                    <a:cs typeface="Calibri"/>
                    <a:sym typeface="Calibri"/>
                  </a:rPr>
                  <a:t>2</a:t>
                </a:r>
                <a:endParaRPr dirty="0">
                  <a:latin typeface="Philosopher" panose="02000503000000020004" pitchFamily="2" charset="0"/>
                </a:endParaRP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D69D761-F2A8-C76E-734E-AE6B6EFB97A3}"/>
                </a:ext>
              </a:extLst>
            </p:cNvPr>
            <p:cNvSpPr/>
            <p:nvPr/>
          </p:nvSpPr>
          <p:spPr>
            <a:xfrm>
              <a:off x="4417016" y="1246310"/>
              <a:ext cx="1784215" cy="62492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rgbClr val="C00000"/>
                  </a:solidFill>
                  <a:latin typeface="Philosopher" panose="02000503000000020004" pitchFamily="2" charset="0"/>
                </a:rPr>
                <a:t>Se perfectionner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D9E6A8A-2C47-9255-849D-9D04616138F7}"/>
                </a:ext>
              </a:extLst>
            </p:cNvPr>
            <p:cNvSpPr/>
            <p:nvPr/>
          </p:nvSpPr>
          <p:spPr>
            <a:xfrm>
              <a:off x="4764870" y="2889530"/>
              <a:ext cx="1115482" cy="379414"/>
            </a:xfrm>
            <a:prstGeom prst="rect">
              <a:avLst/>
            </a:prstGeom>
            <a:solidFill>
              <a:srgbClr val="003E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latin typeface="Philosopher" panose="02000503000000020004" pitchFamily="2" charset="0"/>
                </a:rPr>
                <a:t>Elearning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9E97999D-95A0-340C-B747-4A09DDA6FC5C}"/>
              </a:ext>
            </a:extLst>
          </p:cNvPr>
          <p:cNvGrpSpPr/>
          <p:nvPr/>
        </p:nvGrpSpPr>
        <p:grpSpPr>
          <a:xfrm>
            <a:off x="624005" y="1510602"/>
            <a:ext cx="1766411" cy="1838234"/>
            <a:chOff x="624005" y="1510602"/>
            <a:chExt cx="1766411" cy="1838234"/>
          </a:xfrm>
        </p:grpSpPr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AC270226-5D0A-74B9-A902-E0136B5F1753}"/>
                </a:ext>
              </a:extLst>
            </p:cNvPr>
            <p:cNvGrpSpPr/>
            <p:nvPr/>
          </p:nvGrpSpPr>
          <p:grpSpPr>
            <a:xfrm>
              <a:off x="1050011" y="1973111"/>
              <a:ext cx="914400" cy="914400"/>
              <a:chOff x="2332201" y="2396811"/>
              <a:chExt cx="914400" cy="914400"/>
            </a:xfrm>
          </p:grpSpPr>
          <p:sp>
            <p:nvSpPr>
              <p:cNvPr id="27" name="Google Shape;48;p3">
                <a:extLst>
                  <a:ext uri="{FF2B5EF4-FFF2-40B4-BE49-F238E27FC236}">
                    <a16:creationId xmlns:a16="http://schemas.microsoft.com/office/drawing/2014/main" id="{4EDBE60D-A575-769D-171C-DFDE7F199709}"/>
                  </a:ext>
                </a:extLst>
              </p:cNvPr>
              <p:cNvSpPr/>
              <p:nvPr/>
            </p:nvSpPr>
            <p:spPr>
              <a:xfrm>
                <a:off x="2332201" y="2396811"/>
                <a:ext cx="914400" cy="914400"/>
              </a:xfrm>
              <a:prstGeom prst="frame">
                <a:avLst>
                  <a:gd name="adj1" fmla="val 12500"/>
                </a:avLst>
              </a:prstGeom>
              <a:solidFill>
                <a:srgbClr val="92D050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Philosopher" panose="02000503000000020004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55;p3">
                <a:extLst>
                  <a:ext uri="{FF2B5EF4-FFF2-40B4-BE49-F238E27FC236}">
                    <a16:creationId xmlns:a16="http://schemas.microsoft.com/office/drawing/2014/main" id="{E3434676-6707-9F39-0E9F-B41F5ACD870F}"/>
                  </a:ext>
                </a:extLst>
              </p:cNvPr>
              <p:cNvSpPr txBox="1"/>
              <p:nvPr/>
            </p:nvSpPr>
            <p:spPr>
              <a:xfrm>
                <a:off x="2503974" y="2563002"/>
                <a:ext cx="625492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800" dirty="0">
                    <a:solidFill>
                      <a:schemeClr val="dk1"/>
                    </a:solidFill>
                    <a:latin typeface="Philosopher" panose="02000503000000020004" pitchFamily="2" charset="0"/>
                    <a:ea typeface="Calibri"/>
                    <a:cs typeface="Calibri"/>
                    <a:sym typeface="Calibri"/>
                  </a:rPr>
                  <a:t>Mod</a:t>
                </a:r>
                <a:endParaRPr dirty="0">
                  <a:latin typeface="Philosopher" panose="02000503000000020004" pitchFamily="2" charset="0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800" dirty="0">
                    <a:solidFill>
                      <a:schemeClr val="dk1"/>
                    </a:solidFill>
                    <a:latin typeface="Philosopher" panose="02000503000000020004" pitchFamily="2" charset="0"/>
                    <a:ea typeface="Calibri"/>
                    <a:cs typeface="Calibri"/>
                    <a:sym typeface="Calibri"/>
                  </a:rPr>
                  <a:t>1</a:t>
                </a:r>
                <a:endParaRPr dirty="0">
                  <a:latin typeface="Philosopher" panose="02000503000000020004" pitchFamily="2" charset="0"/>
                </a:endParaRP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5A0A732-6A49-D3B2-810C-7393C4082808}"/>
                </a:ext>
              </a:extLst>
            </p:cNvPr>
            <p:cNvSpPr/>
            <p:nvPr/>
          </p:nvSpPr>
          <p:spPr>
            <a:xfrm>
              <a:off x="976789" y="2969422"/>
              <a:ext cx="1115482" cy="379414"/>
            </a:xfrm>
            <a:prstGeom prst="rect">
              <a:avLst/>
            </a:prstGeom>
            <a:solidFill>
              <a:srgbClr val="003E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latin typeface="Philosopher" panose="02000503000000020004" pitchFamily="2" charset="0"/>
                </a:rPr>
                <a:t>Elearning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253FB50-B4C5-F1AF-4BA0-0F17AF0D0147}"/>
                </a:ext>
              </a:extLst>
            </p:cNvPr>
            <p:cNvSpPr/>
            <p:nvPr/>
          </p:nvSpPr>
          <p:spPr>
            <a:xfrm>
              <a:off x="624005" y="1510602"/>
              <a:ext cx="1766411" cy="37941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rgbClr val="C00000"/>
                  </a:solidFill>
                  <a:latin typeface="Philosopher" panose="02000503000000020004" pitchFamily="2" charset="0"/>
                </a:rPr>
                <a:t>Objectif lâcher</a:t>
              </a: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30159E6B-AF69-EB45-342A-2F4D5E9FE965}"/>
              </a:ext>
            </a:extLst>
          </p:cNvPr>
          <p:cNvGrpSpPr/>
          <p:nvPr/>
        </p:nvGrpSpPr>
        <p:grpSpPr>
          <a:xfrm>
            <a:off x="7162931" y="1246310"/>
            <a:ext cx="3445270" cy="1626653"/>
            <a:chOff x="7162931" y="1246310"/>
            <a:chExt cx="3445270" cy="1626653"/>
          </a:xfrm>
        </p:grpSpPr>
        <p:sp>
          <p:nvSpPr>
            <p:cNvPr id="30" name="Google Shape;52;p3">
              <a:extLst>
                <a:ext uri="{FF2B5EF4-FFF2-40B4-BE49-F238E27FC236}">
                  <a16:creationId xmlns:a16="http://schemas.microsoft.com/office/drawing/2014/main" id="{06948AB9-8465-1C5B-70A1-7BB44A6EA941}"/>
                </a:ext>
              </a:extLst>
            </p:cNvPr>
            <p:cNvSpPr/>
            <p:nvPr/>
          </p:nvSpPr>
          <p:spPr>
            <a:xfrm>
              <a:off x="7162931" y="2139302"/>
              <a:ext cx="978408" cy="484632"/>
            </a:xfrm>
            <a:prstGeom prst="notchedRightArrow">
              <a:avLst>
                <a:gd name="adj1" fmla="val 50000"/>
                <a:gd name="adj2" fmla="val 50000"/>
              </a:avLst>
            </a:prstGeom>
            <a:solidFill>
              <a:srgbClr val="003E9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53;p3">
              <a:extLst>
                <a:ext uri="{FF2B5EF4-FFF2-40B4-BE49-F238E27FC236}">
                  <a16:creationId xmlns:a16="http://schemas.microsoft.com/office/drawing/2014/main" id="{B38D105F-E50A-113C-356C-43B821701C57}"/>
                </a:ext>
              </a:extLst>
            </p:cNvPr>
            <p:cNvSpPr/>
            <p:nvPr/>
          </p:nvSpPr>
          <p:spPr>
            <a:xfrm>
              <a:off x="9693801" y="1871233"/>
              <a:ext cx="914400" cy="914400"/>
            </a:xfrm>
            <a:prstGeom prst="mathEqual">
              <a:avLst>
                <a:gd name="adj1" fmla="val 23520"/>
                <a:gd name="adj2" fmla="val 11760"/>
              </a:avLst>
            </a:prstGeom>
            <a:solidFill>
              <a:srgbClr val="003E9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699359C0-A4B9-9ABA-C04E-671EA09F9EA4}"/>
                </a:ext>
              </a:extLst>
            </p:cNvPr>
            <p:cNvGrpSpPr/>
            <p:nvPr/>
          </p:nvGrpSpPr>
          <p:grpSpPr>
            <a:xfrm>
              <a:off x="8663418" y="1958563"/>
              <a:ext cx="914400" cy="914400"/>
              <a:chOff x="7025984" y="2396811"/>
              <a:chExt cx="914400" cy="914400"/>
            </a:xfrm>
          </p:grpSpPr>
          <p:sp>
            <p:nvSpPr>
              <p:cNvPr id="34" name="Google Shape;50;p3">
                <a:extLst>
                  <a:ext uri="{FF2B5EF4-FFF2-40B4-BE49-F238E27FC236}">
                    <a16:creationId xmlns:a16="http://schemas.microsoft.com/office/drawing/2014/main" id="{06787781-BC1A-3C38-9703-23D2A1643ED3}"/>
                  </a:ext>
                </a:extLst>
              </p:cNvPr>
              <p:cNvSpPr/>
              <p:nvPr/>
            </p:nvSpPr>
            <p:spPr>
              <a:xfrm>
                <a:off x="7025984" y="2396811"/>
                <a:ext cx="914400" cy="914400"/>
              </a:xfrm>
              <a:prstGeom prst="frame">
                <a:avLst>
                  <a:gd name="adj1" fmla="val 12500"/>
                </a:avLst>
              </a:prstGeom>
              <a:solidFill>
                <a:srgbClr val="92D050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Philosopher" panose="02000503000000020004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64;p3">
                <a:extLst>
                  <a:ext uri="{FF2B5EF4-FFF2-40B4-BE49-F238E27FC236}">
                    <a16:creationId xmlns:a16="http://schemas.microsoft.com/office/drawing/2014/main" id="{5A2C9079-EFD6-0800-F210-4FE7C18D4914}"/>
                  </a:ext>
                </a:extLst>
              </p:cNvPr>
              <p:cNvSpPr txBox="1"/>
              <p:nvPr/>
            </p:nvSpPr>
            <p:spPr>
              <a:xfrm>
                <a:off x="7170437" y="2548621"/>
                <a:ext cx="625492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800" dirty="0">
                    <a:solidFill>
                      <a:schemeClr val="dk1"/>
                    </a:solidFill>
                    <a:latin typeface="Philosopher" panose="02000503000000020004" pitchFamily="2" charset="0"/>
                    <a:ea typeface="Calibri"/>
                    <a:cs typeface="Calibri"/>
                    <a:sym typeface="Calibri"/>
                  </a:rPr>
                  <a:t>Mod</a:t>
                </a:r>
                <a:endParaRPr dirty="0">
                  <a:latin typeface="Philosopher" panose="02000503000000020004" pitchFamily="2" charset="0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800" dirty="0">
                    <a:solidFill>
                      <a:schemeClr val="dk1"/>
                    </a:solidFill>
                    <a:latin typeface="Philosopher" panose="02000503000000020004" pitchFamily="2" charset="0"/>
                    <a:ea typeface="Calibri"/>
                    <a:cs typeface="Calibri"/>
                    <a:sym typeface="Calibri"/>
                  </a:rPr>
                  <a:t>3</a:t>
                </a:r>
                <a:endParaRPr dirty="0">
                  <a:latin typeface="Philosopher" panose="02000503000000020004" pitchFamily="2" charset="0"/>
                </a:endParaRPr>
              </a:p>
            </p:txBody>
          </p:sp>
        </p:grp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A535EBA-4FFB-F248-75A5-D7E0FF0C4ED8}"/>
                </a:ext>
              </a:extLst>
            </p:cNvPr>
            <p:cNvSpPr/>
            <p:nvPr/>
          </p:nvSpPr>
          <p:spPr>
            <a:xfrm>
              <a:off x="8408280" y="1246310"/>
              <a:ext cx="1424675" cy="62818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rgbClr val="C00000"/>
                  </a:solidFill>
                  <a:latin typeface="Philosopher" panose="02000503000000020004" pitchFamily="2" charset="0"/>
                </a:rPr>
                <a:t>Objectif SPL</a:t>
              </a:r>
            </a:p>
          </p:txBody>
        </p:sp>
      </p:grpSp>
      <p:sp>
        <p:nvSpPr>
          <p:cNvPr id="37" name="Titre 36">
            <a:extLst>
              <a:ext uri="{FF2B5EF4-FFF2-40B4-BE49-F238E27FC236}">
                <a16:creationId xmlns:a16="http://schemas.microsoft.com/office/drawing/2014/main" id="{BADBE4D3-ABB6-26AD-6F6F-9E15FACED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SPL planeur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5F7D53B-0359-9DE3-3530-08D21DB44A0E}"/>
              </a:ext>
            </a:extLst>
          </p:cNvPr>
          <p:cNvSpPr txBox="1"/>
          <p:nvPr/>
        </p:nvSpPr>
        <p:spPr>
          <a:xfrm>
            <a:off x="3405261" y="6101725"/>
            <a:ext cx="4673075" cy="52322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pPr algn="ctr"/>
            <a:r>
              <a:rPr lang="fr-FR" sz="2800" b="1" dirty="0">
                <a:latin typeface="Philosopher" panose="02000503000000020004" pitchFamily="2" charset="0"/>
              </a:rPr>
              <a:t>2022 délivrance de 195 SPL </a:t>
            </a:r>
          </a:p>
        </p:txBody>
      </p:sp>
    </p:spTree>
    <p:extLst>
      <p:ext uri="{BB962C8B-B14F-4D97-AF65-F5344CB8AC3E}">
        <p14:creationId xmlns:p14="http://schemas.microsoft.com/office/powerpoint/2010/main" val="147500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0BC508-4F89-FCBD-6AEE-DA6B19DD3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30</a:t>
            </a:fld>
            <a:endParaRPr lang="fr-FR"/>
          </a:p>
        </p:txBody>
      </p:sp>
      <p:sp>
        <p:nvSpPr>
          <p:cNvPr id="3" name="Google Shape;279;p15">
            <a:extLst>
              <a:ext uri="{FF2B5EF4-FFF2-40B4-BE49-F238E27FC236}">
                <a16:creationId xmlns:a16="http://schemas.microsoft.com/office/drawing/2014/main" id="{E7FE4402-63F6-AA31-0D44-F6CFFBC807A6}"/>
              </a:ext>
            </a:extLst>
          </p:cNvPr>
          <p:cNvSpPr txBox="1"/>
          <p:nvPr/>
        </p:nvSpPr>
        <p:spPr>
          <a:xfrm>
            <a:off x="728420" y="1690688"/>
            <a:ext cx="10972800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u="sng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Aménagements possibles:</a:t>
            </a:r>
            <a:endParaRPr dirty="0">
              <a:latin typeface="Philosopher" panose="02000503000000020004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Philosopher" panose="02000503000000020004" pitchFamily="2" charset="0"/>
              <a:ea typeface="Calibri"/>
              <a:cs typeface="Calibri"/>
              <a:sym typeface="Calibri"/>
            </a:endParaRPr>
          </a:p>
          <a:p>
            <a:pPr marL="1200150" lvl="2" indent="-133350">
              <a:buClr>
                <a:schemeClr val="dk1"/>
              </a:buClr>
              <a:buSzPts val="2400"/>
            </a:pPr>
            <a:endParaRPr sz="2400" dirty="0">
              <a:solidFill>
                <a:schemeClr val="dk1"/>
              </a:solidFill>
              <a:latin typeface="Philosopher" panose="02000503000000020004" pitchFamily="2" charset="0"/>
              <a:ea typeface="Calibri"/>
              <a:cs typeface="Calibri"/>
              <a:sym typeface="Calibri"/>
            </a:endParaRPr>
          </a:p>
          <a:p>
            <a:pPr marL="1200150" lvl="2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Stage personnalisé pour des stagiaires à grande expérience.</a:t>
            </a:r>
            <a:endParaRPr dirty="0">
              <a:latin typeface="Philosopher" panose="02000503000000020004" pitchFamily="2" charset="0"/>
            </a:endParaRPr>
          </a:p>
          <a:p>
            <a:pPr marL="1200150" lvl="2" indent="-133350">
              <a:buClr>
                <a:schemeClr val="dk1"/>
              </a:buClr>
              <a:buSzPts val="2400"/>
            </a:pPr>
            <a:endParaRPr sz="2400" dirty="0">
              <a:solidFill>
                <a:schemeClr val="dk1"/>
              </a:solidFill>
              <a:latin typeface="Philosopher" panose="02000503000000020004" pitchFamily="2" charset="0"/>
              <a:ea typeface="Calibri"/>
              <a:cs typeface="Calibri"/>
              <a:sym typeface="Calibri"/>
            </a:endParaRPr>
          </a:p>
          <a:p>
            <a:pPr marL="1200150" lvl="2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Stage personnalisé pour des moniteurs simulateur</a:t>
            </a:r>
            <a:endParaRPr dirty="0">
              <a:latin typeface="Philosopher" panose="02000503000000020004" pitchFamily="2" charset="0"/>
            </a:endParaRPr>
          </a:p>
          <a:p>
            <a:pPr marL="1200150" lvl="2" indent="-133350">
              <a:buClr>
                <a:schemeClr val="dk1"/>
              </a:buClr>
              <a:buSzPts val="2400"/>
            </a:pPr>
            <a:endParaRPr sz="2400" dirty="0">
              <a:solidFill>
                <a:schemeClr val="dk1"/>
              </a:solidFill>
              <a:latin typeface="Philosopher" panose="02000503000000020004" pitchFamily="2" charset="0"/>
              <a:ea typeface="Calibri"/>
              <a:cs typeface="Calibri"/>
              <a:sym typeface="Calibri"/>
            </a:endParaRPr>
          </a:p>
          <a:p>
            <a:pPr marL="1200150" lvl="2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Cours au sol délivrées en visioconférence  sur le plan national (</a:t>
            </a:r>
            <a:r>
              <a:rPr lang="fr-FR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pour la préparation du module A.)</a:t>
            </a:r>
            <a:endParaRPr dirty="0">
              <a:latin typeface="Philosopher" panose="02000503000000020004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999FD9E-1169-24F2-3DEA-76BC632361B0}"/>
              </a:ext>
            </a:extLst>
          </p:cNvPr>
          <p:cNvSpPr txBox="1"/>
          <p:nvPr/>
        </p:nvSpPr>
        <p:spPr>
          <a:xfrm>
            <a:off x="4000688" y="5875011"/>
            <a:ext cx="4561698" cy="52322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pPr algn="ctr"/>
            <a:r>
              <a:rPr lang="fr-FR" sz="2800" b="1" dirty="0">
                <a:latin typeface="Philosopher" panose="02000503000000020004" pitchFamily="2" charset="0"/>
              </a:rPr>
              <a:t>2022 délivrance de 35 Fi(S)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A2A098EF-A371-3CFA-D3E1-FB01358B5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Stage FI(S)</a:t>
            </a:r>
          </a:p>
        </p:txBody>
      </p:sp>
    </p:spTree>
    <p:extLst>
      <p:ext uri="{BB962C8B-B14F-4D97-AF65-F5344CB8AC3E}">
        <p14:creationId xmlns:p14="http://schemas.microsoft.com/office/powerpoint/2010/main" val="306867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0BC508-4F89-FCBD-6AEE-DA6B19DD3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31</a:t>
            </a:fld>
            <a:endParaRPr lang="fr-FR"/>
          </a:p>
        </p:txBody>
      </p:sp>
      <p:sp>
        <p:nvSpPr>
          <p:cNvPr id="3" name="Google Shape;279;p15">
            <a:extLst>
              <a:ext uri="{FF2B5EF4-FFF2-40B4-BE49-F238E27FC236}">
                <a16:creationId xmlns:a16="http://schemas.microsoft.com/office/drawing/2014/main" id="{E7FE4402-63F6-AA31-0D44-F6CFFBC807A6}"/>
              </a:ext>
            </a:extLst>
          </p:cNvPr>
          <p:cNvSpPr txBox="1"/>
          <p:nvPr/>
        </p:nvSpPr>
        <p:spPr>
          <a:xfrm>
            <a:off x="728420" y="1690688"/>
            <a:ext cx="10972800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u="sng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Prérequis:</a:t>
            </a:r>
            <a:endParaRPr lang="fr-FR" sz="2400" dirty="0">
              <a:latin typeface="Philosopher" panose="02000503000000020004" pitchFamily="2" charset="0"/>
            </a:endParaRPr>
          </a:p>
          <a:p>
            <a:pPr marL="1200150" lvl="2" indent="-133350">
              <a:buClr>
                <a:schemeClr val="dk1"/>
              </a:buClr>
              <a:buSzPts val="2400"/>
            </a:pPr>
            <a:endParaRPr sz="2400" dirty="0">
              <a:solidFill>
                <a:schemeClr val="dk1"/>
              </a:solidFill>
              <a:latin typeface="Philosopher" panose="02000503000000020004" pitchFamily="2" charset="0"/>
              <a:ea typeface="Calibri"/>
              <a:cs typeface="Calibri"/>
              <a:sym typeface="Calibri"/>
            </a:endParaRPr>
          </a:p>
          <a:p>
            <a:pPr marL="1200150" lvl="2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Être SPL non restreint</a:t>
            </a:r>
            <a:endParaRPr dirty="0">
              <a:latin typeface="Philosopher" panose="02000503000000020004" pitchFamily="2" charset="0"/>
            </a:endParaRPr>
          </a:p>
          <a:p>
            <a:pPr marL="1200150" lvl="2" indent="-133350">
              <a:buClr>
                <a:schemeClr val="dk1"/>
              </a:buClr>
              <a:buSzPts val="2400"/>
            </a:pPr>
            <a:endParaRPr sz="2400" dirty="0">
              <a:solidFill>
                <a:schemeClr val="dk1"/>
              </a:solidFill>
              <a:latin typeface="Philosopher" panose="02000503000000020004" pitchFamily="2" charset="0"/>
              <a:ea typeface="Calibri"/>
              <a:cs typeface="Calibri"/>
              <a:sym typeface="Calibri"/>
            </a:endParaRPr>
          </a:p>
          <a:p>
            <a:pPr marL="1200150" lvl="2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Avoir comme Cdb 100 heures de vol et 200 lancements</a:t>
            </a:r>
          </a:p>
          <a:p>
            <a:pPr marL="1200150" lvl="2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Philosopher" panose="02000503000000020004" pitchFamily="2" charset="0"/>
                <a:cs typeface="Calibri"/>
                <a:sym typeface="Calibri"/>
              </a:rPr>
              <a:t>Faire une demande d’inscription à l’ATO</a:t>
            </a:r>
          </a:p>
          <a:p>
            <a:pPr marL="1200150" lvl="2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Philosopher" panose="02000503000000020004" pitchFamily="2" charset="0"/>
                <a:cs typeface="Calibri"/>
                <a:sym typeface="Calibri"/>
              </a:rPr>
              <a:t>Passer l’évaluation théorique avec Wingu ( en club par un FE(S))</a:t>
            </a:r>
          </a:p>
          <a:p>
            <a:pPr marL="1200150" lvl="2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Philosopher" panose="02000503000000020004" pitchFamily="2" charset="0"/>
                <a:cs typeface="Calibri"/>
                <a:sym typeface="Calibri"/>
              </a:rPr>
              <a:t>Passer l’évaluation pratique en vol par un FIE(S)</a:t>
            </a:r>
          </a:p>
          <a:p>
            <a:pPr lvl="1">
              <a:buClr>
                <a:schemeClr val="dk1"/>
              </a:buClr>
              <a:buSzPts val="2400"/>
            </a:pPr>
            <a:r>
              <a:rPr lang="fr-FR" sz="2400" dirty="0">
                <a:solidFill>
                  <a:schemeClr val="dk1"/>
                </a:solidFill>
                <a:latin typeface="Philosopher" panose="02000503000000020004" pitchFamily="2" charset="0"/>
                <a:cs typeface="Calibri"/>
                <a:sym typeface="Calibri"/>
              </a:rPr>
              <a:t>Formation sur 4 semaines au CNVV ou dans un satellite </a:t>
            </a:r>
            <a:endParaRPr dirty="0">
              <a:latin typeface="Philosopher" panose="02000503000000020004" pitchFamily="2" charset="0"/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A2A098EF-A371-3CFA-D3E1-FB01358B5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Stage FI(S)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00F5DC2-E5E5-3420-4E80-9FC425FA3133}"/>
              </a:ext>
            </a:extLst>
          </p:cNvPr>
          <p:cNvSpPr txBox="1"/>
          <p:nvPr/>
        </p:nvSpPr>
        <p:spPr>
          <a:xfrm>
            <a:off x="838200" y="5537410"/>
            <a:ext cx="10940560" cy="52322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pPr algn="ctr"/>
            <a:r>
              <a:rPr lang="fr-FR" sz="2800" b="1" dirty="0">
                <a:latin typeface="Philosopher" panose="02000503000000020004" pitchFamily="2" charset="0"/>
              </a:rPr>
              <a:t>Se préparer avec le chef pilote ou un FI(S) pour la théorie et la pratique !</a:t>
            </a:r>
          </a:p>
        </p:txBody>
      </p:sp>
    </p:spTree>
    <p:extLst>
      <p:ext uri="{BB962C8B-B14F-4D97-AF65-F5344CB8AC3E}">
        <p14:creationId xmlns:p14="http://schemas.microsoft.com/office/powerpoint/2010/main" val="373961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0BC508-4F89-FCBD-6AEE-DA6B19DD3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32</a:t>
            </a:fld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873A04E4-FDF8-B6AE-FDB1-D0F5ED48A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5470"/>
            <a:ext cx="10515600" cy="721397"/>
          </a:xfrm>
        </p:spPr>
        <p:txBody>
          <a:bodyPr>
            <a:normAutofit fontScale="90000"/>
          </a:bodyPr>
          <a:lstStyle/>
          <a:p>
            <a:r>
              <a:rPr lang="fr-FR" sz="4000" spc="0" dirty="0">
                <a:ln w="0"/>
                <a:solidFill>
                  <a:srgbClr val="354248"/>
                </a:solidFill>
              </a:rPr>
              <a:t>EXPERIENCE GLISSANTE</a:t>
            </a:r>
            <a:br>
              <a:rPr lang="fr-FR" sz="4000" spc="0" dirty="0">
                <a:ln w="0"/>
                <a:solidFill>
                  <a:srgbClr val="354248"/>
                </a:solidFill>
              </a:rPr>
            </a:br>
            <a:r>
              <a:rPr lang="fr-FR" sz="2700" spc="0" dirty="0">
                <a:ln w="0"/>
                <a:solidFill>
                  <a:srgbClr val="354248"/>
                </a:solidFill>
              </a:rPr>
              <a:t>Rappel</a:t>
            </a:r>
            <a:endParaRPr lang="fr-FR" sz="2200" spc="0" dirty="0">
              <a:ln w="0"/>
              <a:solidFill>
                <a:srgbClr val="354248"/>
              </a:solidFill>
            </a:endParaRPr>
          </a:p>
        </p:txBody>
      </p:sp>
      <p:sp>
        <p:nvSpPr>
          <p:cNvPr id="6" name="Espace réservé du numéro de diapositive 3">
            <a:extLst>
              <a:ext uri="{FF2B5EF4-FFF2-40B4-BE49-F238E27FC236}">
                <a16:creationId xmlns:a16="http://schemas.microsoft.com/office/drawing/2014/main" id="{27F59C11-4385-9841-85D7-58F491BCCC94}"/>
              </a:ext>
            </a:extLst>
          </p:cNvPr>
          <p:cNvSpPr txBox="1">
            <a:spLocks/>
          </p:cNvSpPr>
          <p:nvPr/>
        </p:nvSpPr>
        <p:spPr>
          <a:xfrm>
            <a:off x="11200990" y="642143"/>
            <a:ext cx="1058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Philosopher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A1F5E13-05F9-0C4D-860F-511CD9D44647}" type="slidenum">
              <a:rPr lang="fr-FR" smtClean="0"/>
              <a:pPr/>
              <a:t>32</a:t>
            </a:fld>
            <a:endParaRPr lang="fr-FR"/>
          </a:p>
        </p:txBody>
      </p:sp>
      <p:sp>
        <p:nvSpPr>
          <p:cNvPr id="7" name="Google Shape;300;p18">
            <a:extLst>
              <a:ext uri="{FF2B5EF4-FFF2-40B4-BE49-F238E27FC236}">
                <a16:creationId xmlns:a16="http://schemas.microsoft.com/office/drawing/2014/main" id="{08E88D93-1340-99F6-3CCA-9D3611B31807}"/>
              </a:ext>
            </a:extLst>
          </p:cNvPr>
          <p:cNvSpPr txBox="1"/>
          <p:nvPr/>
        </p:nvSpPr>
        <p:spPr>
          <a:xfrm>
            <a:off x="761795" y="2430265"/>
            <a:ext cx="10362790" cy="4062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latin typeface="Philosopher" panose="02000503000000020004" pitchFamily="2" charset="0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30 heures ou 60 lancements  d’instruction en 36 mois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fr-FR" sz="2400" dirty="0">
              <a:latin typeface="Philosopher" panose="02000503000000020004" pitchFamily="2" charset="0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Suivre un stage </a:t>
            </a:r>
            <a:r>
              <a:rPr lang="fr-FR" sz="2400" dirty="0" err="1"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RaN</a:t>
            </a:r>
            <a:r>
              <a:rPr lang="fr-FR" sz="2400" dirty="0"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 dans les 36 mois.</a:t>
            </a:r>
            <a:endParaRPr dirty="0">
              <a:latin typeface="Philosopher" panose="02000503000000020004" pitchFamily="2" charset="0"/>
            </a:endParaRPr>
          </a:p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latin typeface="Philosopher" panose="02000503000000020004" pitchFamily="2" charset="0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2400"/>
            </a:pPr>
            <a:r>
              <a:rPr lang="fr-FR" sz="2400" dirty="0">
                <a:latin typeface="Philosopher" panose="02000503000000020004" pitchFamily="2" charset="0"/>
              </a:rPr>
              <a:t>Et</a:t>
            </a:r>
          </a:p>
          <a:p>
            <a:pPr>
              <a:buClr>
                <a:schemeClr val="dk1"/>
              </a:buClr>
              <a:buSzPts val="2400"/>
            </a:pPr>
            <a:endParaRPr lang="fr-FR" sz="2400" dirty="0">
              <a:latin typeface="Philosopher" panose="02000503000000020004" pitchFamily="2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Le vol d’aptitude des 9 ans (origine conversion FCL avril 2015) ou dates postérieures.</a:t>
            </a:r>
            <a:endParaRPr dirty="0">
              <a:latin typeface="Philosopher" panose="02000503000000020004" pitchFamily="2" charset="0"/>
            </a:endParaRPr>
          </a:p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rgbClr val="354248"/>
              </a:solidFill>
              <a:latin typeface="Philosopher" panose="02000503000000020004" pitchFamily="2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354248"/>
              </a:solidFill>
              <a:latin typeface="Philosopher" panose="02000503000000020004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" name="Titre 6">
            <a:extLst>
              <a:ext uri="{FF2B5EF4-FFF2-40B4-BE49-F238E27FC236}">
                <a16:creationId xmlns:a16="http://schemas.microsoft.com/office/drawing/2014/main" id="{9F85FD30-8454-0C34-CF53-079C95E4FC9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300">
                <a:solidFill>
                  <a:srgbClr val="38619E"/>
                </a:solidFill>
                <a:latin typeface="Harabara" panose="020B0803050302020204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Stage FI(S)</a:t>
            </a:r>
          </a:p>
        </p:txBody>
      </p:sp>
    </p:spTree>
    <p:extLst>
      <p:ext uri="{BB962C8B-B14F-4D97-AF65-F5344CB8AC3E}">
        <p14:creationId xmlns:p14="http://schemas.microsoft.com/office/powerpoint/2010/main" val="17562110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0BC508-4F89-FCBD-6AEE-DA6B19DD3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33</a:t>
            </a:fld>
            <a:endParaRPr lang="fr-FR"/>
          </a:p>
        </p:txBody>
      </p:sp>
      <p:sp>
        <p:nvSpPr>
          <p:cNvPr id="2" name="Google Shape;300;p18">
            <a:extLst>
              <a:ext uri="{FF2B5EF4-FFF2-40B4-BE49-F238E27FC236}">
                <a16:creationId xmlns:a16="http://schemas.microsoft.com/office/drawing/2014/main" id="{E70CE6BD-3936-2746-A066-13575A1751CB}"/>
              </a:ext>
            </a:extLst>
          </p:cNvPr>
          <p:cNvSpPr txBox="1"/>
          <p:nvPr/>
        </p:nvSpPr>
        <p:spPr>
          <a:xfrm>
            <a:off x="838200" y="2329188"/>
            <a:ext cx="10362790" cy="3385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Philosopher" panose="02000503000000020004" pitchFamily="2" charset="0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Stage obligatoire qui ne peut plus être substitué par le vol de contrôle d’un FIE.</a:t>
            </a:r>
            <a:endParaRPr dirty="0">
              <a:latin typeface="Philosopher" panose="02000503000000020004" pitchFamily="2" charset="0"/>
            </a:endParaRPr>
          </a:p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Philosopher" panose="02000503000000020004" pitchFamily="2" charset="0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Le stage dure 1 jour.  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sz="2400" dirty="0">
              <a:solidFill>
                <a:schemeClr val="dk1"/>
              </a:solidFill>
              <a:latin typeface="Philosopher" panose="02000503000000020004" pitchFamily="2" charset="0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2400"/>
            </a:pPr>
            <a:r>
              <a:rPr lang="fr-FR" sz="2800" b="1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En 2022: 358 personnes  au </a:t>
            </a:r>
            <a:r>
              <a:rPr lang="fr-FR" sz="2800" b="1" dirty="0" err="1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RaN</a:t>
            </a:r>
            <a:r>
              <a:rPr lang="fr-FR" sz="2800" b="1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 FI(S)</a:t>
            </a:r>
          </a:p>
          <a:p>
            <a:pPr marL="285750" indent="-285750">
              <a:buClr>
                <a:schemeClr val="dk1"/>
              </a:buClr>
              <a:buSzPts val="2400"/>
              <a:buFont typeface="Arial"/>
              <a:buChar char="•"/>
            </a:pPr>
            <a:endParaRPr lang="fr-FR" sz="2400" dirty="0">
              <a:latin typeface="Philosopher" panose="02000503000000020004" pitchFamily="2" charset="0"/>
            </a:endParaRPr>
          </a:p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Philosopher" panose="02000503000000020004" pitchFamily="2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Philosopher" panose="02000503000000020004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6" name="Titre 6">
            <a:extLst>
              <a:ext uri="{FF2B5EF4-FFF2-40B4-BE49-F238E27FC236}">
                <a16:creationId xmlns:a16="http://schemas.microsoft.com/office/drawing/2014/main" id="{C4579430-43C3-4FB4-B731-5D243F267F5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300">
                <a:solidFill>
                  <a:srgbClr val="38619E"/>
                </a:solidFill>
                <a:latin typeface="Harabara" panose="020B0803050302020204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Stage FI(S)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BDAC614A-4F22-ACF4-C162-EC0C076A1BBC}"/>
              </a:ext>
            </a:extLst>
          </p:cNvPr>
          <p:cNvSpPr txBox="1">
            <a:spLocks/>
          </p:cNvSpPr>
          <p:nvPr/>
        </p:nvSpPr>
        <p:spPr>
          <a:xfrm>
            <a:off x="838200" y="1448861"/>
            <a:ext cx="10515600" cy="721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300">
                <a:solidFill>
                  <a:srgbClr val="38619E"/>
                </a:solidFill>
                <a:latin typeface="Harabara" panose="020B0803050302020204" pitchFamily="34" charset="0"/>
                <a:ea typeface="+mj-ea"/>
                <a:cs typeface="+mj-cs"/>
              </a:defRPr>
            </a:lvl1pPr>
          </a:lstStyle>
          <a:p>
            <a:r>
              <a:rPr lang="fr-FR" sz="4000" spc="0" dirty="0">
                <a:ln w="0"/>
                <a:solidFill>
                  <a:srgbClr val="354248"/>
                </a:solidFill>
              </a:rPr>
              <a:t>Le stage de remise à niveau FI (RAN FI)</a:t>
            </a:r>
            <a:endParaRPr lang="fr-FR" sz="2200" spc="0" dirty="0">
              <a:ln w="0"/>
              <a:solidFill>
                <a:srgbClr val="3542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4180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0BC508-4F89-FCBD-6AEE-DA6B19DD3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34</a:t>
            </a:fld>
            <a:endParaRPr lang="fr-FR"/>
          </a:p>
        </p:txBody>
      </p:sp>
      <p:sp>
        <p:nvSpPr>
          <p:cNvPr id="3" name="Google Shape;308;p19">
            <a:extLst>
              <a:ext uri="{FF2B5EF4-FFF2-40B4-BE49-F238E27FC236}">
                <a16:creationId xmlns:a16="http://schemas.microsoft.com/office/drawing/2014/main" id="{2E4ACDA4-6F5E-9705-6935-07A861C09018}"/>
              </a:ext>
            </a:extLst>
          </p:cNvPr>
          <p:cNvSpPr txBox="1"/>
          <p:nvPr/>
        </p:nvSpPr>
        <p:spPr>
          <a:xfrm>
            <a:off x="1084882" y="2286897"/>
            <a:ext cx="10515600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u="sng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Aménagements:</a:t>
            </a:r>
            <a:endParaRPr dirty="0">
              <a:latin typeface="Philosopher" panose="02000503000000020004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Philosopher" panose="02000503000000020004" pitchFamily="2" charset="0"/>
              <a:ea typeface="Calibri"/>
              <a:cs typeface="Calibri"/>
              <a:sym typeface="Calibri"/>
            </a:endParaRPr>
          </a:p>
          <a:p>
            <a:pPr marL="742950" lvl="1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En visioconférence très majoritairement</a:t>
            </a:r>
          </a:p>
          <a:p>
            <a:pPr marL="742950" lvl="1" indent="-285750">
              <a:buClr>
                <a:schemeClr val="dk1"/>
              </a:buClr>
              <a:buSzPts val="2400"/>
              <a:buFont typeface="Arial"/>
              <a:buChar char="•"/>
            </a:pPr>
            <a:endParaRPr lang="fr-FR" sz="2400" dirty="0">
              <a:latin typeface="Philosopher" panose="02000503000000020004" pitchFamily="2" charset="0"/>
            </a:endParaRPr>
          </a:p>
          <a:p>
            <a:pPr marL="742950" lvl="1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Gestion par l’ATO avec une équipe de formateurs dédiés</a:t>
            </a:r>
            <a:endParaRPr dirty="0">
              <a:latin typeface="Philosopher" panose="02000503000000020004" pitchFamily="2" charset="0"/>
            </a:endParaRPr>
          </a:p>
          <a:p>
            <a:pPr marL="742950" lvl="1" indent="-133350">
              <a:buClr>
                <a:schemeClr val="dk1"/>
              </a:buClr>
              <a:buSzPts val="2400"/>
            </a:pPr>
            <a:endParaRPr sz="2400" dirty="0">
              <a:solidFill>
                <a:schemeClr val="dk1"/>
              </a:solidFill>
              <a:latin typeface="Philosopher" panose="02000503000000020004" pitchFamily="2" charset="0"/>
              <a:ea typeface="Calibri"/>
              <a:cs typeface="Calibri"/>
              <a:sym typeface="Calibri"/>
            </a:endParaRPr>
          </a:p>
          <a:p>
            <a:pPr marL="742950" lvl="1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Permet au RP d’avoir la traçabilité suite à une remarque de la DSAC.</a:t>
            </a:r>
            <a:endParaRPr dirty="0">
              <a:latin typeface="Philosopher" panose="02000503000000020004" pitchFamily="2" charset="0"/>
            </a:endParaRPr>
          </a:p>
          <a:p>
            <a:pPr marL="742950" lvl="1" indent="-133350">
              <a:buClr>
                <a:schemeClr val="dk1"/>
              </a:buClr>
              <a:buSzPts val="2400"/>
            </a:pPr>
            <a:endParaRPr sz="2400" dirty="0">
              <a:solidFill>
                <a:schemeClr val="dk1"/>
              </a:solidFill>
              <a:latin typeface="Philosopher" panose="02000503000000020004" pitchFamily="2" charset="0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Philosopher" panose="02000503000000020004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F7616495-6DE2-BD37-C7A4-69BE0EFBC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stage de remise à niveau FI (RAN FI)</a:t>
            </a:r>
          </a:p>
        </p:txBody>
      </p:sp>
    </p:spTree>
    <p:extLst>
      <p:ext uri="{BB962C8B-B14F-4D97-AF65-F5344CB8AC3E}">
        <p14:creationId xmlns:p14="http://schemas.microsoft.com/office/powerpoint/2010/main" val="14851060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3D4D25B9-0B02-31F3-20F2-C7F70B0D29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Le FE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5746E63-F9C6-77C9-5F62-D8A0FA98B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80542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0BC508-4F89-FCBD-6AEE-DA6B19DD3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36</a:t>
            </a:fld>
            <a:endParaRPr lang="fr-FR"/>
          </a:p>
        </p:txBody>
      </p:sp>
      <p:sp>
        <p:nvSpPr>
          <p:cNvPr id="3" name="Google Shape;322;p21">
            <a:extLst>
              <a:ext uri="{FF2B5EF4-FFF2-40B4-BE49-F238E27FC236}">
                <a16:creationId xmlns:a16="http://schemas.microsoft.com/office/drawing/2014/main" id="{D7120DCD-D445-DD08-F578-E873459B383B}"/>
              </a:ext>
            </a:extLst>
          </p:cNvPr>
          <p:cNvSpPr txBox="1"/>
          <p:nvPr/>
        </p:nvSpPr>
        <p:spPr>
          <a:xfrm>
            <a:off x="2254793" y="1582361"/>
            <a:ext cx="8034173" cy="4062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lang="fr-FR" sz="2400" dirty="0">
              <a:solidFill>
                <a:schemeClr val="dk1"/>
              </a:solidFill>
              <a:latin typeface="Philosopher" panose="02000503000000020004" pitchFamily="2" charset="0"/>
              <a:ea typeface="Calibri"/>
              <a:cs typeface="Calibri"/>
              <a:sym typeface="Calibri"/>
            </a:endParaRPr>
          </a:p>
          <a:p>
            <a:pPr marL="285750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Le mandat du FE est de 5 ans au lieu de 3 ans </a:t>
            </a:r>
          </a:p>
          <a:p>
            <a:pPr marL="285750" indent="-285750">
              <a:buClr>
                <a:schemeClr val="dk1"/>
              </a:buClr>
              <a:buSzPts val="2400"/>
              <a:buFont typeface="Arial"/>
              <a:buChar char="•"/>
            </a:pPr>
            <a:endParaRPr lang="fr-FR" sz="2400" b="1" dirty="0">
              <a:solidFill>
                <a:schemeClr val="dk1"/>
              </a:solidFill>
              <a:latin typeface="Philosopher" panose="02000503000000020004" pitchFamily="2" charset="0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2400"/>
            </a:pPr>
            <a:r>
              <a:rPr lang="fr-FR" sz="2400" b="1" dirty="0">
                <a:latin typeface="Philosopher" panose="02000503000000020004" pitchFamily="2" charset="0"/>
              </a:rPr>
              <a:t>2022 délivrance de  8 FE(S)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fr-FR" sz="2400" dirty="0">
              <a:solidFill>
                <a:schemeClr val="dk1"/>
              </a:solidFill>
              <a:latin typeface="Philosopher" panose="02000503000000020004" pitchFamily="2" charset="0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Pour Proroger ou renouveler:</a:t>
            </a:r>
          </a:p>
          <a:p>
            <a:pPr marL="1714500" lvl="3" indent="-342900">
              <a:buClr>
                <a:schemeClr val="dk1"/>
              </a:buClr>
              <a:buSzPts val="2400"/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chemeClr val="dk1"/>
                </a:solidFill>
                <a:latin typeface="Philosopher" panose="02000503000000020004" pitchFamily="2" charset="0"/>
                <a:cs typeface="Calibri"/>
                <a:sym typeface="Calibri"/>
              </a:rPr>
              <a:t>Stage </a:t>
            </a:r>
            <a:r>
              <a:rPr lang="fr-FR" sz="2400" dirty="0" err="1">
                <a:solidFill>
                  <a:schemeClr val="dk1"/>
                </a:solidFill>
                <a:latin typeface="Philosopher" panose="02000503000000020004" pitchFamily="2" charset="0"/>
                <a:cs typeface="Calibri"/>
                <a:sym typeface="Calibri"/>
              </a:rPr>
              <a:t>RaN</a:t>
            </a:r>
            <a:r>
              <a:rPr lang="fr-FR" sz="2400" dirty="0">
                <a:solidFill>
                  <a:schemeClr val="dk1"/>
                </a:solidFill>
                <a:latin typeface="Philosopher" panose="02000503000000020004" pitchFamily="2" charset="0"/>
                <a:cs typeface="Calibri"/>
                <a:sym typeface="Calibri"/>
              </a:rPr>
              <a:t> FE(S) dans les 5 ans</a:t>
            </a:r>
          </a:p>
          <a:p>
            <a:pPr marL="1714500" lvl="3" indent="-342900">
              <a:buClr>
                <a:schemeClr val="dk1"/>
              </a:buClr>
              <a:buSzPts val="2400"/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chemeClr val="dk1"/>
                </a:solidFill>
                <a:latin typeface="Philosopher" panose="02000503000000020004" pitchFamily="2" charset="0"/>
                <a:cs typeface="Calibri"/>
                <a:sym typeface="Calibri"/>
              </a:rPr>
              <a:t>Evaluation de compétence FE(S) dans les 24 mois</a:t>
            </a:r>
            <a:endParaRPr lang="fr-FR" dirty="0">
              <a:latin typeface="Philosopher" panose="02000503000000020004" pitchFamily="2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dirty="0">
              <a:latin typeface="Philosopher" panose="02000503000000020004" pitchFamily="2" charset="0"/>
            </a:endParaRPr>
          </a:p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Philosopher" panose="02000503000000020004" pitchFamily="2" charset="0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2400"/>
            </a:pPr>
            <a:r>
              <a:rPr lang="fr-FR" sz="2400" b="1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En 2022: 153 personnes  au </a:t>
            </a:r>
            <a:r>
              <a:rPr lang="fr-FR" sz="2400" b="1" dirty="0" err="1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RaN</a:t>
            </a:r>
            <a:r>
              <a:rPr lang="fr-FR" sz="2400" b="1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 FE(S)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E747AA70-1E4E-6118-E7B5-8A5E42B9A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stage Fe et le RAN FE</a:t>
            </a:r>
          </a:p>
        </p:txBody>
      </p:sp>
    </p:spTree>
    <p:extLst>
      <p:ext uri="{BB962C8B-B14F-4D97-AF65-F5344CB8AC3E}">
        <p14:creationId xmlns:p14="http://schemas.microsoft.com/office/powerpoint/2010/main" val="36400893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449DEB9-6D70-8728-B873-789E3AC73E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Le DTO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C0E77EF-0C4C-B637-2CF7-4A6846F50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9094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0BC508-4F89-FCBD-6AEE-DA6B19DD3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38</a:t>
            </a:fld>
            <a:endParaRPr lang="fr-FR"/>
          </a:p>
        </p:txBody>
      </p:sp>
      <p:sp>
        <p:nvSpPr>
          <p:cNvPr id="3" name="Espace réservé du numéro de diapositive 3">
            <a:extLst>
              <a:ext uri="{FF2B5EF4-FFF2-40B4-BE49-F238E27FC236}">
                <a16:creationId xmlns:a16="http://schemas.microsoft.com/office/drawing/2014/main" id="{8BED20D0-6706-E337-C4CE-86BC0D36C19C}"/>
              </a:ext>
            </a:extLst>
          </p:cNvPr>
          <p:cNvSpPr txBox="1">
            <a:spLocks/>
          </p:cNvSpPr>
          <p:nvPr/>
        </p:nvSpPr>
        <p:spPr>
          <a:xfrm>
            <a:off x="11200990" y="642143"/>
            <a:ext cx="1058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Philosopher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A1F5E13-05F9-0C4D-860F-511CD9D44647}" type="slidenum">
              <a:rPr lang="fr-FR" smtClean="0"/>
              <a:pPr/>
              <a:t>38</a:t>
            </a:fld>
            <a:endParaRPr lang="fr-FR"/>
          </a:p>
        </p:txBody>
      </p:sp>
      <p:sp>
        <p:nvSpPr>
          <p:cNvPr id="5" name="Google Shape;345;p24">
            <a:extLst>
              <a:ext uri="{FF2B5EF4-FFF2-40B4-BE49-F238E27FC236}">
                <a16:creationId xmlns:a16="http://schemas.microsoft.com/office/drawing/2014/main" id="{740DCE1E-2FC3-886E-4DB6-A73BA32DD23B}"/>
              </a:ext>
            </a:extLst>
          </p:cNvPr>
          <p:cNvSpPr txBox="1"/>
          <p:nvPr/>
        </p:nvSpPr>
        <p:spPr>
          <a:xfrm>
            <a:off x="809478" y="1358326"/>
            <a:ext cx="10573043" cy="5170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u="sng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Retours des audits et remarques les plus courantes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Philosopher" panose="02000503000000020004" pitchFamily="2" charset="0"/>
            </a:endParaRPr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Manque les comptes rendus d’activité et bilan de sécurité des DTO.</a:t>
            </a:r>
            <a:endParaRPr dirty="0">
              <a:latin typeface="Philosopher" panose="02000503000000020004" pitchFamily="2" charset="0"/>
            </a:endParaRPr>
          </a:p>
          <a:p>
            <a:pPr marL="800100" marR="0" lvl="1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Philosopher" panose="02000503000000020004" pitchFamily="2" charset="0"/>
              <a:ea typeface="Calibri"/>
              <a:cs typeface="Calibri"/>
              <a:sym typeface="Calibri"/>
            </a:endParaRPr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Rôle du responsable pédagogique mal compris et mal appliqué</a:t>
            </a:r>
            <a:endParaRPr dirty="0">
              <a:latin typeface="Philosopher" panose="02000503000000020004" pitchFamily="2" charset="0"/>
            </a:endParaRPr>
          </a:p>
          <a:p>
            <a:pPr marL="800100" marR="0" lvl="1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Philosopher" panose="02000503000000020004" pitchFamily="2" charset="0"/>
              <a:ea typeface="Calibri"/>
              <a:cs typeface="Calibri"/>
              <a:sym typeface="Calibri"/>
            </a:endParaRPr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Pas de politique de sécurité</a:t>
            </a:r>
            <a:endParaRPr dirty="0">
              <a:latin typeface="Philosopher" panose="02000503000000020004" pitchFamily="2" charset="0"/>
            </a:endParaRPr>
          </a:p>
          <a:p>
            <a: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lang="fr-FR" sz="2400" b="0" i="0" u="none" strike="noStrike" cap="none" dirty="0">
              <a:solidFill>
                <a:schemeClr val="dk1"/>
              </a:solidFill>
              <a:latin typeface="Philosopher" panose="02000503000000020004" pitchFamily="2" charset="0"/>
              <a:ea typeface="Calibri"/>
              <a:cs typeface="Calibri"/>
              <a:sym typeface="Calibri"/>
            </a:endParaRPr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Formations mal suivies</a:t>
            </a:r>
            <a:endParaRPr lang="fr-FR" sz="2400" dirty="0">
              <a:latin typeface="Philosopher" panose="02000503000000020004" pitchFamily="2" charset="0"/>
            </a:endParaRPr>
          </a:p>
          <a:p>
            <a:pPr marL="800100" marR="0" lvl="1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lang="fr-FR" sz="2400" b="0" i="0" u="none" strike="noStrike" cap="none" dirty="0">
              <a:solidFill>
                <a:schemeClr val="dk1"/>
              </a:solidFill>
              <a:latin typeface="Philosopher" panose="02000503000000020004" pitchFamily="2" charset="0"/>
              <a:ea typeface="Calibri"/>
              <a:cs typeface="Calibri"/>
              <a:sym typeface="Calibri"/>
            </a:endParaRPr>
          </a:p>
          <a:p>
            <a:pPr marL="800100" lvl="1" indent="-34290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Liste des instructeurs </a:t>
            </a:r>
            <a:r>
              <a:rPr lang="fr-FR" sz="2400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mal tenue</a:t>
            </a:r>
          </a:p>
          <a:p>
            <a:pPr marL="800100" lvl="1" indent="-342900">
              <a:buClr>
                <a:schemeClr val="dk1"/>
              </a:buClr>
              <a:buSzPts val="2400"/>
              <a:buFont typeface="Arial"/>
              <a:buChar char="•"/>
            </a:pPr>
            <a:endParaRPr lang="fr-FR" sz="2400" dirty="0">
              <a:solidFill>
                <a:schemeClr val="dk1"/>
              </a:solidFill>
              <a:latin typeface="Philosopher" panose="02000503000000020004" pitchFamily="2" charset="0"/>
              <a:ea typeface="Calibri"/>
              <a:cs typeface="Calibri"/>
              <a:sym typeface="Calibri"/>
            </a:endParaRPr>
          </a:p>
          <a:p>
            <a:pPr lvl="1">
              <a:buClr>
                <a:schemeClr val="dk1"/>
              </a:buClr>
              <a:buSzPts val="2400"/>
            </a:pPr>
            <a:r>
              <a:rPr lang="fr-FR" sz="2400" dirty="0">
                <a:solidFill>
                  <a:srgbClr val="38619E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Le logiciel Gesasso aide grandement à franchir ces étapes et répond à 95% aux questions.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70D3D359-3539-FD3C-D449-0160545F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DTO</a:t>
            </a:r>
          </a:p>
        </p:txBody>
      </p:sp>
    </p:spTree>
    <p:extLst>
      <p:ext uri="{BB962C8B-B14F-4D97-AF65-F5344CB8AC3E}">
        <p14:creationId xmlns:p14="http://schemas.microsoft.com/office/powerpoint/2010/main" val="9259346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0BC508-4F89-FCBD-6AEE-DA6B19DD3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39</a:t>
            </a:fld>
            <a:endParaRPr lang="fr-FR"/>
          </a:p>
        </p:txBody>
      </p:sp>
      <p:sp>
        <p:nvSpPr>
          <p:cNvPr id="2" name="Google Shape;330;p22">
            <a:extLst>
              <a:ext uri="{FF2B5EF4-FFF2-40B4-BE49-F238E27FC236}">
                <a16:creationId xmlns:a16="http://schemas.microsoft.com/office/drawing/2014/main" id="{F9B6C8FE-D0DF-7B5B-FF56-2FD9EA7BE21B}"/>
              </a:ext>
            </a:extLst>
          </p:cNvPr>
          <p:cNvSpPr txBox="1"/>
          <p:nvPr/>
        </p:nvSpPr>
        <p:spPr>
          <a:xfrm>
            <a:off x="315686" y="1905526"/>
            <a:ext cx="8510027" cy="32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-FR" sz="3600" b="1" dirty="0">
              <a:solidFill>
                <a:schemeClr val="dk1"/>
              </a:solidFill>
              <a:latin typeface="Philosopher" panose="02000503000000020004" pitchFamily="2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chemeClr val="dk1"/>
                </a:solidFill>
                <a:latin typeface="Philosopher" panose="02000503000000020004" pitchFamily="2" charset="0"/>
                <a:cs typeface="Calibri"/>
                <a:sym typeface="Calibri"/>
              </a:rPr>
              <a:t>Un fascicule à été édité par la DSAC pour expliquer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chemeClr val="dk1"/>
                </a:solidFill>
                <a:latin typeface="Philosopher" panose="02000503000000020004" pitchFamily="2" charset="0"/>
                <a:cs typeface="Calibri"/>
                <a:sym typeface="Calibri"/>
              </a:rPr>
              <a:t>le fonctionnement et les rôles dans le DTO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-FR" sz="3600" dirty="0">
              <a:solidFill>
                <a:schemeClr val="dk1"/>
              </a:solidFill>
              <a:latin typeface="Philosopher" panose="02000503000000020004" pitchFamily="2" charset="0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-FR" sz="3600" dirty="0">
              <a:solidFill>
                <a:schemeClr val="dk1"/>
              </a:solidFill>
              <a:latin typeface="Philosopher" panose="02000503000000020004" pitchFamily="2" charset="0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b="1" dirty="0">
                <a:solidFill>
                  <a:schemeClr val="dk1"/>
                </a:solidFill>
                <a:latin typeface="Philosopher" panose="02000503000000020004" pitchFamily="2" charset="0"/>
                <a:cs typeface="Calibri"/>
                <a:sym typeface="Calibri"/>
              </a:rPr>
              <a:t>Ce n’est pas un document à créer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solidFill>
                  <a:schemeClr val="dk1"/>
                </a:solidFill>
                <a:latin typeface="Philosopher" panose="02000503000000020004" pitchFamily="2" charset="0"/>
                <a:cs typeface="Calibri"/>
                <a:sym typeface="Calibri"/>
              </a:rPr>
              <a:t>non réglementaire</a:t>
            </a:r>
            <a:endParaRPr b="1" dirty="0">
              <a:latin typeface="Philosopher" panose="02000503000000020004" pitchFamily="2" charset="0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A8336A30-C21B-C74B-2E55-2D0A5E8F2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DTO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1B38C26-CBED-EA2C-CDFB-6F6AC31AB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0825" y="1905526"/>
            <a:ext cx="2425174" cy="346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693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0BC508-4F89-FCBD-6AEE-DA6B19DD3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>
                <a:latin typeface="Philosopher" panose="02000503000000020004" pitchFamily="2" charset="0"/>
              </a:rPr>
              <a:t>4</a:t>
            </a:fld>
            <a:endParaRPr lang="fr-FR">
              <a:latin typeface="Philosopher" panose="02000503000000020004" pitchFamily="2" charset="0"/>
            </a:endParaRPr>
          </a:p>
        </p:txBody>
      </p:sp>
      <p:sp>
        <p:nvSpPr>
          <p:cNvPr id="2" name="Espace réservé du numéro de diapositive 3">
            <a:extLst>
              <a:ext uri="{FF2B5EF4-FFF2-40B4-BE49-F238E27FC236}">
                <a16:creationId xmlns:a16="http://schemas.microsoft.com/office/drawing/2014/main" id="{BD259B77-BDA6-96CE-855B-BF8B917EE453}"/>
              </a:ext>
            </a:extLst>
          </p:cNvPr>
          <p:cNvSpPr txBox="1">
            <a:spLocks/>
          </p:cNvSpPr>
          <p:nvPr/>
        </p:nvSpPr>
        <p:spPr>
          <a:xfrm>
            <a:off x="11200990" y="642143"/>
            <a:ext cx="1058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Philosopher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A1F5E13-05F9-0C4D-860F-511CD9D44647}" type="slidenum">
              <a:rPr lang="fr-FR" smtClean="0">
                <a:latin typeface="Philosopher" panose="02000503000000020004" pitchFamily="2" charset="0"/>
              </a:rPr>
              <a:pPr/>
              <a:t>4</a:t>
            </a:fld>
            <a:endParaRPr lang="fr-FR">
              <a:latin typeface="Philosopher" panose="02000503000000020004" pitchFamily="2" charset="0"/>
            </a:endParaRPr>
          </a:p>
        </p:txBody>
      </p:sp>
      <p:sp>
        <p:nvSpPr>
          <p:cNvPr id="3" name="Google Shape;70;p4">
            <a:extLst>
              <a:ext uri="{FF2B5EF4-FFF2-40B4-BE49-F238E27FC236}">
                <a16:creationId xmlns:a16="http://schemas.microsoft.com/office/drawing/2014/main" id="{EB6F15A2-C6D9-4997-0A27-AEB023732268}"/>
              </a:ext>
            </a:extLst>
          </p:cNvPr>
          <p:cNvSpPr txBox="1">
            <a:spLocks/>
          </p:cNvSpPr>
          <p:nvPr/>
        </p:nvSpPr>
        <p:spPr>
          <a:xfrm>
            <a:off x="738566" y="1313079"/>
            <a:ext cx="10515600" cy="4127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366"/>
                </a:solidFill>
                <a:latin typeface="Philosopher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13B3F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13B3F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13B3F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13B3F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2F5496"/>
              </a:buClr>
              <a:buSzPts val="2400"/>
              <a:buFont typeface="Arial" panose="020B0604020202020204" pitchFamily="34" charset="0"/>
              <a:buNone/>
            </a:pPr>
            <a:r>
              <a:rPr lang="fr-FR" b="1" dirty="0">
                <a:solidFill>
                  <a:srgbClr val="354248"/>
                </a:solidFill>
                <a:latin typeface="Harabara" panose="020B0803050302020204" pitchFamily="34" charset="0"/>
              </a:rPr>
              <a:t> </a:t>
            </a:r>
            <a:r>
              <a:rPr lang="fr-FR" sz="3200" b="1" dirty="0">
                <a:solidFill>
                  <a:srgbClr val="354248"/>
                </a:solidFill>
                <a:latin typeface="Harabara" panose="020B0803050302020204" pitchFamily="34" charset="0"/>
                <a:ea typeface="Calibri"/>
                <a:cs typeface="Calibri"/>
                <a:sym typeface="Calibri"/>
              </a:rPr>
              <a:t>La méthode et les outils</a:t>
            </a:r>
            <a:endParaRPr lang="fr-FR" dirty="0">
              <a:solidFill>
                <a:srgbClr val="354248"/>
              </a:solidFill>
              <a:latin typeface="Harabara" panose="020B0803050302020204" pitchFamily="34" charset="0"/>
            </a:endParaRPr>
          </a:p>
          <a:p>
            <a:pPr marL="0" indent="0">
              <a:buClr>
                <a:schemeClr val="dk1"/>
              </a:buClr>
              <a:buSzPts val="2400"/>
              <a:buFont typeface="Arial"/>
              <a:buNone/>
            </a:pPr>
            <a:endParaRPr lang="fr-FR" b="1" dirty="0">
              <a:solidFill>
                <a:srgbClr val="354248"/>
              </a:solidFill>
              <a:latin typeface="Harabara" panose="020B0803050302020204" pitchFamily="34" charset="0"/>
            </a:endParaRPr>
          </a:p>
        </p:txBody>
      </p:sp>
      <p:sp>
        <p:nvSpPr>
          <p:cNvPr id="30" name="Titre 29">
            <a:extLst>
              <a:ext uri="{FF2B5EF4-FFF2-40B4-BE49-F238E27FC236}">
                <a16:creationId xmlns:a16="http://schemas.microsoft.com/office/drawing/2014/main" id="{C008D936-7FCC-5F6B-B298-C2D9EEDE6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SPL planeur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C241067-C7A4-D7C6-4627-368973F7B610}"/>
              </a:ext>
            </a:extLst>
          </p:cNvPr>
          <p:cNvGrpSpPr>
            <a:grpSpLocks noChangeAspect="1"/>
          </p:cNvGrpSpPr>
          <p:nvPr/>
        </p:nvGrpSpPr>
        <p:grpSpPr>
          <a:xfrm>
            <a:off x="362366" y="2673782"/>
            <a:ext cx="11340000" cy="2483913"/>
            <a:chOff x="838200" y="3437070"/>
            <a:chExt cx="10709618" cy="2345842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740F96D0-7153-EB86-647A-280B8880F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8200" y="5306929"/>
              <a:ext cx="10709618" cy="475983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C87545A-1BE5-49B8-413E-83E2F4422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1718" y="3437070"/>
              <a:ext cx="10706100" cy="1905000"/>
            </a:xfrm>
            <a:prstGeom prst="rect">
              <a:avLst/>
            </a:prstGeom>
          </p:spPr>
        </p:pic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6D6A71DD-BA2A-F85E-7C71-F87D8C8869B5}"/>
              </a:ext>
            </a:extLst>
          </p:cNvPr>
          <p:cNvSpPr txBox="1"/>
          <p:nvPr/>
        </p:nvSpPr>
        <p:spPr>
          <a:xfrm>
            <a:off x="287534" y="5754192"/>
            <a:ext cx="11616932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fr-FR" sz="2400" b="1" i="1" dirty="0">
                <a:latin typeface="Philosopher" panose="02000503000000020004" pitchFamily="2" charset="0"/>
              </a:rPr>
              <a:t>Le Lâcher est effectué lorsque toutes les leçons sont validées</a:t>
            </a:r>
          </a:p>
        </p:txBody>
      </p:sp>
    </p:spTree>
    <p:extLst>
      <p:ext uri="{BB962C8B-B14F-4D97-AF65-F5344CB8AC3E}">
        <p14:creationId xmlns:p14="http://schemas.microsoft.com/office/powerpoint/2010/main" val="117771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D30E0A90-CCD7-4BC6-D4B3-3251CFFFEE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REX et REX du mois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0BC508-4F89-FCBD-6AEE-DA6B19DD3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40</a:t>
            </a:fld>
            <a:endParaRPr lang="fr-FR"/>
          </a:p>
        </p:txBody>
      </p:sp>
      <p:pic>
        <p:nvPicPr>
          <p:cNvPr id="2" name="Google Shape;396;p31">
            <a:extLst>
              <a:ext uri="{FF2B5EF4-FFF2-40B4-BE49-F238E27FC236}">
                <a16:creationId xmlns:a16="http://schemas.microsoft.com/office/drawing/2014/main" id="{96E06AFC-F7E3-B3D8-EBE7-8157F6B8F51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20394" y="3903891"/>
            <a:ext cx="3351212" cy="2249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29475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0BC508-4F89-FCBD-6AEE-DA6B19DD3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41</a:t>
            </a:fld>
            <a:endParaRPr lang="fr-FR"/>
          </a:p>
        </p:txBody>
      </p:sp>
      <p:sp>
        <p:nvSpPr>
          <p:cNvPr id="3" name="Google Shape;390;p30">
            <a:extLst>
              <a:ext uri="{FF2B5EF4-FFF2-40B4-BE49-F238E27FC236}">
                <a16:creationId xmlns:a16="http://schemas.microsoft.com/office/drawing/2014/main" id="{5DA4B351-8E3B-D39D-28D6-C100F160E738}"/>
              </a:ext>
            </a:extLst>
          </p:cNvPr>
          <p:cNvSpPr/>
          <p:nvPr/>
        </p:nvSpPr>
        <p:spPr>
          <a:xfrm>
            <a:off x="963561" y="2355219"/>
            <a:ext cx="8996363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Philosopher" panose="02000503000000020004" pitchFamily="2" charset="0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Le site à évolué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FR" sz="2800" b="1" dirty="0">
              <a:solidFill>
                <a:schemeClr val="dk1"/>
              </a:solidFill>
              <a:latin typeface="Philosopher" panose="02000503000000020004" pitchFamily="2" charset="0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2800" b="1" i="0" strike="noStrike" cap="none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Nouvelle plateforme</a:t>
            </a:r>
            <a:endParaRPr sz="2800" b="0" i="0" strike="noStrike" cap="none" dirty="0">
              <a:solidFill>
                <a:schemeClr val="dk1"/>
              </a:solidFill>
              <a:latin typeface="Philosopher" panose="02000503000000020004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D4C5D9BF-4A5A-D225-97AC-C2BB41558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Retour </a:t>
            </a:r>
            <a:r>
              <a:rPr lang="fr-FR" dirty="0" err="1"/>
              <a:t>d’EXpérience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48516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0BC508-4F89-FCBD-6AEE-DA6B19DD3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42</a:t>
            </a:fld>
            <a:endParaRPr lang="fr-FR"/>
          </a:p>
        </p:txBody>
      </p:sp>
      <p:sp>
        <p:nvSpPr>
          <p:cNvPr id="3" name="Espace réservé du numéro de diapositive 3">
            <a:extLst>
              <a:ext uri="{FF2B5EF4-FFF2-40B4-BE49-F238E27FC236}">
                <a16:creationId xmlns:a16="http://schemas.microsoft.com/office/drawing/2014/main" id="{E247F695-71F1-38DC-2546-E98852FF162B}"/>
              </a:ext>
            </a:extLst>
          </p:cNvPr>
          <p:cNvSpPr txBox="1">
            <a:spLocks/>
          </p:cNvSpPr>
          <p:nvPr/>
        </p:nvSpPr>
        <p:spPr>
          <a:xfrm>
            <a:off x="11200990" y="642143"/>
            <a:ext cx="1058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Philosopher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A1F5E13-05F9-0C4D-860F-511CD9D44647}" type="slidenum">
              <a:rPr lang="fr-FR" smtClean="0"/>
              <a:pPr/>
              <a:t>42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18123C5-910E-2354-703B-0C64AEF78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3842" y="628650"/>
            <a:ext cx="3971925" cy="5600700"/>
          </a:xfrm>
          <a:prstGeom prst="rect">
            <a:avLst/>
          </a:prstGeom>
        </p:spPr>
      </p:pic>
      <p:sp>
        <p:nvSpPr>
          <p:cNvPr id="6" name="Google Shape;390;p30">
            <a:extLst>
              <a:ext uri="{FF2B5EF4-FFF2-40B4-BE49-F238E27FC236}">
                <a16:creationId xmlns:a16="http://schemas.microsoft.com/office/drawing/2014/main" id="{B8EBBF67-0083-64E7-A68A-19D4DEA50B34}"/>
              </a:ext>
            </a:extLst>
          </p:cNvPr>
          <p:cNvSpPr/>
          <p:nvPr/>
        </p:nvSpPr>
        <p:spPr>
          <a:xfrm>
            <a:off x="1629847" y="3316470"/>
            <a:ext cx="587418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fr-FR" sz="2800" b="1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Et sur le site </a:t>
            </a:r>
            <a:r>
              <a:rPr lang="fr-FR" sz="2800" b="1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  <a:hlinkClick r:id="rId3" action="ppaction://hlinkfile"/>
              </a:rPr>
              <a:t>ato.cnvv.net </a:t>
            </a:r>
            <a:endParaRPr lang="fr-FR" sz="2800" b="1" dirty="0">
              <a:solidFill>
                <a:schemeClr val="dk1"/>
              </a:solidFill>
              <a:latin typeface="Philosopher" panose="02000503000000020004" pitchFamily="2" charset="0"/>
              <a:ea typeface="Calibri"/>
              <a:cs typeface="Calibri"/>
              <a:sym typeface="Calibri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fr-FR" sz="2800" b="1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Wingdings" panose="05000000000000000000" pitchFamily="2" charset="2"/>
              </a:rPr>
              <a:t></a:t>
            </a:r>
            <a:r>
              <a:rPr lang="fr-FR" sz="2800" b="1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 dans « documents » </a:t>
            </a:r>
            <a:endParaRPr sz="2800" b="0" i="0" strike="noStrike" cap="none" dirty="0">
              <a:solidFill>
                <a:schemeClr val="dk1"/>
              </a:solidFill>
              <a:latin typeface="Philosopher" panose="02000503000000020004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C366FF22-9911-E446-C549-D1AF32B57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REX du mois</a:t>
            </a:r>
          </a:p>
        </p:txBody>
      </p:sp>
    </p:spTree>
    <p:extLst>
      <p:ext uri="{BB962C8B-B14F-4D97-AF65-F5344CB8AC3E}">
        <p14:creationId xmlns:p14="http://schemas.microsoft.com/office/powerpoint/2010/main" val="33816224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B807F6-50E6-F24D-B582-35634EA4FA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Accidentologie 2022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0BC508-4F89-FCBD-6AEE-DA6B19DD3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43</a:t>
            </a:fld>
            <a:endParaRPr lang="fr-FR"/>
          </a:p>
        </p:txBody>
      </p:sp>
      <p:pic>
        <p:nvPicPr>
          <p:cNvPr id="5" name="Google Shape;396;p31">
            <a:extLst>
              <a:ext uri="{FF2B5EF4-FFF2-40B4-BE49-F238E27FC236}">
                <a16:creationId xmlns:a16="http://schemas.microsoft.com/office/drawing/2014/main" id="{ABE92659-C970-F5EE-1CA8-E3973D174D9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20394" y="3757413"/>
            <a:ext cx="3351212" cy="2249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90791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A663E603-EA31-DBE3-60C8-9209DBAB7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Statistiques 2022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0BC508-4F89-FCBD-6AEE-DA6B19DD3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44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0F0E750-8111-AAF6-FA76-2323D7B8BD9F}"/>
              </a:ext>
            </a:extLst>
          </p:cNvPr>
          <p:cNvSpPr txBox="1"/>
          <p:nvPr/>
        </p:nvSpPr>
        <p:spPr>
          <a:xfrm>
            <a:off x="8499423" y="2788170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E6C2E69-28C5-494D-88E3-5DA8267BA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02025"/>
            <a:ext cx="1406321" cy="116937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BB04561-8B12-1860-2A02-C38E84989F61}"/>
              </a:ext>
            </a:extLst>
          </p:cNvPr>
          <p:cNvSpPr txBox="1"/>
          <p:nvPr/>
        </p:nvSpPr>
        <p:spPr>
          <a:xfrm>
            <a:off x="3029383" y="2186083"/>
            <a:ext cx="870065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Philosopher" panose="02000503000000020004" pitchFamily="2" charset="0"/>
              </a:rPr>
              <a:t>Difficultés à obtenir des informations complètes et fiables.</a:t>
            </a:r>
          </a:p>
          <a:p>
            <a:r>
              <a:rPr lang="fr-FR" sz="2800" dirty="0">
                <a:latin typeface="Philosopher" panose="02000503000000020004" pitchFamily="2" charset="0"/>
              </a:rPr>
              <a:t>Sources utilisées</a:t>
            </a:r>
          </a:p>
          <a:p>
            <a:endParaRPr lang="fr-FR" sz="2800" dirty="0">
              <a:latin typeface="Philosopher" panose="02000503000000020004" pitchFamily="2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fr-FR" sz="2800" dirty="0">
                <a:latin typeface="Philosopher" panose="02000503000000020004" pitchFamily="2" charset="0"/>
              </a:rPr>
              <a:t>17 évènements BEA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fr-FR" sz="2800" dirty="0">
                <a:latin typeface="Philosopher" panose="02000503000000020004" pitchFamily="2" charset="0"/>
              </a:rPr>
              <a:t>17 évènements ANEPVV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fr-FR" sz="2800" dirty="0">
                <a:latin typeface="Philosopher" panose="02000503000000020004" pitchFamily="2" charset="0"/>
              </a:rPr>
              <a:t>4 REX requalifiés (dégâts documentés)</a:t>
            </a:r>
          </a:p>
        </p:txBody>
      </p:sp>
    </p:spTree>
    <p:extLst>
      <p:ext uri="{BB962C8B-B14F-4D97-AF65-F5344CB8AC3E}">
        <p14:creationId xmlns:p14="http://schemas.microsoft.com/office/powerpoint/2010/main" val="42541173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0BC508-4F89-FCBD-6AEE-DA6B19DD3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45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3796D2E-8793-8F51-120F-5AF97D9C377C}"/>
              </a:ext>
            </a:extLst>
          </p:cNvPr>
          <p:cNvSpPr txBox="1"/>
          <p:nvPr/>
        </p:nvSpPr>
        <p:spPr>
          <a:xfrm>
            <a:off x="587376" y="1890395"/>
            <a:ext cx="7075055" cy="10772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  <a:latin typeface="Philosopher" panose="02000503000000020004" pitchFamily="2" charset="0"/>
              </a:rPr>
              <a:t>32</a:t>
            </a:r>
            <a:r>
              <a:rPr lang="fr-FR" sz="3200" dirty="0">
                <a:latin typeface="Philosopher" panose="02000503000000020004" pitchFamily="2" charset="0"/>
              </a:rPr>
              <a:t> évènements </a:t>
            </a:r>
            <a:r>
              <a:rPr lang="fr-FR" sz="2000" dirty="0">
                <a:latin typeface="Philosopher" panose="02000503000000020004" pitchFamily="2" charset="0"/>
              </a:rPr>
              <a:t>(41 en 2021)</a:t>
            </a:r>
          </a:p>
          <a:p>
            <a:r>
              <a:rPr lang="fr-FR" sz="3200" dirty="0">
                <a:solidFill>
                  <a:srgbClr val="FF0000"/>
                </a:solidFill>
                <a:latin typeface="Philosopher" panose="02000503000000020004" pitchFamily="2" charset="0"/>
              </a:rPr>
              <a:t>32</a:t>
            </a:r>
            <a:r>
              <a:rPr lang="fr-FR" sz="3200" dirty="0">
                <a:latin typeface="Philosopher" panose="02000503000000020004" pitchFamily="2" charset="0"/>
              </a:rPr>
              <a:t> machines impliquées </a:t>
            </a:r>
            <a:r>
              <a:rPr lang="fr-FR" sz="2000" dirty="0">
                <a:latin typeface="Philosopher" panose="02000503000000020004" pitchFamily="2" charset="0"/>
              </a:rPr>
              <a:t>(45 en 2021)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675F8B4-8851-29C1-DB05-3470A5E898C9}"/>
              </a:ext>
            </a:extLst>
          </p:cNvPr>
          <p:cNvSpPr txBox="1"/>
          <p:nvPr/>
        </p:nvSpPr>
        <p:spPr>
          <a:xfrm>
            <a:off x="1970045" y="3012877"/>
            <a:ext cx="7075055" cy="10772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  <a:latin typeface="Philosopher" panose="02000503000000020004" pitchFamily="2" charset="0"/>
              </a:rPr>
              <a:t>4 </a:t>
            </a:r>
            <a:r>
              <a:rPr lang="fr-FR" sz="3200" dirty="0">
                <a:latin typeface="Philosopher" panose="02000503000000020004" pitchFamily="2" charset="0"/>
              </a:rPr>
              <a:t>décès </a:t>
            </a:r>
            <a:r>
              <a:rPr lang="fr-FR" sz="2000" dirty="0">
                <a:latin typeface="Philosopher" panose="02000503000000020004" pitchFamily="2" charset="0"/>
              </a:rPr>
              <a:t>(2 en 2021)</a:t>
            </a:r>
          </a:p>
          <a:p>
            <a:r>
              <a:rPr lang="fr-FR" sz="3200" dirty="0">
                <a:solidFill>
                  <a:srgbClr val="FF0000"/>
                </a:solidFill>
                <a:latin typeface="Philosopher" panose="02000503000000020004" pitchFamily="2" charset="0"/>
              </a:rPr>
              <a:t>4 </a:t>
            </a:r>
            <a:r>
              <a:rPr lang="fr-FR" sz="3200" dirty="0">
                <a:latin typeface="Philosopher" panose="02000503000000020004" pitchFamily="2" charset="0"/>
              </a:rPr>
              <a:t>blessés </a:t>
            </a:r>
            <a:r>
              <a:rPr lang="fr-FR" sz="2000" dirty="0">
                <a:latin typeface="Philosopher" panose="02000503000000020004" pitchFamily="2" charset="0"/>
              </a:rPr>
              <a:t>(4 en 2021)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8E040E5-5AAC-3499-DC63-DFAE4C332435}"/>
              </a:ext>
            </a:extLst>
          </p:cNvPr>
          <p:cNvSpPr txBox="1"/>
          <p:nvPr/>
        </p:nvSpPr>
        <p:spPr>
          <a:xfrm>
            <a:off x="3212251" y="4135359"/>
            <a:ext cx="8141549" cy="23698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  <a:latin typeface="Philosopher" panose="02000503000000020004" pitchFamily="2" charset="0"/>
              </a:rPr>
              <a:t>5 </a:t>
            </a:r>
            <a:r>
              <a:rPr lang="fr-FR" sz="3200" dirty="0">
                <a:latin typeface="Philosopher" panose="02000503000000020004" pitchFamily="2" charset="0"/>
              </a:rPr>
              <a:t>machines détruites </a:t>
            </a:r>
            <a:r>
              <a:rPr lang="fr-FR" sz="2000" dirty="0">
                <a:latin typeface="Philosopher" panose="02000503000000020004" pitchFamily="2" charset="0"/>
              </a:rPr>
              <a:t>(4 en 2021)</a:t>
            </a:r>
          </a:p>
          <a:p>
            <a:r>
              <a:rPr lang="fr-FR" sz="3200" dirty="0">
                <a:solidFill>
                  <a:srgbClr val="FF0000"/>
                </a:solidFill>
                <a:latin typeface="Philosopher" panose="02000503000000020004" pitchFamily="2" charset="0"/>
              </a:rPr>
              <a:t>8 </a:t>
            </a:r>
            <a:r>
              <a:rPr lang="fr-FR" sz="3200" dirty="0">
                <a:latin typeface="Philosopher" panose="02000503000000020004" pitchFamily="2" charset="0"/>
              </a:rPr>
              <a:t>machines avec des dégâts importants </a:t>
            </a:r>
            <a:r>
              <a:rPr lang="fr-FR" sz="2000" dirty="0">
                <a:latin typeface="Philosopher" panose="02000503000000020004" pitchFamily="2" charset="0"/>
              </a:rPr>
              <a:t>(14 en 2012)</a:t>
            </a:r>
          </a:p>
          <a:p>
            <a:r>
              <a:rPr lang="fr-FR" sz="3200" dirty="0">
                <a:solidFill>
                  <a:srgbClr val="FF0000"/>
                </a:solidFill>
                <a:latin typeface="Philosopher" panose="02000503000000020004" pitchFamily="2" charset="0"/>
              </a:rPr>
              <a:t>2</a:t>
            </a:r>
            <a:r>
              <a:rPr lang="fr-FR" sz="3200" dirty="0">
                <a:latin typeface="Philosopher" panose="02000503000000020004" pitchFamily="2" charset="0"/>
              </a:rPr>
              <a:t> machines avec des dégâts minimes </a:t>
            </a:r>
            <a:r>
              <a:rPr lang="fr-FR" sz="2000" dirty="0">
                <a:latin typeface="Philosopher" panose="02000503000000020004" pitchFamily="2" charset="0"/>
              </a:rPr>
              <a:t>(9 en 2021)</a:t>
            </a:r>
          </a:p>
          <a:p>
            <a:r>
              <a:rPr lang="fr-FR" sz="3200" dirty="0">
                <a:solidFill>
                  <a:srgbClr val="FF0000"/>
                </a:solidFill>
                <a:latin typeface="Philosopher" panose="02000503000000020004" pitchFamily="2" charset="0"/>
              </a:rPr>
              <a:t>17</a:t>
            </a:r>
            <a:r>
              <a:rPr lang="fr-FR" sz="3200" dirty="0">
                <a:latin typeface="Philosopher" panose="02000503000000020004" pitchFamily="2" charset="0"/>
              </a:rPr>
              <a:t> machines dégâts non connus à cette date</a:t>
            </a:r>
          </a:p>
        </p:txBody>
      </p:sp>
      <p:sp>
        <p:nvSpPr>
          <p:cNvPr id="8" name="Titre 6">
            <a:extLst>
              <a:ext uri="{FF2B5EF4-FFF2-40B4-BE49-F238E27FC236}">
                <a16:creationId xmlns:a16="http://schemas.microsoft.com/office/drawing/2014/main" id="{0B4EB91F-3780-1761-237B-EF3CE03BD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 dirty="0"/>
              <a:t>Statistiques 2022</a:t>
            </a:r>
          </a:p>
        </p:txBody>
      </p:sp>
    </p:spTree>
    <p:extLst>
      <p:ext uri="{BB962C8B-B14F-4D97-AF65-F5344CB8AC3E}">
        <p14:creationId xmlns:p14="http://schemas.microsoft.com/office/powerpoint/2010/main" val="33080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C458976C-2942-7E21-AA0C-529FC5F4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Machine impliquées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0BC508-4F89-FCBD-6AEE-DA6B19DD3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46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3C3C84F-3CE5-34A0-C7F7-BC2C14A90588}"/>
              </a:ext>
            </a:extLst>
          </p:cNvPr>
          <p:cNvSpPr txBox="1"/>
          <p:nvPr/>
        </p:nvSpPr>
        <p:spPr>
          <a:xfrm>
            <a:off x="692601" y="2405963"/>
            <a:ext cx="89333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FF0000"/>
                </a:solidFill>
                <a:latin typeface="Philosopher" panose="02000503000000020004" pitchFamily="2" charset="0"/>
              </a:rPr>
              <a:t>4</a:t>
            </a:r>
            <a:r>
              <a:rPr lang="fr-FR" sz="3600" dirty="0">
                <a:latin typeface="Philosopher" panose="02000503000000020004" pitchFamily="2" charset="0"/>
              </a:rPr>
              <a:t> remorqueurs (1 ULM et 2 avions)</a:t>
            </a:r>
          </a:p>
          <a:p>
            <a:endParaRPr lang="fr-FR" sz="3600" dirty="0">
              <a:latin typeface="Philosopher" panose="02000503000000020004" pitchFamily="2" charset="0"/>
            </a:endParaRPr>
          </a:p>
          <a:p>
            <a:r>
              <a:rPr lang="fr-FR" sz="3600" dirty="0">
                <a:solidFill>
                  <a:srgbClr val="FF0000"/>
                </a:solidFill>
                <a:latin typeface="Philosopher" panose="02000503000000020004" pitchFamily="2" charset="0"/>
              </a:rPr>
              <a:t>6</a:t>
            </a:r>
            <a:r>
              <a:rPr lang="fr-FR" sz="3600" dirty="0">
                <a:latin typeface="Philosopher" panose="02000503000000020004" pitchFamily="2" charset="0"/>
              </a:rPr>
              <a:t> planeurs motorisés - motoplaneur</a:t>
            </a:r>
          </a:p>
          <a:p>
            <a:endParaRPr lang="fr-FR" sz="3600" dirty="0">
              <a:latin typeface="Philosopher" panose="02000503000000020004" pitchFamily="2" charset="0"/>
            </a:endParaRPr>
          </a:p>
          <a:p>
            <a:r>
              <a:rPr lang="fr-FR" sz="3600" dirty="0">
                <a:solidFill>
                  <a:srgbClr val="FF0000"/>
                </a:solidFill>
                <a:latin typeface="Philosopher" panose="02000503000000020004" pitchFamily="2" charset="0"/>
              </a:rPr>
              <a:t>22</a:t>
            </a:r>
            <a:r>
              <a:rPr lang="fr-FR" sz="3600" dirty="0">
                <a:latin typeface="Philosopher" panose="02000503000000020004" pitchFamily="2" charset="0"/>
              </a:rPr>
              <a:t> planeurs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6D6F3D1-671B-71C8-A2D8-4C91C74442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9"/>
          <a:stretch/>
        </p:blipFill>
        <p:spPr>
          <a:xfrm>
            <a:off x="8243454" y="1967706"/>
            <a:ext cx="3486583" cy="346256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5908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0BC508-4F89-FCBD-6AEE-DA6B19DD3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47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32B65BB-2C6B-8159-917D-2077B9CA6F84}"/>
              </a:ext>
            </a:extLst>
          </p:cNvPr>
          <p:cNvSpPr txBox="1"/>
          <p:nvPr/>
        </p:nvSpPr>
        <p:spPr>
          <a:xfrm>
            <a:off x="549477" y="2108836"/>
            <a:ext cx="1109304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  <a:latin typeface="Philosopher" panose="02000503000000020004" pitchFamily="2" charset="0"/>
              </a:rPr>
              <a:t>2</a:t>
            </a:r>
            <a:r>
              <a:rPr lang="fr-FR" sz="3200" dirty="0">
                <a:latin typeface="Philosopher" panose="02000503000000020004" pitchFamily="2" charset="0"/>
              </a:rPr>
              <a:t> lors du roulage au sol (avant ou après vol)</a:t>
            </a:r>
          </a:p>
          <a:p>
            <a:pPr lvl="2"/>
            <a:r>
              <a:rPr lang="fr-FR" sz="2000" dirty="0">
                <a:latin typeface="Philosopher" panose="02000503000000020004" pitchFamily="2" charset="0"/>
              </a:rPr>
              <a:t>choc avec obstacle</a:t>
            </a:r>
          </a:p>
          <a:p>
            <a:pPr lvl="2"/>
            <a:endParaRPr lang="fr-FR" sz="3200" dirty="0">
              <a:solidFill>
                <a:srgbClr val="FF0000"/>
              </a:solidFill>
              <a:latin typeface="Philosopher" panose="02000503000000020004" pitchFamily="2" charset="0"/>
            </a:endParaRPr>
          </a:p>
          <a:p>
            <a:r>
              <a:rPr lang="fr-FR" sz="3200" dirty="0">
                <a:solidFill>
                  <a:srgbClr val="FF0000"/>
                </a:solidFill>
                <a:latin typeface="Philosopher" panose="02000503000000020004" pitchFamily="2" charset="0"/>
              </a:rPr>
              <a:t>11</a:t>
            </a:r>
            <a:r>
              <a:rPr lang="fr-FR" sz="3200" dirty="0">
                <a:latin typeface="Philosopher" panose="02000503000000020004" pitchFamily="2" charset="0"/>
              </a:rPr>
              <a:t> en phase de lancement </a:t>
            </a:r>
          </a:p>
          <a:p>
            <a:pPr lvl="2"/>
            <a:r>
              <a:rPr lang="fr-FR" sz="2000" dirty="0">
                <a:latin typeface="Philosopher" panose="02000503000000020004" pitchFamily="2" charset="0"/>
              </a:rPr>
              <a:t>2 treuillées (casse-câble réelle, blocage profondeur)</a:t>
            </a:r>
          </a:p>
          <a:p>
            <a:pPr lvl="2"/>
            <a:r>
              <a:rPr lang="fr-FR" sz="2000" dirty="0">
                <a:latin typeface="Philosopher" panose="02000503000000020004" pitchFamily="2" charset="0"/>
              </a:rPr>
              <a:t>5 </a:t>
            </a:r>
            <a:r>
              <a:rPr lang="fr-FR" sz="2000" dirty="0" err="1">
                <a:latin typeface="Philosopher" panose="02000503000000020004" pitchFamily="2" charset="0"/>
              </a:rPr>
              <a:t>aérotractés</a:t>
            </a:r>
            <a:r>
              <a:rPr lang="fr-FR" sz="2000" dirty="0">
                <a:latin typeface="Philosopher" panose="02000503000000020004" pitchFamily="2" charset="0"/>
              </a:rPr>
              <a:t> (position haute, feu électrique, ouverture verrière, cheval de bois)</a:t>
            </a:r>
          </a:p>
          <a:p>
            <a:pPr lvl="2"/>
            <a:r>
              <a:rPr lang="fr-FR" sz="2000" dirty="0">
                <a:latin typeface="Philosopher" panose="02000503000000020004" pitchFamily="2" charset="0"/>
              </a:rPr>
              <a:t>4 autonomes (perte de puissance, cheval de bois)</a:t>
            </a:r>
          </a:p>
          <a:p>
            <a:pPr lvl="2"/>
            <a:endParaRPr lang="fr-FR" sz="2000" dirty="0">
              <a:latin typeface="Philosopher" panose="02000503000000020004" pitchFamily="2" charset="0"/>
            </a:endParaRPr>
          </a:p>
          <a:p>
            <a:r>
              <a:rPr lang="fr-FR" sz="3200" dirty="0">
                <a:solidFill>
                  <a:srgbClr val="FF0000"/>
                </a:solidFill>
                <a:latin typeface="Philosopher" panose="02000503000000020004" pitchFamily="2" charset="0"/>
              </a:rPr>
              <a:t>5 </a:t>
            </a:r>
            <a:r>
              <a:rPr lang="fr-FR" sz="3200" dirty="0">
                <a:latin typeface="Philosopher" panose="02000503000000020004" pitchFamily="2" charset="0"/>
              </a:rPr>
              <a:t>en phase croisière</a:t>
            </a:r>
          </a:p>
          <a:p>
            <a:pPr lvl="2"/>
            <a:r>
              <a:rPr lang="fr-FR" sz="2000" dirty="0">
                <a:latin typeface="Philosopher" panose="02000503000000020004" pitchFamily="2" charset="0"/>
              </a:rPr>
              <a:t>collision relief, collision végétation, perte ascendance, problème démarrage moteur</a:t>
            </a:r>
          </a:p>
        </p:txBody>
      </p:sp>
      <p:sp>
        <p:nvSpPr>
          <p:cNvPr id="7" name="Titre 5">
            <a:extLst>
              <a:ext uri="{FF2B5EF4-FFF2-40B4-BE49-F238E27FC236}">
                <a16:creationId xmlns:a16="http://schemas.microsoft.com/office/drawing/2014/main" id="{2C034E45-B25A-A852-B9EE-BE2C95477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 dirty="0"/>
              <a:t>Phase de vol</a:t>
            </a:r>
          </a:p>
        </p:txBody>
      </p:sp>
    </p:spTree>
    <p:extLst>
      <p:ext uri="{BB962C8B-B14F-4D97-AF65-F5344CB8AC3E}">
        <p14:creationId xmlns:p14="http://schemas.microsoft.com/office/powerpoint/2010/main" val="405719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0BC508-4F89-FCBD-6AEE-DA6B19DD3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48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11BC18D-26DB-0ACD-2908-5273DBCEA85F}"/>
              </a:ext>
            </a:extLst>
          </p:cNvPr>
          <p:cNvSpPr txBox="1"/>
          <p:nvPr/>
        </p:nvSpPr>
        <p:spPr>
          <a:xfrm>
            <a:off x="707571" y="2700153"/>
            <a:ext cx="86082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dirty="0">
                <a:solidFill>
                  <a:srgbClr val="FF0000"/>
                </a:solidFill>
                <a:latin typeface="Philosopher" panose="02000503000000020004" pitchFamily="2" charset="0"/>
              </a:rPr>
              <a:t>13</a:t>
            </a:r>
            <a:r>
              <a:rPr lang="fr-FR" sz="3600" dirty="0">
                <a:latin typeface="Philosopher" panose="02000503000000020004" pitchFamily="2" charset="0"/>
              </a:rPr>
              <a:t> en phase atterrissage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atin typeface="Philosopher" panose="02000503000000020004" pitchFamily="2" charset="0"/>
              </a:rPr>
              <a:t>atterrissage train rentré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atin typeface="Philosopher" panose="02000503000000020004" pitchFamily="2" charset="0"/>
              </a:rPr>
              <a:t>pertes de contrôle en approche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atin typeface="Philosopher" panose="02000503000000020004" pitchFamily="2" charset="0"/>
              </a:rPr>
              <a:t>atterrissages en campagne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7FD17E53-4916-EEEC-A437-14A989011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 dirty="0"/>
              <a:t>Phase de vol</a:t>
            </a:r>
          </a:p>
        </p:txBody>
      </p:sp>
      <p:pic>
        <p:nvPicPr>
          <p:cNvPr id="3" name="Image 2" descr="Une image contenant texte, montagne, nature&#10;&#10;Description générée automatiquement">
            <a:extLst>
              <a:ext uri="{FF2B5EF4-FFF2-40B4-BE49-F238E27FC236}">
                <a16:creationId xmlns:a16="http://schemas.microsoft.com/office/drawing/2014/main" id="{E75212AC-6417-00A0-F560-7B195AD0A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4738" y="1722216"/>
            <a:ext cx="5565300" cy="37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3896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E140B526-F01F-CAD3-4DFF-32FCC3C31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Evolution sur 10 ans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0BC508-4F89-FCBD-6AEE-DA6B19DD3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49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EAB2AF5-7D26-38AF-02A8-D32DD79546E1}"/>
              </a:ext>
            </a:extLst>
          </p:cNvPr>
          <p:cNvSpPr txBox="1"/>
          <p:nvPr/>
        </p:nvSpPr>
        <p:spPr>
          <a:xfrm>
            <a:off x="8499423" y="2788170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43D0567-A80D-CCDE-C0A9-8C171B0F9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293" y="1788897"/>
            <a:ext cx="7923961" cy="470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81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0BC508-4F89-FCBD-6AEE-DA6B19DD3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>
                <a:latin typeface="Philosopher" panose="02000503000000020004" pitchFamily="2" charset="0"/>
              </a:rPr>
              <a:t>5</a:t>
            </a:fld>
            <a:endParaRPr lang="fr-FR">
              <a:latin typeface="Philosopher" panose="02000503000000020004" pitchFamily="2" charset="0"/>
            </a:endParaRPr>
          </a:p>
        </p:txBody>
      </p:sp>
      <p:sp>
        <p:nvSpPr>
          <p:cNvPr id="2" name="Espace réservé du numéro de diapositive 3">
            <a:extLst>
              <a:ext uri="{FF2B5EF4-FFF2-40B4-BE49-F238E27FC236}">
                <a16:creationId xmlns:a16="http://schemas.microsoft.com/office/drawing/2014/main" id="{BD259B77-BDA6-96CE-855B-BF8B917EE453}"/>
              </a:ext>
            </a:extLst>
          </p:cNvPr>
          <p:cNvSpPr txBox="1">
            <a:spLocks/>
          </p:cNvSpPr>
          <p:nvPr/>
        </p:nvSpPr>
        <p:spPr>
          <a:xfrm>
            <a:off x="11200990" y="642143"/>
            <a:ext cx="1058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Philosopher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A1F5E13-05F9-0C4D-860F-511CD9D44647}" type="slidenum">
              <a:rPr lang="fr-FR" smtClean="0">
                <a:latin typeface="Philosopher" panose="02000503000000020004" pitchFamily="2" charset="0"/>
              </a:rPr>
              <a:pPr/>
              <a:t>5</a:t>
            </a:fld>
            <a:endParaRPr lang="fr-FR">
              <a:latin typeface="Philosopher" panose="02000503000000020004" pitchFamily="2" charset="0"/>
            </a:endParaRPr>
          </a:p>
        </p:txBody>
      </p:sp>
      <p:sp>
        <p:nvSpPr>
          <p:cNvPr id="3" name="Google Shape;70;p4">
            <a:extLst>
              <a:ext uri="{FF2B5EF4-FFF2-40B4-BE49-F238E27FC236}">
                <a16:creationId xmlns:a16="http://schemas.microsoft.com/office/drawing/2014/main" id="{EB6F15A2-C6D9-4997-0A27-AEB023732268}"/>
              </a:ext>
            </a:extLst>
          </p:cNvPr>
          <p:cNvSpPr txBox="1">
            <a:spLocks/>
          </p:cNvSpPr>
          <p:nvPr/>
        </p:nvSpPr>
        <p:spPr>
          <a:xfrm>
            <a:off x="738566" y="1313079"/>
            <a:ext cx="10515600" cy="4127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366"/>
                </a:solidFill>
                <a:latin typeface="Philosopher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13B3F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13B3F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13B3F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13B3F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2F5496"/>
              </a:buClr>
              <a:buSzPts val="2400"/>
              <a:buFont typeface="Arial" panose="020B0604020202020204" pitchFamily="34" charset="0"/>
              <a:buNone/>
            </a:pPr>
            <a:r>
              <a:rPr lang="fr-FR" b="1" dirty="0">
                <a:solidFill>
                  <a:srgbClr val="354248"/>
                </a:solidFill>
                <a:latin typeface="Harabara" panose="020B0803050302020204" pitchFamily="34" charset="0"/>
              </a:rPr>
              <a:t> </a:t>
            </a:r>
            <a:r>
              <a:rPr lang="fr-FR" sz="3200" b="1" dirty="0">
                <a:solidFill>
                  <a:srgbClr val="354248"/>
                </a:solidFill>
                <a:latin typeface="Harabara" panose="020B0803050302020204" pitchFamily="34" charset="0"/>
                <a:ea typeface="Calibri"/>
                <a:cs typeface="Calibri"/>
                <a:sym typeface="Calibri"/>
              </a:rPr>
              <a:t>La méthode et les outils</a:t>
            </a:r>
            <a:endParaRPr lang="fr-FR" dirty="0">
              <a:solidFill>
                <a:srgbClr val="354248"/>
              </a:solidFill>
              <a:latin typeface="Harabara" panose="020B0803050302020204" pitchFamily="34" charset="0"/>
            </a:endParaRPr>
          </a:p>
          <a:p>
            <a:pPr marL="0" indent="0">
              <a:buClr>
                <a:schemeClr val="dk1"/>
              </a:buClr>
              <a:buSzPts val="2400"/>
              <a:buFont typeface="Arial"/>
              <a:buNone/>
            </a:pPr>
            <a:endParaRPr lang="fr-FR" b="1" dirty="0">
              <a:solidFill>
                <a:srgbClr val="354248"/>
              </a:solidFill>
              <a:latin typeface="Harabara" panose="020B0803050302020204" pitchFamily="34" charset="0"/>
            </a:endParaRPr>
          </a:p>
        </p:txBody>
      </p:sp>
      <p:sp>
        <p:nvSpPr>
          <p:cNvPr id="30" name="Titre 29">
            <a:extLst>
              <a:ext uri="{FF2B5EF4-FFF2-40B4-BE49-F238E27FC236}">
                <a16:creationId xmlns:a16="http://schemas.microsoft.com/office/drawing/2014/main" id="{C008D936-7FCC-5F6B-B298-C2D9EEDE6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SPL planeur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05CF667-1EB0-9D2A-B670-3775F2CC4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207" y="2031640"/>
            <a:ext cx="7848314" cy="424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698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0BC508-4F89-FCBD-6AEE-DA6B19DD3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50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A3A4224-FE4F-2070-3589-CF451079D2B3}"/>
              </a:ext>
            </a:extLst>
          </p:cNvPr>
          <p:cNvSpPr txBox="1"/>
          <p:nvPr/>
        </p:nvSpPr>
        <p:spPr>
          <a:xfrm>
            <a:off x="8499423" y="2788170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B06A3FD-0CE4-6BD3-4996-DF6D58187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765" y="1957852"/>
            <a:ext cx="7487715" cy="4504482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B32DD6D8-123E-4AD9-382D-2517300B0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 dirty="0"/>
              <a:t>Evolution annuelle sur 10 ans</a:t>
            </a:r>
          </a:p>
        </p:txBody>
      </p:sp>
    </p:spTree>
    <p:extLst>
      <p:ext uri="{BB962C8B-B14F-4D97-AF65-F5344CB8AC3E}">
        <p14:creationId xmlns:p14="http://schemas.microsoft.com/office/powerpoint/2010/main" val="23174607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4C66C0BC-126D-0AB7-E3A3-E1DF7384F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Travaux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0BC508-4F89-FCBD-6AEE-DA6B19DD3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51</a:t>
            </a:fld>
            <a:endParaRPr lang="fr-FR"/>
          </a:p>
        </p:txBody>
      </p:sp>
      <p:sp>
        <p:nvSpPr>
          <p:cNvPr id="2" name="Espace réservé du numéro de diapositive 3">
            <a:extLst>
              <a:ext uri="{FF2B5EF4-FFF2-40B4-BE49-F238E27FC236}">
                <a16:creationId xmlns:a16="http://schemas.microsoft.com/office/drawing/2014/main" id="{AFC8E9B0-2BB8-6CD0-1E45-48034DEF8ED9}"/>
              </a:ext>
            </a:extLst>
          </p:cNvPr>
          <p:cNvSpPr txBox="1">
            <a:spLocks/>
          </p:cNvSpPr>
          <p:nvPr/>
        </p:nvSpPr>
        <p:spPr>
          <a:xfrm>
            <a:off x="11200990" y="642143"/>
            <a:ext cx="1058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Philosopher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A1F5E13-05F9-0C4D-860F-511CD9D44647}" type="slidenum">
              <a:rPr lang="fr-FR" smtClean="0"/>
              <a:pPr/>
              <a:t>51</a:t>
            </a:fld>
            <a:endParaRPr lang="fr-FR"/>
          </a:p>
        </p:txBody>
      </p:sp>
      <p:pic>
        <p:nvPicPr>
          <p:cNvPr id="3" name="Google Shape;396;p31">
            <a:extLst>
              <a:ext uri="{FF2B5EF4-FFF2-40B4-BE49-F238E27FC236}">
                <a16:creationId xmlns:a16="http://schemas.microsoft.com/office/drawing/2014/main" id="{FE2820FF-C742-4424-44F2-09799F9ACBE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78826" y="2304256"/>
            <a:ext cx="3351212" cy="224948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22;p21">
            <a:extLst>
              <a:ext uri="{FF2B5EF4-FFF2-40B4-BE49-F238E27FC236}">
                <a16:creationId xmlns:a16="http://schemas.microsoft.com/office/drawing/2014/main" id="{3B6209F5-55C5-4073-2BB0-288BDB4F5859}"/>
              </a:ext>
            </a:extLst>
          </p:cNvPr>
          <p:cNvSpPr txBox="1"/>
          <p:nvPr/>
        </p:nvSpPr>
        <p:spPr>
          <a:xfrm>
            <a:off x="838200" y="1596316"/>
            <a:ext cx="11610868" cy="5663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Philosopher" panose="02000503000000020004" pitchFamily="2" charset="0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000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Webinaire :</a:t>
            </a:r>
          </a:p>
          <a:p>
            <a:pPr marL="1257300" lvl="2" indent="-342900">
              <a:buClr>
                <a:schemeClr val="dk1"/>
              </a:buClr>
              <a:buSzPts val="2400"/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chemeClr val="dk1"/>
                </a:solidFill>
                <a:latin typeface="Philosopher" panose="02000503000000020004" pitchFamily="2" charset="0"/>
                <a:cs typeface="Calibri"/>
                <a:sym typeface="Calibri"/>
              </a:rPr>
              <a:t>Le RP et RP adjoint d’un DTO</a:t>
            </a:r>
          </a:p>
          <a:p>
            <a:pPr marL="1257300" lvl="2" indent="-342900">
              <a:buClr>
                <a:schemeClr val="dk1"/>
              </a:buClr>
              <a:buSzPts val="2400"/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chemeClr val="dk1"/>
                </a:solidFill>
                <a:latin typeface="Philosopher" panose="02000503000000020004" pitchFamily="2" charset="0"/>
                <a:cs typeface="Calibri"/>
                <a:sym typeface="Calibri"/>
              </a:rPr>
              <a:t>Le remorquage du coté de l’avion et du planeur</a:t>
            </a:r>
          </a:p>
          <a:p>
            <a:pPr marL="1257300" lvl="2" indent="-342900">
              <a:buClr>
                <a:schemeClr val="dk1"/>
              </a:buClr>
              <a:buSzPts val="2400"/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chemeClr val="dk1"/>
                </a:solidFill>
                <a:latin typeface="Philosopher" panose="02000503000000020004" pitchFamily="2" charset="0"/>
                <a:cs typeface="Calibri"/>
                <a:sym typeface="Calibri"/>
              </a:rPr>
              <a:t>Le treuillage du coté du treuil et du planeur</a:t>
            </a:r>
          </a:p>
          <a:p>
            <a:pPr marL="1257300" lvl="2" indent="-342900">
              <a:buClr>
                <a:schemeClr val="dk1"/>
              </a:buClr>
              <a:buSzPts val="2400"/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chemeClr val="dk1"/>
                </a:solidFill>
                <a:latin typeface="Philosopher" panose="02000503000000020004" pitchFamily="2" charset="0"/>
                <a:cs typeface="Calibri"/>
                <a:sym typeface="Calibri"/>
              </a:rPr>
              <a:t>GESASSO et le portail PN pour RP et RP adjoint</a:t>
            </a:r>
          </a:p>
          <a:p>
            <a:pPr marL="285750" indent="-285750">
              <a:buClr>
                <a:schemeClr val="dk1"/>
              </a:buClr>
              <a:buSzPts val="2400"/>
              <a:buFont typeface="Arial"/>
              <a:buChar char="•"/>
            </a:pPr>
            <a:endParaRPr lang="fr-FR" sz="2000" dirty="0">
              <a:solidFill>
                <a:schemeClr val="dk1"/>
              </a:solidFill>
              <a:latin typeface="Philosopher" panose="02000503000000020004" pitchFamily="2" charset="0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000" dirty="0">
                <a:solidFill>
                  <a:schemeClr val="dk1"/>
                </a:solidFill>
                <a:latin typeface="Philosopher" panose="02000503000000020004" pitchFamily="2" charset="0"/>
                <a:cs typeface="Calibri"/>
                <a:sym typeface="Calibri"/>
              </a:rPr>
              <a:t>6 Réunions sécurité formation en région. </a:t>
            </a:r>
          </a:p>
          <a:p>
            <a:pPr marL="1200150" lvl="2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000" dirty="0">
                <a:solidFill>
                  <a:schemeClr val="dk1"/>
                </a:solidFill>
                <a:latin typeface="Philosopher" panose="02000503000000020004" pitchFamily="2" charset="0"/>
                <a:cs typeface="Calibri"/>
                <a:sym typeface="Calibri"/>
              </a:rPr>
              <a:t>Amiens</a:t>
            </a:r>
          </a:p>
          <a:p>
            <a:pPr marL="1200150" lvl="2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000" dirty="0">
                <a:solidFill>
                  <a:schemeClr val="dk1"/>
                </a:solidFill>
                <a:latin typeface="Philosopher" panose="02000503000000020004" pitchFamily="2" charset="0"/>
                <a:cs typeface="Calibri"/>
                <a:sym typeface="Calibri"/>
              </a:rPr>
              <a:t>Angers</a:t>
            </a:r>
          </a:p>
          <a:p>
            <a:pPr marL="1200150" lvl="2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000" dirty="0">
                <a:solidFill>
                  <a:schemeClr val="dk1"/>
                </a:solidFill>
                <a:latin typeface="Philosopher" panose="02000503000000020004" pitchFamily="2" charset="0"/>
                <a:cs typeface="Calibri"/>
                <a:sym typeface="Calibri"/>
              </a:rPr>
              <a:t>Bordeaux</a:t>
            </a:r>
          </a:p>
          <a:p>
            <a:pPr marL="1200150" lvl="2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000" dirty="0">
                <a:solidFill>
                  <a:schemeClr val="dk1"/>
                </a:solidFill>
                <a:latin typeface="Philosopher" panose="02000503000000020004" pitchFamily="2" charset="0"/>
                <a:cs typeface="Calibri"/>
                <a:sym typeface="Calibri"/>
              </a:rPr>
              <a:t>Lyon</a:t>
            </a:r>
          </a:p>
          <a:p>
            <a:pPr marL="1200150" lvl="2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000" dirty="0">
                <a:solidFill>
                  <a:schemeClr val="dk1"/>
                </a:solidFill>
                <a:latin typeface="Philosopher" panose="02000503000000020004" pitchFamily="2" charset="0"/>
                <a:cs typeface="Calibri"/>
                <a:sym typeface="Calibri"/>
              </a:rPr>
              <a:t>Montpellier</a:t>
            </a:r>
          </a:p>
          <a:p>
            <a:pPr marL="1200150" lvl="2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000" dirty="0">
                <a:solidFill>
                  <a:schemeClr val="dk1"/>
                </a:solidFill>
                <a:latin typeface="Philosopher" panose="02000503000000020004" pitchFamily="2" charset="0"/>
                <a:cs typeface="Calibri"/>
                <a:sym typeface="Calibri"/>
              </a:rPr>
              <a:t>Nancy</a:t>
            </a:r>
          </a:p>
          <a:p>
            <a:pPr lvl="2">
              <a:buClr>
                <a:schemeClr val="dk1"/>
              </a:buClr>
              <a:buSzPts val="2400"/>
            </a:pPr>
            <a:endParaRPr lang="fr-FR" i="1" dirty="0">
              <a:solidFill>
                <a:schemeClr val="dk1"/>
              </a:solidFill>
              <a:latin typeface="Philosopher" panose="02000503000000020004" pitchFamily="2" charset="0"/>
              <a:cs typeface="Calibri"/>
              <a:sym typeface="Calibri"/>
            </a:endParaRPr>
          </a:p>
          <a:p>
            <a:pPr lvl="2">
              <a:buClr>
                <a:schemeClr val="dk1"/>
              </a:buClr>
              <a:buSzPts val="2400"/>
            </a:pPr>
            <a:r>
              <a:rPr lang="fr-FR" i="1" dirty="0">
                <a:solidFill>
                  <a:schemeClr val="dk1"/>
                </a:solidFill>
                <a:latin typeface="Philosopher" panose="02000503000000020004" pitchFamily="2" charset="0"/>
                <a:cs typeface="Calibri"/>
                <a:sym typeface="Calibri"/>
              </a:rPr>
              <a:t>6 autres en 2024: Paris, Châteauroux, Toulouse, St Auban, Dijon, Falaise ? 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dirty="0">
              <a:latin typeface="Philosopher" panose="02000503000000020004" pitchFamily="2" charset="0"/>
            </a:endParaRPr>
          </a:p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Philosopher" panose="02000503000000020004" pitchFamily="2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60924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0BC508-4F89-FCBD-6AEE-DA6B19DD3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52</a:t>
            </a:fld>
            <a:endParaRPr lang="fr-FR"/>
          </a:p>
        </p:txBody>
      </p:sp>
      <p:sp>
        <p:nvSpPr>
          <p:cNvPr id="2" name="Espace réservé du numéro de diapositive 3">
            <a:extLst>
              <a:ext uri="{FF2B5EF4-FFF2-40B4-BE49-F238E27FC236}">
                <a16:creationId xmlns:a16="http://schemas.microsoft.com/office/drawing/2014/main" id="{2C94D1DE-108D-A277-BE8F-C96440DA0A17}"/>
              </a:ext>
            </a:extLst>
          </p:cNvPr>
          <p:cNvSpPr txBox="1">
            <a:spLocks/>
          </p:cNvSpPr>
          <p:nvPr/>
        </p:nvSpPr>
        <p:spPr>
          <a:xfrm>
            <a:off x="11200990" y="642143"/>
            <a:ext cx="1058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Philosopher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A1F5E13-05F9-0C4D-860F-511CD9D44647}" type="slidenum">
              <a:rPr lang="fr-FR" smtClean="0"/>
              <a:pPr/>
              <a:t>52</a:t>
            </a:fld>
            <a:endParaRPr lang="fr-FR"/>
          </a:p>
        </p:txBody>
      </p:sp>
      <p:sp>
        <p:nvSpPr>
          <p:cNvPr id="7" name="Google Shape;464;p39">
            <a:extLst>
              <a:ext uri="{FF2B5EF4-FFF2-40B4-BE49-F238E27FC236}">
                <a16:creationId xmlns:a16="http://schemas.microsoft.com/office/drawing/2014/main" id="{B9EF4D06-F13C-238D-B8DF-CC6942614AE9}"/>
              </a:ext>
            </a:extLst>
          </p:cNvPr>
          <p:cNvSpPr/>
          <p:nvPr/>
        </p:nvSpPr>
        <p:spPr>
          <a:xfrm>
            <a:off x="7141709" y="1720860"/>
            <a:ext cx="3911000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2400" u="sng" dirty="0">
                <a:solidFill>
                  <a:srgbClr val="003E90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francis.clar@ffvp.fr</a:t>
            </a:r>
            <a:endParaRPr lang="fr-FR" sz="2400" u="sng" dirty="0">
              <a:solidFill>
                <a:srgbClr val="003E90"/>
              </a:solidFill>
              <a:latin typeface="Philosopher" panose="02000503000000020004" pitchFamily="2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2400" u="sng" dirty="0">
                <a:solidFill>
                  <a:srgbClr val="003E90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jean-marc.caillard@cnvv.net </a:t>
            </a:r>
            <a:r>
              <a:rPr lang="fr-FR" sz="2400" u="sng" dirty="0">
                <a:solidFill>
                  <a:srgbClr val="003E90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michel.jacquemin@ffvp.fr</a:t>
            </a:r>
            <a:endParaRPr sz="2400" dirty="0">
              <a:solidFill>
                <a:srgbClr val="003E90"/>
              </a:solidFill>
              <a:latin typeface="Philosopher" panose="02000503000000020004" pitchFamily="2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fr-FR" sz="2400" u="sng" dirty="0">
              <a:solidFill>
                <a:srgbClr val="003E90"/>
              </a:solidFill>
              <a:latin typeface="Philosopher" panose="02000503000000020004" pitchFamily="2" charset="0"/>
              <a:ea typeface="Calibri"/>
              <a:cs typeface="Calibri"/>
              <a:sym typeface="Calibri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fr-FR" sz="2400" u="sng" dirty="0">
              <a:solidFill>
                <a:srgbClr val="003E90"/>
              </a:solidFill>
              <a:latin typeface="Philosopher" panose="02000503000000020004" pitchFamily="2" charset="0"/>
              <a:ea typeface="Calibri"/>
              <a:cs typeface="Calibri"/>
              <a:sym typeface="Calibri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fr-FR" sz="2400" u="sng" dirty="0">
              <a:solidFill>
                <a:srgbClr val="003E90"/>
              </a:solidFill>
              <a:latin typeface="Philosopher" panose="02000503000000020004" pitchFamily="2" charset="0"/>
              <a:ea typeface="Calibri"/>
              <a:cs typeface="Calibri"/>
              <a:sym typeface="Calibri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fr-FR" sz="2400" u="sng" dirty="0">
              <a:solidFill>
                <a:srgbClr val="003E90"/>
              </a:solidFill>
              <a:latin typeface="Philosopher" panose="02000503000000020004" pitchFamily="2" charset="0"/>
              <a:ea typeface="Calibri"/>
              <a:cs typeface="Calibri"/>
              <a:sym typeface="Calibri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u="sng" dirty="0">
              <a:solidFill>
                <a:srgbClr val="003E90"/>
              </a:solidFill>
              <a:latin typeface="Philosopher" panose="02000503000000020004" pitchFamily="2" charset="0"/>
              <a:ea typeface="Calibri"/>
              <a:cs typeface="Calibri"/>
              <a:sym typeface="Calibri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2400" u="sng" dirty="0">
                <a:solidFill>
                  <a:srgbClr val="003E90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ato.cnvv.net</a:t>
            </a:r>
            <a:endParaRPr sz="2400" dirty="0">
              <a:solidFill>
                <a:srgbClr val="003E90"/>
              </a:solidFill>
              <a:latin typeface="Philosopher" panose="02000503000000020004" pitchFamily="2" charset="0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396;p31">
            <a:extLst>
              <a:ext uri="{FF2B5EF4-FFF2-40B4-BE49-F238E27FC236}">
                <a16:creationId xmlns:a16="http://schemas.microsoft.com/office/drawing/2014/main" id="{CFE6E009-D85A-847C-7D36-46019963901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6320" y="1477019"/>
            <a:ext cx="5769172" cy="39039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2346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0BC508-4F89-FCBD-6AEE-DA6B19DD3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>
                <a:latin typeface="Philosopher" panose="02000503000000020004" pitchFamily="2" charset="0"/>
              </a:rPr>
              <a:t>6</a:t>
            </a:fld>
            <a:endParaRPr lang="fr-FR">
              <a:latin typeface="Philosopher" panose="02000503000000020004" pitchFamily="2" charset="0"/>
            </a:endParaRPr>
          </a:p>
        </p:txBody>
      </p:sp>
      <p:sp>
        <p:nvSpPr>
          <p:cNvPr id="2" name="Espace réservé du numéro de diapositive 3">
            <a:extLst>
              <a:ext uri="{FF2B5EF4-FFF2-40B4-BE49-F238E27FC236}">
                <a16:creationId xmlns:a16="http://schemas.microsoft.com/office/drawing/2014/main" id="{BD259B77-BDA6-96CE-855B-BF8B917EE453}"/>
              </a:ext>
            </a:extLst>
          </p:cNvPr>
          <p:cNvSpPr txBox="1">
            <a:spLocks/>
          </p:cNvSpPr>
          <p:nvPr/>
        </p:nvSpPr>
        <p:spPr>
          <a:xfrm>
            <a:off x="11200990" y="642143"/>
            <a:ext cx="1058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Philosopher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A1F5E13-05F9-0C4D-860F-511CD9D44647}" type="slidenum">
              <a:rPr lang="fr-FR" smtClean="0">
                <a:latin typeface="Philosopher" panose="02000503000000020004" pitchFamily="2" charset="0"/>
              </a:rPr>
              <a:pPr/>
              <a:t>6</a:t>
            </a:fld>
            <a:endParaRPr lang="fr-FR">
              <a:latin typeface="Philosopher" panose="02000503000000020004" pitchFamily="2" charset="0"/>
            </a:endParaRPr>
          </a:p>
        </p:txBody>
      </p:sp>
      <p:sp>
        <p:nvSpPr>
          <p:cNvPr id="3" name="Google Shape;70;p4">
            <a:extLst>
              <a:ext uri="{FF2B5EF4-FFF2-40B4-BE49-F238E27FC236}">
                <a16:creationId xmlns:a16="http://schemas.microsoft.com/office/drawing/2014/main" id="{EB6F15A2-C6D9-4997-0A27-AEB023732268}"/>
              </a:ext>
            </a:extLst>
          </p:cNvPr>
          <p:cNvSpPr txBox="1">
            <a:spLocks/>
          </p:cNvSpPr>
          <p:nvPr/>
        </p:nvSpPr>
        <p:spPr>
          <a:xfrm>
            <a:off x="738566" y="1313079"/>
            <a:ext cx="10515600" cy="4127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366"/>
                </a:solidFill>
                <a:latin typeface="Philosopher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13B3F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13B3F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13B3F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13B3F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2F5496"/>
              </a:buClr>
              <a:buSzPts val="2400"/>
              <a:buFont typeface="Arial" panose="020B0604020202020204" pitchFamily="34" charset="0"/>
              <a:buNone/>
            </a:pPr>
            <a:r>
              <a:rPr lang="fr-FR" b="1" dirty="0">
                <a:solidFill>
                  <a:srgbClr val="354248"/>
                </a:solidFill>
                <a:latin typeface="Harabara" panose="020B0803050302020204" pitchFamily="34" charset="0"/>
              </a:rPr>
              <a:t> </a:t>
            </a:r>
            <a:r>
              <a:rPr lang="fr-FR" sz="3200" b="1" dirty="0">
                <a:solidFill>
                  <a:srgbClr val="354248"/>
                </a:solidFill>
                <a:latin typeface="Harabara" panose="020B0803050302020204" pitchFamily="34" charset="0"/>
                <a:ea typeface="Calibri"/>
                <a:cs typeface="Calibri"/>
                <a:sym typeface="Calibri"/>
              </a:rPr>
              <a:t>La méthode et les outils</a:t>
            </a:r>
            <a:endParaRPr lang="fr-FR" dirty="0">
              <a:solidFill>
                <a:srgbClr val="354248"/>
              </a:solidFill>
              <a:latin typeface="Harabara" panose="020B0803050302020204" pitchFamily="34" charset="0"/>
            </a:endParaRPr>
          </a:p>
          <a:p>
            <a:pPr marL="0" indent="0">
              <a:buClr>
                <a:schemeClr val="dk1"/>
              </a:buClr>
              <a:buSzPts val="2400"/>
              <a:buFont typeface="Arial"/>
              <a:buNone/>
            </a:pPr>
            <a:endParaRPr lang="fr-FR" b="1" dirty="0">
              <a:solidFill>
                <a:srgbClr val="354248"/>
              </a:solidFill>
              <a:latin typeface="Harabara" panose="020B0803050302020204" pitchFamily="34" charset="0"/>
            </a:endParaRPr>
          </a:p>
        </p:txBody>
      </p:sp>
      <p:grpSp>
        <p:nvGrpSpPr>
          <p:cNvPr id="5" name="Google Shape;71;p4">
            <a:extLst>
              <a:ext uri="{FF2B5EF4-FFF2-40B4-BE49-F238E27FC236}">
                <a16:creationId xmlns:a16="http://schemas.microsoft.com/office/drawing/2014/main" id="{08CC1304-D41B-93EC-A5B6-5EC24F1599F9}"/>
              </a:ext>
            </a:extLst>
          </p:cNvPr>
          <p:cNvGrpSpPr/>
          <p:nvPr/>
        </p:nvGrpSpPr>
        <p:grpSpPr>
          <a:xfrm>
            <a:off x="640080" y="1838351"/>
            <a:ext cx="4534700" cy="4377506"/>
            <a:chOff x="1237716" y="1131"/>
            <a:chExt cx="4534700" cy="4377506"/>
          </a:xfrm>
        </p:grpSpPr>
        <p:sp>
          <p:nvSpPr>
            <p:cNvPr id="6" name="Google Shape;72;p4">
              <a:extLst>
                <a:ext uri="{FF2B5EF4-FFF2-40B4-BE49-F238E27FC236}">
                  <a16:creationId xmlns:a16="http://schemas.microsoft.com/office/drawing/2014/main" id="{AEF9E534-1414-1A28-E1A1-9710D75ECE85}"/>
                </a:ext>
              </a:extLst>
            </p:cNvPr>
            <p:cNvSpPr/>
            <p:nvPr/>
          </p:nvSpPr>
          <p:spPr>
            <a:xfrm>
              <a:off x="2843588" y="1131"/>
              <a:ext cx="1322957" cy="1322957"/>
            </a:xfrm>
            <a:prstGeom prst="ellipse">
              <a:avLst/>
            </a:prstGeom>
            <a:solidFill>
              <a:srgbClr val="003E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hilosopher" panose="02000503000000020004" pitchFamily="2" charset="0"/>
              </a:endParaRPr>
            </a:p>
          </p:txBody>
        </p:sp>
        <p:sp>
          <p:nvSpPr>
            <p:cNvPr id="7" name="Google Shape;73;p4">
              <a:extLst>
                <a:ext uri="{FF2B5EF4-FFF2-40B4-BE49-F238E27FC236}">
                  <a16:creationId xmlns:a16="http://schemas.microsoft.com/office/drawing/2014/main" id="{F7677ED1-B2A8-8216-D9DF-F9989BBA631D}"/>
                </a:ext>
              </a:extLst>
            </p:cNvPr>
            <p:cNvSpPr txBox="1"/>
            <p:nvPr/>
          </p:nvSpPr>
          <p:spPr>
            <a:xfrm>
              <a:off x="3037331" y="194874"/>
              <a:ext cx="935471" cy="9354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r>
                <a:rPr lang="fr-FR" sz="1100" b="1" dirty="0">
                  <a:solidFill>
                    <a:schemeClr val="bg1"/>
                  </a:solidFill>
                  <a:latin typeface="Philosopher" panose="02000503000000020004" pitchFamily="2" charset="0"/>
                  <a:ea typeface="Calibri"/>
                  <a:cs typeface="Calibri"/>
                  <a:sym typeface="Calibri"/>
                </a:rPr>
                <a:t>Briefing avant vol</a:t>
              </a:r>
              <a:endParaRPr dirty="0">
                <a:solidFill>
                  <a:schemeClr val="bg1"/>
                </a:solidFill>
                <a:latin typeface="Philosopher" panose="02000503000000020004" pitchFamily="2" charset="0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alibri"/>
                <a:buNone/>
              </a:pPr>
              <a:r>
                <a:rPr lang="fr-FR" sz="1100" dirty="0">
                  <a:solidFill>
                    <a:schemeClr val="lt1"/>
                  </a:solidFill>
                  <a:latin typeface="Philosopher" panose="02000503000000020004" pitchFamily="2" charset="0"/>
                  <a:ea typeface="Calibri"/>
                  <a:cs typeface="Calibri"/>
                  <a:sym typeface="Calibri"/>
                </a:rPr>
                <a:t>Vidéo</a:t>
              </a:r>
              <a:endParaRPr dirty="0">
                <a:latin typeface="Philosopher" panose="02000503000000020004" pitchFamily="2" charset="0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alibri"/>
                <a:buNone/>
              </a:pPr>
              <a:r>
                <a:rPr lang="fr-FR" sz="1100" dirty="0">
                  <a:solidFill>
                    <a:schemeClr val="lt1"/>
                  </a:solidFill>
                  <a:latin typeface="Philosopher" panose="02000503000000020004" pitchFamily="2" charset="0"/>
                  <a:ea typeface="Calibri"/>
                  <a:cs typeface="Calibri"/>
                  <a:sym typeface="Calibri"/>
                </a:rPr>
                <a:t>Compléments instructeur</a:t>
              </a:r>
              <a:endParaRPr dirty="0">
                <a:latin typeface="Philosopher" panose="02000503000000020004" pitchFamily="2" charset="0"/>
              </a:endParaRPr>
            </a:p>
          </p:txBody>
        </p:sp>
        <p:sp>
          <p:nvSpPr>
            <p:cNvPr id="8" name="Google Shape;74;p4">
              <a:extLst>
                <a:ext uri="{FF2B5EF4-FFF2-40B4-BE49-F238E27FC236}">
                  <a16:creationId xmlns:a16="http://schemas.microsoft.com/office/drawing/2014/main" id="{E20B70FC-907C-A420-DB83-06EBAED80175}"/>
                </a:ext>
              </a:extLst>
            </p:cNvPr>
            <p:cNvSpPr/>
            <p:nvPr/>
          </p:nvSpPr>
          <p:spPr>
            <a:xfrm rot="2160000">
              <a:off x="4124536" y="1016890"/>
              <a:ext cx="350864" cy="446498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B5C2E2"/>
                </a:gs>
                <a:gs pos="50000">
                  <a:srgbClr val="A8B8DF"/>
                </a:gs>
                <a:gs pos="100000">
                  <a:srgbClr val="90A0C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hilosopher" panose="02000503000000020004" pitchFamily="2" charset="0"/>
              </a:endParaRPr>
            </a:p>
          </p:txBody>
        </p:sp>
        <p:sp>
          <p:nvSpPr>
            <p:cNvPr id="9" name="Google Shape;75;p4">
              <a:extLst>
                <a:ext uri="{FF2B5EF4-FFF2-40B4-BE49-F238E27FC236}">
                  <a16:creationId xmlns:a16="http://schemas.microsoft.com/office/drawing/2014/main" id="{971B8359-6964-62D1-EAF0-49C4B1C86F76}"/>
                </a:ext>
              </a:extLst>
            </p:cNvPr>
            <p:cNvSpPr txBox="1"/>
            <p:nvPr/>
          </p:nvSpPr>
          <p:spPr>
            <a:xfrm rot="2160000">
              <a:off x="4134587" y="1075255"/>
              <a:ext cx="245605" cy="267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endParaRPr sz="900">
                <a:solidFill>
                  <a:schemeClr val="lt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76;p4">
              <a:extLst>
                <a:ext uri="{FF2B5EF4-FFF2-40B4-BE49-F238E27FC236}">
                  <a16:creationId xmlns:a16="http://schemas.microsoft.com/office/drawing/2014/main" id="{E2B1FE8A-03EA-BA40-5475-5B9FACE45DC3}"/>
                </a:ext>
              </a:extLst>
            </p:cNvPr>
            <p:cNvSpPr/>
            <p:nvPr/>
          </p:nvSpPr>
          <p:spPr>
            <a:xfrm>
              <a:off x="4449459" y="1167865"/>
              <a:ext cx="1322957" cy="1322957"/>
            </a:xfrm>
            <a:prstGeom prst="ellipse">
              <a:avLst/>
            </a:prstGeom>
            <a:solidFill>
              <a:srgbClr val="003E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hilosopher" panose="02000503000000020004" pitchFamily="2" charset="0"/>
              </a:endParaRPr>
            </a:p>
          </p:txBody>
        </p:sp>
        <p:sp>
          <p:nvSpPr>
            <p:cNvPr id="11" name="Google Shape;77;p4">
              <a:extLst>
                <a:ext uri="{FF2B5EF4-FFF2-40B4-BE49-F238E27FC236}">
                  <a16:creationId xmlns:a16="http://schemas.microsoft.com/office/drawing/2014/main" id="{3E203AF9-1D81-71C7-F985-E619F50F7E97}"/>
                </a:ext>
              </a:extLst>
            </p:cNvPr>
            <p:cNvSpPr txBox="1"/>
            <p:nvPr/>
          </p:nvSpPr>
          <p:spPr>
            <a:xfrm>
              <a:off x="4643202" y="1361608"/>
              <a:ext cx="935471" cy="935471"/>
            </a:xfrm>
            <a:prstGeom prst="rect">
              <a:avLst/>
            </a:prstGeom>
            <a:solidFill>
              <a:srgbClr val="003E90"/>
            </a:solidFill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lang="fr-FR" sz="1100" b="1" dirty="0">
                  <a:solidFill>
                    <a:schemeClr val="bg1"/>
                  </a:solidFill>
                  <a:latin typeface="Philosopher" panose="02000503000000020004" pitchFamily="2" charset="0"/>
                  <a:ea typeface="Calibri"/>
                  <a:cs typeface="Calibri"/>
                  <a:sym typeface="Calibri"/>
                </a:rPr>
                <a:t>Simulateur</a:t>
              </a:r>
              <a:endParaRPr dirty="0">
                <a:solidFill>
                  <a:schemeClr val="bg1"/>
                </a:solidFill>
                <a:latin typeface="Philosopher" panose="02000503000000020004" pitchFamily="2" charset="0"/>
              </a:endParaRPr>
            </a:p>
          </p:txBody>
        </p:sp>
        <p:sp>
          <p:nvSpPr>
            <p:cNvPr id="12" name="Google Shape;78;p4">
              <a:extLst>
                <a:ext uri="{FF2B5EF4-FFF2-40B4-BE49-F238E27FC236}">
                  <a16:creationId xmlns:a16="http://schemas.microsoft.com/office/drawing/2014/main" id="{EF794B12-3F37-C0DB-54A3-372EFB0FC4F6}"/>
                </a:ext>
              </a:extLst>
            </p:cNvPr>
            <p:cNvSpPr/>
            <p:nvPr/>
          </p:nvSpPr>
          <p:spPr>
            <a:xfrm rot="6480000">
              <a:off x="4631880" y="2540558"/>
              <a:ext cx="350864" cy="446498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B5C2E2"/>
                </a:gs>
                <a:gs pos="50000">
                  <a:srgbClr val="A8B8DF"/>
                </a:gs>
                <a:gs pos="100000">
                  <a:srgbClr val="90A0C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hilosopher" panose="02000503000000020004" pitchFamily="2" charset="0"/>
              </a:endParaRPr>
            </a:p>
          </p:txBody>
        </p:sp>
        <p:sp>
          <p:nvSpPr>
            <p:cNvPr id="13" name="Google Shape;79;p4">
              <a:extLst>
                <a:ext uri="{FF2B5EF4-FFF2-40B4-BE49-F238E27FC236}">
                  <a16:creationId xmlns:a16="http://schemas.microsoft.com/office/drawing/2014/main" id="{00243F8F-B418-DEF2-473E-C5E0C2621919}"/>
                </a:ext>
              </a:extLst>
            </p:cNvPr>
            <p:cNvSpPr txBox="1"/>
            <p:nvPr/>
          </p:nvSpPr>
          <p:spPr>
            <a:xfrm rot="-4320000">
              <a:off x="4700773" y="2579804"/>
              <a:ext cx="245605" cy="267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endParaRPr sz="900">
                <a:solidFill>
                  <a:schemeClr val="lt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80;p4">
              <a:extLst>
                <a:ext uri="{FF2B5EF4-FFF2-40B4-BE49-F238E27FC236}">
                  <a16:creationId xmlns:a16="http://schemas.microsoft.com/office/drawing/2014/main" id="{28972F8C-C914-17D0-3378-9841442FC37C}"/>
                </a:ext>
              </a:extLst>
            </p:cNvPr>
            <p:cNvSpPr/>
            <p:nvPr/>
          </p:nvSpPr>
          <p:spPr>
            <a:xfrm>
              <a:off x="3836071" y="3055680"/>
              <a:ext cx="1322957" cy="1322957"/>
            </a:xfrm>
            <a:prstGeom prst="ellipse">
              <a:avLst/>
            </a:prstGeom>
            <a:solidFill>
              <a:srgbClr val="003E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hilosopher" panose="02000503000000020004" pitchFamily="2" charset="0"/>
              </a:endParaRPr>
            </a:p>
          </p:txBody>
        </p:sp>
        <p:sp>
          <p:nvSpPr>
            <p:cNvPr id="15" name="Google Shape;81;p4">
              <a:extLst>
                <a:ext uri="{FF2B5EF4-FFF2-40B4-BE49-F238E27FC236}">
                  <a16:creationId xmlns:a16="http://schemas.microsoft.com/office/drawing/2014/main" id="{C64DDDDE-7431-323A-2B1F-93427CC95902}"/>
                </a:ext>
              </a:extLst>
            </p:cNvPr>
            <p:cNvSpPr txBox="1"/>
            <p:nvPr/>
          </p:nvSpPr>
          <p:spPr>
            <a:xfrm>
              <a:off x="4029814" y="3249423"/>
              <a:ext cx="935471" cy="935471"/>
            </a:xfrm>
            <a:prstGeom prst="rect">
              <a:avLst/>
            </a:prstGeom>
            <a:solidFill>
              <a:srgbClr val="003E90"/>
            </a:solidFill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lang="fr-FR" sz="1100" b="1" dirty="0">
                  <a:solidFill>
                    <a:schemeClr val="bg1"/>
                  </a:solidFill>
                  <a:latin typeface="Philosopher" panose="02000503000000020004" pitchFamily="2" charset="0"/>
                  <a:ea typeface="Calibri"/>
                  <a:cs typeface="Calibri"/>
                  <a:sym typeface="Calibri"/>
                </a:rPr>
                <a:t>Séance en vol</a:t>
              </a:r>
              <a:endParaRPr dirty="0">
                <a:solidFill>
                  <a:schemeClr val="bg1"/>
                </a:solidFill>
                <a:latin typeface="Philosopher" panose="02000503000000020004" pitchFamily="2" charset="0"/>
              </a:endParaRPr>
            </a:p>
          </p:txBody>
        </p:sp>
        <p:sp>
          <p:nvSpPr>
            <p:cNvPr id="16" name="Google Shape;82;p4">
              <a:extLst>
                <a:ext uri="{FF2B5EF4-FFF2-40B4-BE49-F238E27FC236}">
                  <a16:creationId xmlns:a16="http://schemas.microsoft.com/office/drawing/2014/main" id="{B64D2CCC-9F6E-03B2-0698-88539C046915}"/>
                </a:ext>
              </a:extLst>
            </p:cNvPr>
            <p:cNvSpPr/>
            <p:nvPr/>
          </p:nvSpPr>
          <p:spPr>
            <a:xfrm rot="10800000">
              <a:off x="3339564" y="3493910"/>
              <a:ext cx="350864" cy="446498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B5C2E2"/>
                </a:gs>
                <a:gs pos="50000">
                  <a:srgbClr val="A8B8DF"/>
                </a:gs>
                <a:gs pos="100000">
                  <a:srgbClr val="90A0C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hilosopher" panose="02000503000000020004" pitchFamily="2" charset="0"/>
              </a:endParaRPr>
            </a:p>
          </p:txBody>
        </p:sp>
        <p:sp>
          <p:nvSpPr>
            <p:cNvPr id="17" name="Google Shape;83;p4">
              <a:extLst>
                <a:ext uri="{FF2B5EF4-FFF2-40B4-BE49-F238E27FC236}">
                  <a16:creationId xmlns:a16="http://schemas.microsoft.com/office/drawing/2014/main" id="{708290AC-887F-B1F4-3A03-2718FB54BC60}"/>
                </a:ext>
              </a:extLst>
            </p:cNvPr>
            <p:cNvSpPr txBox="1"/>
            <p:nvPr/>
          </p:nvSpPr>
          <p:spPr>
            <a:xfrm>
              <a:off x="3444823" y="3583210"/>
              <a:ext cx="245605" cy="267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endParaRPr sz="900">
                <a:solidFill>
                  <a:schemeClr val="lt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84;p4">
              <a:extLst>
                <a:ext uri="{FF2B5EF4-FFF2-40B4-BE49-F238E27FC236}">
                  <a16:creationId xmlns:a16="http://schemas.microsoft.com/office/drawing/2014/main" id="{FCC7F951-8ECE-72D2-9708-5B6B32E23F4C}"/>
                </a:ext>
              </a:extLst>
            </p:cNvPr>
            <p:cNvSpPr/>
            <p:nvPr/>
          </p:nvSpPr>
          <p:spPr>
            <a:xfrm>
              <a:off x="1851105" y="3055680"/>
              <a:ext cx="1322957" cy="132295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hilosopher" panose="02000503000000020004" pitchFamily="2" charset="0"/>
              </a:endParaRPr>
            </a:p>
          </p:txBody>
        </p:sp>
        <p:sp>
          <p:nvSpPr>
            <p:cNvPr id="19" name="Google Shape;85;p4">
              <a:extLst>
                <a:ext uri="{FF2B5EF4-FFF2-40B4-BE49-F238E27FC236}">
                  <a16:creationId xmlns:a16="http://schemas.microsoft.com/office/drawing/2014/main" id="{0F79D0DB-5827-4C2F-B1DD-155109D7DABB}"/>
                </a:ext>
              </a:extLst>
            </p:cNvPr>
            <p:cNvSpPr txBox="1"/>
            <p:nvPr/>
          </p:nvSpPr>
          <p:spPr>
            <a:xfrm>
              <a:off x="2044848" y="3249423"/>
              <a:ext cx="935471" cy="9354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lang="fr-FR" sz="1100" b="1" dirty="0">
                  <a:solidFill>
                    <a:schemeClr val="bg1"/>
                  </a:solidFill>
                  <a:latin typeface="Philosopher" panose="02000503000000020004" pitchFamily="2" charset="0"/>
                  <a:ea typeface="Calibri"/>
                  <a:cs typeface="Calibri"/>
                  <a:sym typeface="Calibri"/>
                </a:rPr>
                <a:t>Debriefing</a:t>
              </a:r>
              <a:endParaRPr dirty="0">
                <a:solidFill>
                  <a:schemeClr val="bg1"/>
                </a:solidFill>
                <a:latin typeface="Philosopher" panose="02000503000000020004" pitchFamily="2" charset="0"/>
              </a:endParaRPr>
            </a:p>
          </p:txBody>
        </p:sp>
        <p:sp>
          <p:nvSpPr>
            <p:cNvPr id="20" name="Google Shape;86;p4">
              <a:extLst>
                <a:ext uri="{FF2B5EF4-FFF2-40B4-BE49-F238E27FC236}">
                  <a16:creationId xmlns:a16="http://schemas.microsoft.com/office/drawing/2014/main" id="{B228E673-DE66-CC24-4B95-15F2226C6BA2}"/>
                </a:ext>
              </a:extLst>
            </p:cNvPr>
            <p:cNvSpPr/>
            <p:nvPr/>
          </p:nvSpPr>
          <p:spPr>
            <a:xfrm rot="-6480000">
              <a:off x="2033525" y="2559446"/>
              <a:ext cx="350864" cy="446498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B5C2E2"/>
                </a:gs>
                <a:gs pos="50000">
                  <a:srgbClr val="A8B8DF"/>
                </a:gs>
                <a:gs pos="100000">
                  <a:srgbClr val="90A0C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hilosopher" panose="02000503000000020004" pitchFamily="2" charset="0"/>
              </a:endParaRPr>
            </a:p>
          </p:txBody>
        </p:sp>
        <p:sp>
          <p:nvSpPr>
            <p:cNvPr id="21" name="Google Shape;87;p4">
              <a:extLst>
                <a:ext uri="{FF2B5EF4-FFF2-40B4-BE49-F238E27FC236}">
                  <a16:creationId xmlns:a16="http://schemas.microsoft.com/office/drawing/2014/main" id="{B428CBED-4CCB-EC26-E798-C7D8B36EB4E8}"/>
                </a:ext>
              </a:extLst>
            </p:cNvPr>
            <p:cNvSpPr txBox="1"/>
            <p:nvPr/>
          </p:nvSpPr>
          <p:spPr>
            <a:xfrm rot="4320000">
              <a:off x="2102418" y="2698800"/>
              <a:ext cx="245605" cy="267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endParaRPr sz="900">
                <a:solidFill>
                  <a:schemeClr val="lt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88;p4">
              <a:extLst>
                <a:ext uri="{FF2B5EF4-FFF2-40B4-BE49-F238E27FC236}">
                  <a16:creationId xmlns:a16="http://schemas.microsoft.com/office/drawing/2014/main" id="{D292B0C9-6D0A-8E55-F348-CF215940C215}"/>
                </a:ext>
              </a:extLst>
            </p:cNvPr>
            <p:cNvSpPr/>
            <p:nvPr/>
          </p:nvSpPr>
          <p:spPr>
            <a:xfrm>
              <a:off x="1237716" y="1167865"/>
              <a:ext cx="1322957" cy="1322957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hilosopher" panose="02000503000000020004" pitchFamily="2" charset="0"/>
              </a:endParaRPr>
            </a:p>
          </p:txBody>
        </p:sp>
        <p:sp>
          <p:nvSpPr>
            <p:cNvPr id="23" name="Google Shape;89;p4">
              <a:extLst>
                <a:ext uri="{FF2B5EF4-FFF2-40B4-BE49-F238E27FC236}">
                  <a16:creationId xmlns:a16="http://schemas.microsoft.com/office/drawing/2014/main" id="{CBEDC2D3-0DF9-0DFE-5039-341D9B842A52}"/>
                </a:ext>
              </a:extLst>
            </p:cNvPr>
            <p:cNvSpPr txBox="1"/>
            <p:nvPr/>
          </p:nvSpPr>
          <p:spPr>
            <a:xfrm>
              <a:off x="1431459" y="1361608"/>
              <a:ext cx="935471" cy="9354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lang="fr-FR" sz="1100" b="1" dirty="0">
                  <a:solidFill>
                    <a:schemeClr val="bg1"/>
                  </a:solidFill>
                  <a:latin typeface="Philosopher" panose="02000503000000020004" pitchFamily="2" charset="0"/>
                  <a:ea typeface="Calibri"/>
                  <a:cs typeface="Calibri"/>
                  <a:sym typeface="Calibri"/>
                </a:rPr>
                <a:t>eLearning</a:t>
              </a:r>
              <a:endParaRPr dirty="0">
                <a:solidFill>
                  <a:schemeClr val="bg1"/>
                </a:solidFill>
                <a:latin typeface="Philosopher" panose="02000503000000020004" pitchFamily="2" charset="0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alibri"/>
                <a:buNone/>
              </a:pPr>
              <a:r>
                <a:rPr lang="fr-FR" sz="1100" dirty="0">
                  <a:solidFill>
                    <a:schemeClr val="lt1"/>
                  </a:solidFill>
                  <a:latin typeface="Philosopher" panose="02000503000000020004" pitchFamily="2" charset="0"/>
                  <a:ea typeface="Calibri"/>
                  <a:cs typeface="Calibri"/>
                  <a:sym typeface="Calibri"/>
                </a:rPr>
                <a:t>Connaissances de fond</a:t>
              </a:r>
              <a:endParaRPr dirty="0">
                <a:latin typeface="Philosopher" panose="02000503000000020004" pitchFamily="2" charset="0"/>
              </a:endParaRPr>
            </a:p>
          </p:txBody>
        </p:sp>
        <p:sp>
          <p:nvSpPr>
            <p:cNvPr id="24" name="Google Shape;90;p4">
              <a:extLst>
                <a:ext uri="{FF2B5EF4-FFF2-40B4-BE49-F238E27FC236}">
                  <a16:creationId xmlns:a16="http://schemas.microsoft.com/office/drawing/2014/main" id="{2AFA888F-3422-A58E-5213-3827FF569D10}"/>
                </a:ext>
              </a:extLst>
            </p:cNvPr>
            <p:cNvSpPr/>
            <p:nvPr/>
          </p:nvSpPr>
          <p:spPr>
            <a:xfrm rot="-2160000">
              <a:off x="2518665" y="1028564"/>
              <a:ext cx="350864" cy="446498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B5C2E2"/>
                </a:gs>
                <a:gs pos="50000">
                  <a:srgbClr val="A8B8DF"/>
                </a:gs>
                <a:gs pos="100000">
                  <a:srgbClr val="90A0C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hilosopher" panose="02000503000000020004" pitchFamily="2" charset="0"/>
              </a:endParaRPr>
            </a:p>
          </p:txBody>
        </p:sp>
        <p:sp>
          <p:nvSpPr>
            <p:cNvPr id="25" name="Google Shape;91;p4">
              <a:extLst>
                <a:ext uri="{FF2B5EF4-FFF2-40B4-BE49-F238E27FC236}">
                  <a16:creationId xmlns:a16="http://schemas.microsoft.com/office/drawing/2014/main" id="{97EF783C-A636-FA6D-C904-CF17EF056B57}"/>
                </a:ext>
              </a:extLst>
            </p:cNvPr>
            <p:cNvSpPr txBox="1"/>
            <p:nvPr/>
          </p:nvSpPr>
          <p:spPr>
            <a:xfrm rot="-2160000">
              <a:off x="2528716" y="1148799"/>
              <a:ext cx="245605" cy="267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endParaRPr sz="900">
                <a:solidFill>
                  <a:schemeClr val="lt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" name="Google Shape;93;p4">
            <a:extLst>
              <a:ext uri="{FF2B5EF4-FFF2-40B4-BE49-F238E27FC236}">
                <a16:creationId xmlns:a16="http://schemas.microsoft.com/office/drawing/2014/main" id="{06500B64-4B1A-9470-9F5A-0661C57DDDEE}"/>
              </a:ext>
            </a:extLst>
          </p:cNvPr>
          <p:cNvSpPr/>
          <p:nvPr/>
        </p:nvSpPr>
        <p:spPr>
          <a:xfrm>
            <a:off x="5597421" y="2255984"/>
            <a:ext cx="6424245" cy="3186546"/>
          </a:xfrm>
          <a:prstGeom prst="roundRect">
            <a:avLst>
              <a:gd name="adj" fmla="val 16667"/>
            </a:avLst>
          </a:prstGeom>
          <a:solidFill>
            <a:srgbClr val="FFFF00">
              <a:alpha val="28627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UN ENSEMBLE D’OUTILS COHÉRENTS</a:t>
            </a:r>
            <a:endParaRPr dirty="0">
              <a:latin typeface="Philosopher" panose="02000503000000020004" pitchFamily="2" charset="0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i="0" u="none" strike="noStrike" cap="none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à la disposition de l’</a:t>
            </a:r>
            <a:r>
              <a:rPr lang="fr-FR" sz="2800" b="1" i="0" u="none" strike="noStrike" cap="none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instructeur, </a:t>
            </a:r>
            <a:endParaRPr dirty="0">
              <a:latin typeface="Philosopher" panose="02000503000000020004" pitchFamily="2" charset="0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i="0" u="none" strike="noStrike" cap="none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au service :</a:t>
            </a:r>
            <a:endParaRPr dirty="0">
              <a:latin typeface="Philosopher" panose="02000503000000020004" pitchFamily="2" charset="0"/>
            </a:endParaRPr>
          </a:p>
          <a:p>
            <a:pPr marL="1371600" marR="0" lvl="2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✔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du </a:t>
            </a:r>
            <a:r>
              <a:rPr lang="fr-FR" sz="2400" b="1" i="0" u="none" strike="noStrike" cap="none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STAGIAIRE</a:t>
            </a:r>
            <a:r>
              <a:rPr lang="fr-FR" sz="2400" b="0" i="0" u="none" strike="noStrike" cap="none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,</a:t>
            </a:r>
            <a:endParaRPr dirty="0">
              <a:latin typeface="Philosopher" panose="02000503000000020004" pitchFamily="2" charset="0"/>
            </a:endParaRPr>
          </a:p>
          <a:p>
            <a:pPr marL="1371600" marR="0" lvl="2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✔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de la </a:t>
            </a:r>
            <a:r>
              <a:rPr lang="fr-FR" sz="2400" b="1" i="0" u="none" strike="noStrike" cap="none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QUALITÉ</a:t>
            </a:r>
            <a:r>
              <a:rPr lang="fr-FR" sz="2400" b="0" i="0" u="none" strike="noStrike" cap="none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 de la formation,</a:t>
            </a:r>
            <a:endParaRPr dirty="0">
              <a:latin typeface="Philosopher" panose="02000503000000020004" pitchFamily="2" charset="0"/>
            </a:endParaRPr>
          </a:p>
          <a:p>
            <a:pPr marL="1371600" marR="0" lvl="2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✔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de la </a:t>
            </a:r>
            <a:r>
              <a:rPr lang="fr-FR" sz="2400" b="1" i="0" u="none" strike="noStrike" cap="none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SÉCURITE DES VOLS</a:t>
            </a:r>
            <a:r>
              <a:rPr lang="fr-FR" sz="1600" b="0" i="0" u="none" strike="noStrike" cap="none" dirty="0">
                <a:solidFill>
                  <a:schemeClr val="dk1"/>
                </a:solidFill>
                <a:latin typeface="Philosopher" panose="02000503000000020004" pitchFamily="2" charset="0"/>
                <a:ea typeface="Calibri"/>
                <a:cs typeface="Calibri"/>
                <a:sym typeface="Calibri"/>
              </a:rPr>
              <a:t>.</a:t>
            </a:r>
            <a:endParaRPr dirty="0">
              <a:latin typeface="Philosopher" panose="02000503000000020004" pitchFamily="2" charset="0"/>
            </a:endParaRPr>
          </a:p>
        </p:txBody>
      </p:sp>
      <p:sp>
        <p:nvSpPr>
          <p:cNvPr id="30" name="Titre 29">
            <a:extLst>
              <a:ext uri="{FF2B5EF4-FFF2-40B4-BE49-F238E27FC236}">
                <a16:creationId xmlns:a16="http://schemas.microsoft.com/office/drawing/2014/main" id="{C008D936-7FCC-5F6B-B298-C2D9EEDE6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SPL planeur</a:t>
            </a:r>
          </a:p>
        </p:txBody>
      </p:sp>
    </p:spTree>
    <p:extLst>
      <p:ext uri="{BB962C8B-B14F-4D97-AF65-F5344CB8AC3E}">
        <p14:creationId xmlns:p14="http://schemas.microsoft.com/office/powerpoint/2010/main" val="394560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0BC508-4F89-FCBD-6AEE-DA6B19DD3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>
                <a:latin typeface="Philosopher" panose="02000503000000020004" pitchFamily="2" charset="0"/>
              </a:rPr>
              <a:t>7</a:t>
            </a:fld>
            <a:endParaRPr lang="fr-FR">
              <a:latin typeface="Philosopher" panose="02000503000000020004" pitchFamily="2" charset="0"/>
            </a:endParaRPr>
          </a:p>
        </p:txBody>
      </p:sp>
      <p:sp>
        <p:nvSpPr>
          <p:cNvPr id="2" name="Espace réservé du numéro de diapositive 3">
            <a:extLst>
              <a:ext uri="{FF2B5EF4-FFF2-40B4-BE49-F238E27FC236}">
                <a16:creationId xmlns:a16="http://schemas.microsoft.com/office/drawing/2014/main" id="{2060922F-D8DD-AFE3-9D39-E7FF9175EA40}"/>
              </a:ext>
            </a:extLst>
          </p:cNvPr>
          <p:cNvSpPr txBox="1">
            <a:spLocks/>
          </p:cNvSpPr>
          <p:nvPr/>
        </p:nvSpPr>
        <p:spPr>
          <a:xfrm>
            <a:off x="11200990" y="642143"/>
            <a:ext cx="1058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Philosopher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A1F5E13-05F9-0C4D-860F-511CD9D44647}" type="slidenum">
              <a:rPr lang="fr-FR" smtClean="0">
                <a:latin typeface="Philosopher" panose="02000503000000020004" pitchFamily="2" charset="0"/>
              </a:rPr>
              <a:pPr/>
              <a:t>7</a:t>
            </a:fld>
            <a:endParaRPr lang="fr-FR">
              <a:latin typeface="Philosopher" panose="02000503000000020004" pitchFamily="2" charset="0"/>
            </a:endParaRPr>
          </a:p>
        </p:txBody>
      </p:sp>
      <p:sp>
        <p:nvSpPr>
          <p:cNvPr id="3" name="Google Shape;264;p13">
            <a:extLst>
              <a:ext uri="{FF2B5EF4-FFF2-40B4-BE49-F238E27FC236}">
                <a16:creationId xmlns:a16="http://schemas.microsoft.com/office/drawing/2014/main" id="{DED1ADCB-1542-1596-D7A9-A2C6B0D00100}"/>
              </a:ext>
            </a:extLst>
          </p:cNvPr>
          <p:cNvSpPr txBox="1"/>
          <p:nvPr/>
        </p:nvSpPr>
        <p:spPr>
          <a:xfrm>
            <a:off x="838200" y="1300154"/>
            <a:ext cx="611659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dirty="0">
                <a:ln w="0"/>
                <a:solidFill>
                  <a:srgbClr val="3542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abara" panose="020B0803050302020204" pitchFamily="34" charset="0"/>
                <a:ea typeface="Calibri"/>
                <a:cs typeface="Calibri"/>
                <a:sym typeface="Calibri"/>
              </a:rPr>
              <a:t>Le théorique Wingu</a:t>
            </a:r>
            <a:endParaRPr sz="1600" dirty="0">
              <a:ln w="0"/>
              <a:solidFill>
                <a:srgbClr val="35424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abara" panose="020B08030503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9E6A0D2-A712-75D3-7B18-A5A7192CA961}"/>
              </a:ext>
            </a:extLst>
          </p:cNvPr>
          <p:cNvSpPr txBox="1"/>
          <p:nvPr/>
        </p:nvSpPr>
        <p:spPr>
          <a:xfrm>
            <a:off x="1024030" y="2088749"/>
            <a:ext cx="2654958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atin typeface="Philosopher" panose="02000503000000020004" pitchFamily="2" charset="0"/>
              </a:rPr>
              <a:t>Partie commune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atin typeface="Philosopher" panose="02000503000000020004" pitchFamily="2" charset="0"/>
              </a:rPr>
              <a:t>Partie planeur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F5EB484-E2BC-A133-2C97-130ADB167442}"/>
              </a:ext>
            </a:extLst>
          </p:cNvPr>
          <p:cNvSpPr txBox="1"/>
          <p:nvPr/>
        </p:nvSpPr>
        <p:spPr>
          <a:xfrm>
            <a:off x="1024030" y="4784181"/>
            <a:ext cx="7330853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lang="fr-FR" sz="2400" i="1" dirty="0">
                <a:latin typeface="Philosopher" panose="02000503000000020004" pitchFamily="2" charset="0"/>
              </a:rPr>
              <a:t>Les sujets du théorique sont valide 18 mois</a:t>
            </a:r>
          </a:p>
          <a:p>
            <a:r>
              <a:rPr lang="fr-FR" sz="2400" i="1" dirty="0">
                <a:latin typeface="Philosopher" panose="02000503000000020004" pitchFamily="2" charset="0"/>
              </a:rPr>
              <a:t>Si plus de 4 échecs à un sujet annulation du théorique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768C86B-EF6A-BBA7-73D6-1EA9E23BF5D0}"/>
              </a:ext>
            </a:extLst>
          </p:cNvPr>
          <p:cNvSpPr txBox="1"/>
          <p:nvPr/>
        </p:nvSpPr>
        <p:spPr>
          <a:xfrm>
            <a:off x="356765" y="3533921"/>
            <a:ext cx="11616932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fr-FR" sz="2400" i="1" dirty="0">
                <a:latin typeface="Philosopher" panose="02000503000000020004" pitchFamily="2" charset="0"/>
              </a:rPr>
              <a:t>Si échec à un ou plusieurs sujets  une révision est nécessaire avant de repasser le sujet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0CB0B78C-A0CF-57C2-F9E9-6BB1D1011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SPL planeur</a:t>
            </a:r>
          </a:p>
        </p:txBody>
      </p:sp>
    </p:spTree>
    <p:extLst>
      <p:ext uri="{BB962C8B-B14F-4D97-AF65-F5344CB8AC3E}">
        <p14:creationId xmlns:p14="http://schemas.microsoft.com/office/powerpoint/2010/main" val="118912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0BC508-4F89-FCBD-6AEE-DA6B19DD3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/>
              <a:t>8</a:t>
            </a:fld>
            <a:endParaRPr lang="fr-FR"/>
          </a:p>
        </p:txBody>
      </p:sp>
      <p:sp>
        <p:nvSpPr>
          <p:cNvPr id="2" name="Google Shape;264;p13">
            <a:extLst>
              <a:ext uri="{FF2B5EF4-FFF2-40B4-BE49-F238E27FC236}">
                <a16:creationId xmlns:a16="http://schemas.microsoft.com/office/drawing/2014/main" id="{A9930A52-6F4B-3E3E-874D-74DCD834BEE3}"/>
              </a:ext>
            </a:extLst>
          </p:cNvPr>
          <p:cNvSpPr txBox="1"/>
          <p:nvPr/>
        </p:nvSpPr>
        <p:spPr>
          <a:xfrm>
            <a:off x="-67086" y="1299794"/>
            <a:ext cx="611659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dirty="0">
                <a:solidFill>
                  <a:srgbClr val="354248"/>
                </a:solidFill>
                <a:latin typeface="Harabara" panose="020B0803050302020204" pitchFamily="34" charset="0"/>
                <a:ea typeface="Calibri"/>
                <a:cs typeface="Calibri"/>
                <a:sym typeface="Calibri"/>
              </a:rPr>
              <a:t>Le théorique Wingu 2022</a:t>
            </a:r>
            <a:endParaRPr sz="1600" dirty="0">
              <a:solidFill>
                <a:srgbClr val="354248"/>
              </a:solidFill>
              <a:latin typeface="Harabara" panose="020B08030503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658ECCD-92A2-C056-E099-35CE7AF386D2}"/>
              </a:ext>
            </a:extLst>
          </p:cNvPr>
          <p:cNvSpPr txBox="1"/>
          <p:nvPr/>
        </p:nvSpPr>
        <p:spPr>
          <a:xfrm>
            <a:off x="1024030" y="2078371"/>
            <a:ext cx="5428217" cy="378565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lang="fr-FR" b="1" dirty="0">
                <a:solidFill>
                  <a:srgbClr val="354248"/>
                </a:solidFill>
                <a:latin typeface="Philosopher" panose="02000503000000020004" pitchFamily="2" charset="0"/>
              </a:rPr>
              <a:t>Partie commune: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354248"/>
                </a:solidFill>
                <a:latin typeface="Philosopher" panose="02000503000000020004" pitchFamily="2" charset="0"/>
              </a:rPr>
              <a:t>1 : Droit aérien et procédures ATC                88,7%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354248"/>
                </a:solidFill>
                <a:latin typeface="Philosopher" panose="02000503000000020004" pitchFamily="2" charset="0"/>
              </a:rPr>
              <a:t>2 : Facteurs humains                                       92,9%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354248"/>
                </a:solidFill>
                <a:latin typeface="Philosopher" panose="02000503000000020004" pitchFamily="2" charset="0"/>
              </a:rPr>
              <a:t>3 : Météorologie                                              90,4%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354248"/>
                </a:solidFill>
                <a:latin typeface="Philosopher" panose="02000503000000020004" pitchFamily="2" charset="0"/>
              </a:rPr>
              <a:t>4 : Communications                                        92,3%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>
              <a:solidFill>
                <a:srgbClr val="354248"/>
              </a:solidFill>
              <a:latin typeface="Philosopher" panose="02000503000000020004" pitchFamily="2" charset="0"/>
            </a:endParaRPr>
          </a:p>
          <a:p>
            <a:r>
              <a:rPr lang="fr-FR" b="1" dirty="0">
                <a:solidFill>
                  <a:srgbClr val="354248"/>
                </a:solidFill>
                <a:latin typeface="Philosopher" panose="02000503000000020004" pitchFamily="2" charset="0"/>
              </a:rPr>
              <a:t>Partie spécifique: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354248"/>
                </a:solidFill>
                <a:latin typeface="Philosopher" panose="02000503000000020004" pitchFamily="2" charset="0"/>
              </a:rPr>
              <a:t>5 : Principe de vol                                            88,4%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354248"/>
                </a:solidFill>
                <a:latin typeface="Philosopher" panose="02000503000000020004" pitchFamily="2" charset="0"/>
              </a:rPr>
              <a:t>6 : Procédures opérationnelles                      94,9%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354248"/>
                </a:solidFill>
                <a:latin typeface="Philosopher" panose="02000503000000020004" pitchFamily="2" charset="0"/>
              </a:rPr>
              <a:t>7 : Préparation du vol                                      86,6%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354248"/>
                </a:solidFill>
                <a:latin typeface="Philosopher" panose="02000503000000020004" pitchFamily="2" charset="0"/>
              </a:rPr>
              <a:t>8 : Connaissance générale des aéronefs      94,4%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354248"/>
                </a:solidFill>
                <a:latin typeface="Philosopher" panose="02000503000000020004" pitchFamily="2" charset="0"/>
              </a:rPr>
              <a:t>9 : Navigation                                                    87,9%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>
              <a:solidFill>
                <a:srgbClr val="354248"/>
              </a:solidFill>
              <a:latin typeface="Philosopher" panose="02000503000000020004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03836A2-72A1-C74A-CC28-A1C448F2E27A}"/>
              </a:ext>
            </a:extLst>
          </p:cNvPr>
          <p:cNvSpPr txBox="1"/>
          <p:nvPr/>
        </p:nvSpPr>
        <p:spPr>
          <a:xfrm>
            <a:off x="4540730" y="5965337"/>
            <a:ext cx="3823034" cy="3693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pPr algn="ctr"/>
            <a:r>
              <a:rPr lang="fr-FR" b="1" dirty="0">
                <a:latin typeface="Philosopher" panose="02000503000000020004" pitchFamily="2" charset="0"/>
              </a:rPr>
              <a:t>319 théoriques  soit 86% de réussite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97053970-D248-63AF-3BB1-BA6F2176D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SPL planeur</a:t>
            </a:r>
          </a:p>
        </p:txBody>
      </p:sp>
    </p:spTree>
    <p:extLst>
      <p:ext uri="{BB962C8B-B14F-4D97-AF65-F5344CB8AC3E}">
        <p14:creationId xmlns:p14="http://schemas.microsoft.com/office/powerpoint/2010/main" val="318091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0BC508-4F89-FCBD-6AEE-DA6B19DD3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5E13-05F9-0C4D-860F-511CD9D44647}" type="slidenum">
              <a:rPr lang="fr-FR" smtClean="0">
                <a:latin typeface="Philosopher" panose="02000503000000020004" pitchFamily="2" charset="0"/>
              </a:rPr>
              <a:t>9</a:t>
            </a:fld>
            <a:endParaRPr lang="fr-FR">
              <a:latin typeface="Philosopher" panose="02000503000000020004" pitchFamily="2" charset="0"/>
            </a:endParaRPr>
          </a:p>
        </p:txBody>
      </p:sp>
      <p:sp>
        <p:nvSpPr>
          <p:cNvPr id="2" name="Espace réservé du numéro de diapositive 3">
            <a:extLst>
              <a:ext uri="{FF2B5EF4-FFF2-40B4-BE49-F238E27FC236}">
                <a16:creationId xmlns:a16="http://schemas.microsoft.com/office/drawing/2014/main" id="{BD259B77-BDA6-96CE-855B-BF8B917EE453}"/>
              </a:ext>
            </a:extLst>
          </p:cNvPr>
          <p:cNvSpPr txBox="1">
            <a:spLocks/>
          </p:cNvSpPr>
          <p:nvPr/>
        </p:nvSpPr>
        <p:spPr>
          <a:xfrm>
            <a:off x="11200990" y="642143"/>
            <a:ext cx="1058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Philosopher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A1F5E13-05F9-0C4D-860F-511CD9D44647}" type="slidenum">
              <a:rPr lang="fr-FR" smtClean="0">
                <a:latin typeface="Philosopher" panose="02000503000000020004" pitchFamily="2" charset="0"/>
              </a:rPr>
              <a:pPr/>
              <a:t>9</a:t>
            </a:fld>
            <a:endParaRPr lang="fr-FR">
              <a:latin typeface="Philosopher" panose="02000503000000020004" pitchFamily="2" charset="0"/>
            </a:endParaRPr>
          </a:p>
        </p:txBody>
      </p:sp>
      <p:sp>
        <p:nvSpPr>
          <p:cNvPr id="3" name="Google Shape;70;p4">
            <a:extLst>
              <a:ext uri="{FF2B5EF4-FFF2-40B4-BE49-F238E27FC236}">
                <a16:creationId xmlns:a16="http://schemas.microsoft.com/office/drawing/2014/main" id="{EB6F15A2-C6D9-4997-0A27-AEB023732268}"/>
              </a:ext>
            </a:extLst>
          </p:cNvPr>
          <p:cNvSpPr txBox="1">
            <a:spLocks/>
          </p:cNvSpPr>
          <p:nvPr/>
        </p:nvSpPr>
        <p:spPr>
          <a:xfrm>
            <a:off x="738566" y="1313079"/>
            <a:ext cx="10515600" cy="4127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366"/>
                </a:solidFill>
                <a:latin typeface="Philosopher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13B3F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13B3F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13B3F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13B3F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2F5496"/>
              </a:buClr>
              <a:buSzPts val="2400"/>
              <a:buFont typeface="Arial" panose="020B0604020202020204" pitchFamily="34" charset="0"/>
              <a:buNone/>
            </a:pPr>
            <a:r>
              <a:rPr lang="fr-FR" b="1" dirty="0">
                <a:solidFill>
                  <a:srgbClr val="354248"/>
                </a:solidFill>
                <a:latin typeface="Harabara" panose="020B0803050302020204" pitchFamily="34" charset="0"/>
              </a:rPr>
              <a:t> </a:t>
            </a:r>
            <a:r>
              <a:rPr lang="fr-FR" sz="3200" b="1" dirty="0">
                <a:solidFill>
                  <a:srgbClr val="354248"/>
                </a:solidFill>
                <a:latin typeface="Harabara" panose="020B0803050302020204" pitchFamily="34" charset="0"/>
                <a:ea typeface="Calibri"/>
                <a:cs typeface="Calibri"/>
                <a:sym typeface="Calibri"/>
              </a:rPr>
              <a:t>La méthode et les outils</a:t>
            </a:r>
            <a:endParaRPr lang="fr-FR" dirty="0">
              <a:solidFill>
                <a:srgbClr val="354248"/>
              </a:solidFill>
              <a:latin typeface="Harabara" panose="020B0803050302020204" pitchFamily="34" charset="0"/>
            </a:endParaRPr>
          </a:p>
          <a:p>
            <a:pPr marL="0" indent="0">
              <a:buClr>
                <a:schemeClr val="dk1"/>
              </a:buClr>
              <a:buSzPts val="2400"/>
              <a:buFont typeface="Arial"/>
              <a:buNone/>
            </a:pPr>
            <a:endParaRPr lang="fr-FR" b="1" dirty="0">
              <a:solidFill>
                <a:srgbClr val="354248"/>
              </a:solidFill>
              <a:latin typeface="Harabara" panose="020B0803050302020204" pitchFamily="34" charset="0"/>
            </a:endParaRPr>
          </a:p>
        </p:txBody>
      </p:sp>
      <p:sp>
        <p:nvSpPr>
          <p:cNvPr id="30" name="Titre 29">
            <a:extLst>
              <a:ext uri="{FF2B5EF4-FFF2-40B4-BE49-F238E27FC236}">
                <a16:creationId xmlns:a16="http://schemas.microsoft.com/office/drawing/2014/main" id="{C008D936-7FCC-5F6B-B298-C2D9EEDE6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SPL planeur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95D6DB1-51BE-3910-B55B-40781D5B2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25829"/>
            <a:ext cx="7534370" cy="393506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F07ECA0-6CA8-3CB2-CDA4-131B3CE8BE09}"/>
              </a:ext>
            </a:extLst>
          </p:cNvPr>
          <p:cNvSpPr txBox="1"/>
          <p:nvPr/>
        </p:nvSpPr>
        <p:spPr>
          <a:xfrm>
            <a:off x="287534" y="5715634"/>
            <a:ext cx="11616932" cy="8309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fr-FR" sz="2400" b="1" i="1" dirty="0">
                <a:latin typeface="Philosopher" panose="02000503000000020004" pitchFamily="2" charset="0"/>
              </a:rPr>
              <a:t>Le module3 est une formation théorique et pratique avec des vols sur la campagne en DC, </a:t>
            </a:r>
          </a:p>
          <a:p>
            <a:r>
              <a:rPr lang="fr-FR" sz="2400" b="1" i="1" dirty="0">
                <a:latin typeface="Philosopher" panose="02000503000000020004" pitchFamily="2" charset="0"/>
              </a:rPr>
              <a:t>Il est validé par  un circuit de 100km en Double ou 50km en solo</a:t>
            </a:r>
          </a:p>
        </p:txBody>
      </p:sp>
    </p:spTree>
    <p:extLst>
      <p:ext uri="{BB962C8B-B14F-4D97-AF65-F5344CB8AC3E}">
        <p14:creationId xmlns:p14="http://schemas.microsoft.com/office/powerpoint/2010/main" val="286612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/>
      <a:lstStyle>
        <a:defPPr algn="ctr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1654</Words>
  <Application>Microsoft Office PowerPoint</Application>
  <PresentationFormat>Grand écran</PresentationFormat>
  <Paragraphs>422</Paragraphs>
  <Slides>52</Slides>
  <Notes>13</Notes>
  <HiddenSlides>1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52</vt:i4>
      </vt:variant>
    </vt:vector>
  </HeadingPairs>
  <TitlesOfParts>
    <vt:vector size="60" baseType="lpstr">
      <vt:lpstr>Arial</vt:lpstr>
      <vt:lpstr>Calibri</vt:lpstr>
      <vt:lpstr>Harabara</vt:lpstr>
      <vt:lpstr>Helvetica</vt:lpstr>
      <vt:lpstr>Noto Sans Symbols</vt:lpstr>
      <vt:lpstr>Philosopher</vt:lpstr>
      <vt:lpstr>Wingdings</vt:lpstr>
      <vt:lpstr>Thème Office</vt:lpstr>
      <vt:lpstr>COMMISSION FORMATION &amp; SECURITÉ</vt:lpstr>
      <vt:lpstr>Sommaire</vt:lpstr>
      <vt:lpstr>SPL planeur</vt:lpstr>
      <vt:lpstr>SPL planeur</vt:lpstr>
      <vt:lpstr>SPL planeur</vt:lpstr>
      <vt:lpstr>SPL planeur</vt:lpstr>
      <vt:lpstr>SPL planeur</vt:lpstr>
      <vt:lpstr>SPL planeur</vt:lpstr>
      <vt:lpstr>SPL planeur</vt:lpstr>
      <vt:lpstr>SPL planeur</vt:lpstr>
      <vt:lpstr>SPL planeur</vt:lpstr>
      <vt:lpstr>SPL planeur</vt:lpstr>
      <vt:lpstr>SPL planeur</vt:lpstr>
      <vt:lpstr>SPL planeur</vt:lpstr>
      <vt:lpstr>SPL planeur</vt:lpstr>
      <vt:lpstr>SPL planeur</vt:lpstr>
      <vt:lpstr>SPL planeur</vt:lpstr>
      <vt:lpstr>SPL planeur</vt:lpstr>
      <vt:lpstr>SPL planeur</vt:lpstr>
      <vt:lpstr>SPL planeur</vt:lpstr>
      <vt:lpstr>SPL planeur</vt:lpstr>
      <vt:lpstr>SPL planeur</vt:lpstr>
      <vt:lpstr>SPL planeur</vt:lpstr>
      <vt:lpstr>SPL planeur</vt:lpstr>
      <vt:lpstr>SPL planeur</vt:lpstr>
      <vt:lpstr>Le Moniteur Simu</vt:lpstr>
      <vt:lpstr>Moniteur Simu</vt:lpstr>
      <vt:lpstr>Moniteur Simu</vt:lpstr>
      <vt:lpstr>Stages FI(S)</vt:lpstr>
      <vt:lpstr>Stage FI(S)</vt:lpstr>
      <vt:lpstr>Stage FI(S)</vt:lpstr>
      <vt:lpstr>EXPERIENCE GLISSANTE Rappel</vt:lpstr>
      <vt:lpstr>Présentation PowerPoint</vt:lpstr>
      <vt:lpstr>Le stage de remise à niveau FI (RAN FI)</vt:lpstr>
      <vt:lpstr>Le FE</vt:lpstr>
      <vt:lpstr>Le stage Fe et le RAN FE</vt:lpstr>
      <vt:lpstr>Le DTO</vt:lpstr>
      <vt:lpstr>Le DTO</vt:lpstr>
      <vt:lpstr>Le DTO</vt:lpstr>
      <vt:lpstr>REX et REX du mois</vt:lpstr>
      <vt:lpstr>Le Retour d’EXpérience</vt:lpstr>
      <vt:lpstr>LE REX du mois</vt:lpstr>
      <vt:lpstr>Accidentologie 2022</vt:lpstr>
      <vt:lpstr>Statistiques 2022</vt:lpstr>
      <vt:lpstr>Statistiques 2022</vt:lpstr>
      <vt:lpstr>Machine impliquées</vt:lpstr>
      <vt:lpstr>Phase de vol</vt:lpstr>
      <vt:lpstr>Phase de vol</vt:lpstr>
      <vt:lpstr>Evolution sur 10 ans</vt:lpstr>
      <vt:lpstr>Evolution annuelle sur 10 ans</vt:lpstr>
      <vt:lpstr>Travaux 2023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Nathan Peronne</dc:creator>
  <cp:lastModifiedBy>Michel Jacquemin</cp:lastModifiedBy>
  <cp:revision>53</cp:revision>
  <dcterms:created xsi:type="dcterms:W3CDTF">2020-09-18T12:58:26Z</dcterms:created>
  <dcterms:modified xsi:type="dcterms:W3CDTF">2023-03-17T20:09:15Z</dcterms:modified>
</cp:coreProperties>
</file>