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9"/>
  </p:notesMasterIdLst>
  <p:sldIdLst>
    <p:sldId id="257" r:id="rId2"/>
    <p:sldId id="323" r:id="rId3"/>
    <p:sldId id="350" r:id="rId4"/>
    <p:sldId id="359" r:id="rId5"/>
    <p:sldId id="349" r:id="rId6"/>
    <p:sldId id="347" r:id="rId7"/>
    <p:sldId id="348" r:id="rId8"/>
    <p:sldId id="353" r:id="rId9"/>
    <p:sldId id="351" r:id="rId10"/>
    <p:sldId id="352" r:id="rId11"/>
    <p:sldId id="365" r:id="rId12"/>
    <p:sldId id="395" r:id="rId13"/>
    <p:sldId id="403" r:id="rId14"/>
    <p:sldId id="397" r:id="rId15"/>
    <p:sldId id="363" r:id="rId16"/>
    <p:sldId id="366" r:id="rId17"/>
    <p:sldId id="398" r:id="rId18"/>
    <p:sldId id="396" r:id="rId19"/>
    <p:sldId id="399" r:id="rId20"/>
    <p:sldId id="400" r:id="rId21"/>
    <p:sldId id="394" r:id="rId22"/>
    <p:sldId id="355" r:id="rId23"/>
    <p:sldId id="367" r:id="rId24"/>
    <p:sldId id="368" r:id="rId25"/>
    <p:sldId id="356" r:id="rId26"/>
    <p:sldId id="369" r:id="rId27"/>
    <p:sldId id="370" r:id="rId28"/>
    <p:sldId id="372" r:id="rId29"/>
    <p:sldId id="373" r:id="rId30"/>
    <p:sldId id="391" r:id="rId31"/>
    <p:sldId id="325" r:id="rId32"/>
    <p:sldId id="362" r:id="rId33"/>
    <p:sldId id="360" r:id="rId34"/>
    <p:sldId id="361" r:id="rId35"/>
    <p:sldId id="404" r:id="rId36"/>
    <p:sldId id="357" r:id="rId37"/>
    <p:sldId id="326" r:id="rId38"/>
    <p:sldId id="374" r:id="rId39"/>
    <p:sldId id="322" r:id="rId40"/>
    <p:sldId id="376" r:id="rId41"/>
    <p:sldId id="377" r:id="rId42"/>
    <p:sldId id="378" r:id="rId43"/>
    <p:sldId id="379" r:id="rId44"/>
    <p:sldId id="380" r:id="rId45"/>
    <p:sldId id="381" r:id="rId46"/>
    <p:sldId id="354" r:id="rId47"/>
    <p:sldId id="382" r:id="rId48"/>
    <p:sldId id="383" r:id="rId49"/>
    <p:sldId id="405" r:id="rId50"/>
    <p:sldId id="358" r:id="rId51"/>
    <p:sldId id="384" r:id="rId52"/>
    <p:sldId id="385" r:id="rId53"/>
    <p:sldId id="386" r:id="rId54"/>
    <p:sldId id="387" r:id="rId55"/>
    <p:sldId id="388" r:id="rId56"/>
    <p:sldId id="389" r:id="rId57"/>
    <p:sldId id="259" r:id="rId5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5B01"/>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2"/>
    <p:restoredTop sz="94061" autoAdjust="0"/>
  </p:normalViewPr>
  <p:slideViewPr>
    <p:cSldViewPr snapToGrid="0" snapToObjects="1">
      <p:cViewPr varScale="1">
        <p:scale>
          <a:sx n="64" d="100"/>
          <a:sy n="64" d="100"/>
        </p:scale>
        <p:origin x="96" y="74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616D01-BF5E-4955-8467-EA85EA456EBD}" type="datetimeFigureOut">
              <a:rPr lang="fr-FR" smtClean="0"/>
              <a:t>06/06/2023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E38E08-6573-4716-BFE4-2301E0C28EA8}" type="slidenum">
              <a:rPr lang="fr-FR" smtClean="0"/>
              <a:t>‹N°›</a:t>
            </a:fld>
            <a:endParaRPr lang="fr-FR"/>
          </a:p>
        </p:txBody>
      </p:sp>
    </p:spTree>
    <p:extLst>
      <p:ext uri="{BB962C8B-B14F-4D97-AF65-F5344CB8AC3E}">
        <p14:creationId xmlns:p14="http://schemas.microsoft.com/office/powerpoint/2010/main" val="1901012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DTO répond à la réglementation 1178 dans l’annexe 8</a:t>
            </a:r>
          </a:p>
          <a:p>
            <a:r>
              <a:rPr lang="fr-FR" dirty="0"/>
              <a:t>Et un section DTO</a:t>
            </a:r>
          </a:p>
        </p:txBody>
      </p:sp>
      <p:sp>
        <p:nvSpPr>
          <p:cNvPr id="4" name="Espace réservé du numéro de diapositive 3"/>
          <p:cNvSpPr>
            <a:spLocks noGrp="1"/>
          </p:cNvSpPr>
          <p:nvPr>
            <p:ph type="sldNum" sz="quarter" idx="5"/>
          </p:nvPr>
        </p:nvSpPr>
        <p:spPr/>
        <p:txBody>
          <a:bodyPr/>
          <a:lstStyle/>
          <a:p>
            <a:fld id="{6EE38E08-6573-4716-BFE4-2301E0C28EA8}" type="slidenum">
              <a:rPr lang="fr-FR" smtClean="0"/>
              <a:t>5</a:t>
            </a:fld>
            <a:endParaRPr lang="fr-FR"/>
          </a:p>
        </p:txBody>
      </p:sp>
    </p:spTree>
    <p:extLst>
      <p:ext uri="{BB962C8B-B14F-4D97-AF65-F5344CB8AC3E}">
        <p14:creationId xmlns:p14="http://schemas.microsoft.com/office/powerpoint/2010/main" val="3016540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nous c’est le lâcher après la leçon 20</a:t>
            </a:r>
          </a:p>
        </p:txBody>
      </p:sp>
      <p:sp>
        <p:nvSpPr>
          <p:cNvPr id="4" name="Espace réservé du numéro de diapositive 3"/>
          <p:cNvSpPr>
            <a:spLocks noGrp="1"/>
          </p:cNvSpPr>
          <p:nvPr>
            <p:ph type="sldNum" sz="quarter" idx="5"/>
          </p:nvPr>
        </p:nvSpPr>
        <p:spPr/>
        <p:txBody>
          <a:bodyPr/>
          <a:lstStyle/>
          <a:p>
            <a:fld id="{6EE38E08-6573-4716-BFE4-2301E0C28EA8}" type="slidenum">
              <a:rPr lang="fr-FR" smtClean="0"/>
              <a:t>16</a:t>
            </a:fld>
            <a:endParaRPr lang="fr-FR"/>
          </a:p>
        </p:txBody>
      </p:sp>
    </p:spTree>
    <p:extLst>
      <p:ext uri="{BB962C8B-B14F-4D97-AF65-F5344CB8AC3E}">
        <p14:creationId xmlns:p14="http://schemas.microsoft.com/office/powerpoint/2010/main" val="581017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u="sng" dirty="0">
                <a:solidFill>
                  <a:srgbClr val="000000"/>
                </a:solidFill>
                <a:latin typeface="Philosopher"/>
              </a:rPr>
              <a:t>Nota:</a:t>
            </a:r>
            <a:endParaRPr lang="fr-FR" sz="1800" b="0" i="0" u="sng" strike="noStrike" baseline="0" dirty="0">
              <a:solidFill>
                <a:srgbClr val="000000"/>
              </a:solidFill>
              <a:latin typeface="Philosopher"/>
            </a:endParaRPr>
          </a:p>
          <a:p>
            <a:r>
              <a:rPr lang="fr-FR" sz="1800" b="0" i="0" u="none" strike="noStrike" baseline="0" dirty="0">
                <a:solidFill>
                  <a:srgbClr val="000000"/>
                </a:solidFill>
                <a:latin typeface="Philosopher"/>
              </a:rPr>
              <a:t>les documents peuvent être conservés</a:t>
            </a:r>
          </a:p>
          <a:p>
            <a:pPr marL="742950" lvl="1" indent="-285750">
              <a:buFont typeface="Wingdings" panose="05000000000000000000" pitchFamily="2" charset="2"/>
              <a:buChar char="Ø"/>
            </a:pPr>
            <a:r>
              <a:rPr lang="fr-FR" b="0" i="0" u="none" strike="noStrike" baseline="0" dirty="0">
                <a:solidFill>
                  <a:srgbClr val="000000"/>
                </a:solidFill>
                <a:latin typeface="Philosopher"/>
              </a:rPr>
              <a:t>dans les bureaux de l’aérodrome ou du site d’exploitation pour les vols qui restent:</a:t>
            </a:r>
          </a:p>
          <a:p>
            <a:pPr marL="742950" lvl="1" indent="-285750">
              <a:buFont typeface="Wingdings" panose="05000000000000000000" pitchFamily="2" charset="2"/>
              <a:buChar char="Ø"/>
            </a:pPr>
            <a:r>
              <a:rPr lang="fr-FR" b="0" i="0" u="none" strike="noStrike" baseline="0" dirty="0">
                <a:solidFill>
                  <a:srgbClr val="000000"/>
                </a:solidFill>
                <a:latin typeface="Philosopher"/>
              </a:rPr>
              <a:t>dans le champ de vision de l’aérodrome ou du site d’exploitation; </a:t>
            </a:r>
          </a:p>
          <a:p>
            <a:endParaRPr lang="fr-FR" dirty="0"/>
          </a:p>
        </p:txBody>
      </p:sp>
      <p:sp>
        <p:nvSpPr>
          <p:cNvPr id="4" name="Espace réservé du numéro de diapositive 3"/>
          <p:cNvSpPr>
            <a:spLocks noGrp="1"/>
          </p:cNvSpPr>
          <p:nvPr>
            <p:ph type="sldNum" sz="quarter" idx="5"/>
          </p:nvPr>
        </p:nvSpPr>
        <p:spPr/>
        <p:txBody>
          <a:bodyPr/>
          <a:lstStyle/>
          <a:p>
            <a:fld id="{6EE38E08-6573-4716-BFE4-2301E0C28EA8}" type="slidenum">
              <a:rPr lang="fr-FR" smtClean="0"/>
              <a:t>17</a:t>
            </a:fld>
            <a:endParaRPr lang="fr-FR"/>
          </a:p>
        </p:txBody>
      </p:sp>
    </p:spTree>
    <p:extLst>
      <p:ext uri="{BB962C8B-B14F-4D97-AF65-F5344CB8AC3E}">
        <p14:creationId xmlns:p14="http://schemas.microsoft.com/office/powerpoint/2010/main" val="14722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baseline="0" dirty="0">
                <a:solidFill>
                  <a:srgbClr val="000000"/>
                </a:solidFill>
                <a:latin typeface="Philosopher"/>
              </a:rPr>
              <a:t>veiller à ce que la formation dispensée soit conforme aux exigences de l’annexe III (partie SFCL) du règlement d’exécution (UE) 2018/1976 de la Commission et au programme de formation du DTO;</a:t>
            </a:r>
          </a:p>
          <a:p>
            <a:endParaRPr lang="fr-FR" dirty="0"/>
          </a:p>
        </p:txBody>
      </p:sp>
      <p:sp>
        <p:nvSpPr>
          <p:cNvPr id="4" name="Espace réservé du numéro de diapositive 3"/>
          <p:cNvSpPr>
            <a:spLocks noGrp="1"/>
          </p:cNvSpPr>
          <p:nvPr>
            <p:ph type="sldNum" sz="quarter" idx="5"/>
          </p:nvPr>
        </p:nvSpPr>
        <p:spPr/>
        <p:txBody>
          <a:bodyPr/>
          <a:lstStyle/>
          <a:p>
            <a:fld id="{6EE38E08-6573-4716-BFE4-2301E0C28EA8}" type="slidenum">
              <a:rPr lang="fr-FR" smtClean="0"/>
              <a:t>18</a:t>
            </a:fld>
            <a:endParaRPr lang="fr-FR"/>
          </a:p>
        </p:txBody>
      </p:sp>
    </p:spTree>
    <p:extLst>
      <p:ext uri="{BB962C8B-B14F-4D97-AF65-F5344CB8AC3E}">
        <p14:creationId xmlns:p14="http://schemas.microsoft.com/office/powerpoint/2010/main" val="3216517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solidFill>
                  <a:srgbClr val="000000"/>
                </a:solidFill>
                <a:latin typeface="Philosopher"/>
              </a:rPr>
              <a:t>SFCL.030 Examen pratique</a:t>
            </a:r>
          </a:p>
          <a:p>
            <a:r>
              <a:rPr lang="fr-FR" dirty="0">
                <a:solidFill>
                  <a:srgbClr val="000000"/>
                </a:solidFill>
                <a:latin typeface="Philosopher"/>
              </a:rPr>
              <a:t>Les candidats à un examen pratique sont recommandés pour l’examen pratique par le DTO chargé de la formation qu’ils ont entreprise, à l’issue de ladite formation. </a:t>
            </a:r>
          </a:p>
          <a:p>
            <a:r>
              <a:rPr lang="fr-FR" dirty="0">
                <a:solidFill>
                  <a:srgbClr val="000000"/>
                </a:solidFill>
                <a:latin typeface="Philosopher"/>
              </a:rPr>
              <a:t>L’ATO ou le DTO met les dossiers de formation à la disposition de l’examinateur.</a:t>
            </a:r>
          </a:p>
          <a:p>
            <a:endParaRPr lang="fr-FR" dirty="0"/>
          </a:p>
        </p:txBody>
      </p:sp>
      <p:sp>
        <p:nvSpPr>
          <p:cNvPr id="4" name="Espace réservé du numéro de diapositive 3"/>
          <p:cNvSpPr>
            <a:spLocks noGrp="1"/>
          </p:cNvSpPr>
          <p:nvPr>
            <p:ph type="sldNum" sz="quarter" idx="5"/>
          </p:nvPr>
        </p:nvSpPr>
        <p:spPr/>
        <p:txBody>
          <a:bodyPr/>
          <a:lstStyle/>
          <a:p>
            <a:fld id="{6EE38E08-6573-4716-BFE4-2301E0C28EA8}" type="slidenum">
              <a:rPr lang="fr-FR" smtClean="0"/>
              <a:t>19</a:t>
            </a:fld>
            <a:endParaRPr lang="fr-FR"/>
          </a:p>
        </p:txBody>
      </p:sp>
    </p:spTree>
    <p:extLst>
      <p:ext uri="{BB962C8B-B14F-4D97-AF65-F5344CB8AC3E}">
        <p14:creationId xmlns:p14="http://schemas.microsoft.com/office/powerpoint/2010/main" val="4046366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SFCL.130 SPL — Exigences en matière de cours de formation et d’expérience</a:t>
            </a:r>
          </a:p>
          <a:p>
            <a:r>
              <a:rPr lang="fr-FR" dirty="0"/>
              <a:t>(a) Les candidats à une SPL suivent un cours de formation auprès d’un ATO ou d’un DTO. Le</a:t>
            </a:r>
          </a:p>
          <a:p>
            <a:r>
              <a:rPr lang="fr-FR" dirty="0"/>
              <a:t>cours est adapté aux privilèges sollicités et comprend:</a:t>
            </a:r>
          </a:p>
          <a:p>
            <a:r>
              <a:rPr lang="fr-FR" dirty="0"/>
              <a:t>(1) les connaissances théoriques visées au point SFCL.135;</a:t>
            </a:r>
          </a:p>
          <a:p>
            <a:r>
              <a:rPr lang="fr-FR" dirty="0"/>
              <a:t>(2) au moins 15 heures d’instruction au vol sur planeurs, comportant au moins:</a:t>
            </a:r>
          </a:p>
          <a:p>
            <a:r>
              <a:rPr lang="fr-FR" dirty="0"/>
              <a:t>(i) 10 heures d’instruction au vol en double commande qui comprennent l’instruction</a:t>
            </a:r>
          </a:p>
          <a:p>
            <a:r>
              <a:rPr lang="fr-FR" dirty="0"/>
              <a:t>au vol en double commande visée aux points iv)) A) ou v) A), selon le cas;</a:t>
            </a:r>
          </a:p>
          <a:p>
            <a:r>
              <a:rPr lang="fr-FR" dirty="0"/>
              <a:t>(ii) deux heures de vol en solo supervisé;</a:t>
            </a:r>
          </a:p>
          <a:p>
            <a:r>
              <a:rPr lang="fr-FR" dirty="0"/>
              <a:t>(iii) 45 lancements ou décollages et atterrissages;</a:t>
            </a:r>
          </a:p>
          <a:p>
            <a:r>
              <a:rPr lang="fr-FR" dirty="0"/>
              <a:t>(iv) en cas de demande de privilèges pour planeurs, à l’exclusion des</a:t>
            </a:r>
          </a:p>
          <a:p>
            <a:r>
              <a:rPr lang="fr-FR" dirty="0"/>
              <a:t>motoplaneurs, au moins sept heures d’instruction au vol sur planeurs, à l’exclusion</a:t>
            </a:r>
          </a:p>
          <a:p>
            <a:r>
              <a:rPr lang="fr-FR" dirty="0"/>
              <a:t>des motoplaneurs, comprenant au moins:</a:t>
            </a:r>
          </a:p>
          <a:p>
            <a:r>
              <a:rPr lang="fr-FR" dirty="0"/>
              <a:t>(A) trois heures d’instruction au vol en double commande;</a:t>
            </a:r>
          </a:p>
          <a:p>
            <a:r>
              <a:rPr lang="fr-FR" dirty="0"/>
              <a:t>(B) soit:</a:t>
            </a:r>
          </a:p>
          <a:p>
            <a:r>
              <a:rPr lang="fr-FR" dirty="0"/>
              <a:t>(1) un vol en campagne en solo d’au moins 50 km (27 NM); soit</a:t>
            </a:r>
          </a:p>
          <a:p>
            <a:r>
              <a:rPr lang="fr-FR" dirty="0"/>
              <a:t>(2) un vol en campagne en double commande d’au moins 100 km (55 NM)</a:t>
            </a:r>
          </a:p>
          <a:p>
            <a:r>
              <a:rPr lang="fr-FR" dirty="0"/>
              <a:t>pouvant, par dérogation au point 2) iv), être accompli sur un </a:t>
            </a:r>
            <a:r>
              <a:rPr lang="fr-FR" dirty="0" err="1"/>
              <a:t>moto-planeur</a:t>
            </a:r>
            <a:r>
              <a:rPr lang="fr-FR" dirty="0"/>
              <a:t>;</a:t>
            </a:r>
          </a:p>
          <a:p>
            <a:endParaRPr lang="fr-FR" dirty="0"/>
          </a:p>
        </p:txBody>
      </p:sp>
      <p:sp>
        <p:nvSpPr>
          <p:cNvPr id="4" name="Espace réservé du numéro de diapositive 3"/>
          <p:cNvSpPr>
            <a:spLocks noGrp="1"/>
          </p:cNvSpPr>
          <p:nvPr>
            <p:ph type="sldNum" sz="quarter" idx="5"/>
          </p:nvPr>
        </p:nvSpPr>
        <p:spPr/>
        <p:txBody>
          <a:bodyPr/>
          <a:lstStyle/>
          <a:p>
            <a:fld id="{6EE38E08-6573-4716-BFE4-2301E0C28EA8}" type="slidenum">
              <a:rPr lang="fr-FR" smtClean="0"/>
              <a:t>20</a:t>
            </a:fld>
            <a:endParaRPr lang="fr-FR"/>
          </a:p>
        </p:txBody>
      </p:sp>
    </p:spTree>
    <p:extLst>
      <p:ext uri="{BB962C8B-B14F-4D97-AF65-F5344CB8AC3E}">
        <p14:creationId xmlns:p14="http://schemas.microsoft.com/office/powerpoint/2010/main" val="929201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baseline="0" dirty="0">
                <a:solidFill>
                  <a:srgbClr val="000000"/>
                </a:solidFill>
                <a:latin typeface="Philosopher"/>
              </a:rPr>
              <a:t>veiller à ce que la formation dispensée soit conforme aux exigences de l’annexe III (partie SFCL) du règlement d’exécution (UE) 2018/1976 de la Commission et au programme de formation du DTO;</a:t>
            </a:r>
          </a:p>
          <a:p>
            <a:endParaRPr lang="fr-FR" dirty="0"/>
          </a:p>
        </p:txBody>
      </p:sp>
      <p:sp>
        <p:nvSpPr>
          <p:cNvPr id="4" name="Espace réservé du numéro de diapositive 3"/>
          <p:cNvSpPr>
            <a:spLocks noGrp="1"/>
          </p:cNvSpPr>
          <p:nvPr>
            <p:ph type="sldNum" sz="quarter" idx="5"/>
          </p:nvPr>
        </p:nvSpPr>
        <p:spPr/>
        <p:txBody>
          <a:bodyPr/>
          <a:lstStyle/>
          <a:p>
            <a:fld id="{6EE38E08-6573-4716-BFE4-2301E0C28EA8}" type="slidenum">
              <a:rPr lang="fr-FR" smtClean="0"/>
              <a:t>21</a:t>
            </a:fld>
            <a:endParaRPr lang="fr-FR"/>
          </a:p>
        </p:txBody>
      </p:sp>
    </p:spTree>
    <p:extLst>
      <p:ext uri="{BB962C8B-B14F-4D97-AF65-F5344CB8AC3E}">
        <p14:creationId xmlns:p14="http://schemas.microsoft.com/office/powerpoint/2010/main" val="2183837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lgn="l">
              <a:buFont typeface="Wingdings" panose="05000000000000000000" pitchFamily="2" charset="2"/>
              <a:buChar char="q"/>
            </a:pPr>
            <a:r>
              <a:rPr lang="fr-FR" sz="1200" b="0" i="0" u="none" strike="noStrike" baseline="0" dirty="0">
                <a:solidFill>
                  <a:srgbClr val="000000"/>
                </a:solidFill>
                <a:latin typeface="Philosopher"/>
              </a:rPr>
              <a:t>veiller à une bonne intégration de la formation au vol sur un aéronef</a:t>
            </a:r>
            <a:r>
              <a:rPr lang="fr-FR" sz="1200" b="0" i="0" u="none" strike="sngStrike" baseline="0" dirty="0">
                <a:solidFill>
                  <a:srgbClr val="000000"/>
                </a:solidFill>
                <a:latin typeface="Philosopher"/>
              </a:rPr>
              <a:t> </a:t>
            </a:r>
            <a:r>
              <a:rPr lang="fr-FR" sz="1200" b="0" i="0" u="none" strike="noStrike" baseline="0" dirty="0">
                <a:solidFill>
                  <a:srgbClr val="000000"/>
                </a:solidFill>
                <a:latin typeface="Philosopher"/>
              </a:rPr>
              <a:t>et</a:t>
            </a:r>
          </a:p>
          <a:p>
            <a:pPr algn="l"/>
            <a:r>
              <a:rPr lang="fr-FR" sz="1200" b="0" i="0" u="none" strike="noStrike" baseline="0" dirty="0">
                <a:solidFill>
                  <a:srgbClr val="000000"/>
                </a:solidFill>
                <a:latin typeface="Philosopher"/>
              </a:rPr>
              <a:t> de l'instruction théorique;</a:t>
            </a:r>
          </a:p>
          <a:p>
            <a:endParaRPr lang="fr-FR" dirty="0"/>
          </a:p>
        </p:txBody>
      </p:sp>
      <p:sp>
        <p:nvSpPr>
          <p:cNvPr id="4" name="Espace réservé du numéro de diapositive 3"/>
          <p:cNvSpPr>
            <a:spLocks noGrp="1"/>
          </p:cNvSpPr>
          <p:nvPr>
            <p:ph type="sldNum" sz="quarter" idx="5"/>
          </p:nvPr>
        </p:nvSpPr>
        <p:spPr/>
        <p:txBody>
          <a:bodyPr/>
          <a:lstStyle/>
          <a:p>
            <a:fld id="{6EE38E08-6573-4716-BFE4-2301E0C28EA8}" type="slidenum">
              <a:rPr lang="fr-FR" smtClean="0"/>
              <a:t>22</a:t>
            </a:fld>
            <a:endParaRPr lang="fr-FR"/>
          </a:p>
        </p:txBody>
      </p:sp>
    </p:spTree>
    <p:extLst>
      <p:ext uri="{BB962C8B-B14F-4D97-AF65-F5344CB8AC3E}">
        <p14:creationId xmlns:p14="http://schemas.microsoft.com/office/powerpoint/2010/main" val="4243834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lgn="l">
              <a:buFont typeface="Wingdings" panose="05000000000000000000" pitchFamily="2" charset="2"/>
              <a:buChar char="q"/>
            </a:pPr>
            <a:r>
              <a:rPr lang="fr-FR" sz="1200" b="0" i="0" u="none" strike="noStrike" baseline="0" dirty="0">
                <a:solidFill>
                  <a:srgbClr val="000000"/>
                </a:solidFill>
                <a:latin typeface="Philosopher"/>
              </a:rPr>
              <a:t>veiller à une bonne chronologie des leçons en fonction des compétences du stagiaire</a:t>
            </a:r>
          </a:p>
          <a:p>
            <a:pPr marL="285750" indent="-285750" algn="l">
              <a:buFont typeface="Wingdings" panose="05000000000000000000" pitchFamily="2" charset="2"/>
              <a:buChar char="q"/>
            </a:pPr>
            <a:r>
              <a:rPr lang="fr-FR" sz="1200" b="0" i="0" u="none" strike="noStrike" baseline="0" dirty="0">
                <a:solidFill>
                  <a:srgbClr val="000000"/>
                </a:solidFill>
                <a:latin typeface="Philosopher"/>
              </a:rPr>
              <a:t>Le décollage au 2em vol !?</a:t>
            </a:r>
          </a:p>
          <a:p>
            <a:pPr marL="285750" indent="-285750" algn="l">
              <a:buFont typeface="Wingdings" panose="05000000000000000000" pitchFamily="2" charset="2"/>
              <a:buChar char="q"/>
            </a:pPr>
            <a:r>
              <a:rPr lang="fr-FR" sz="1200" b="0" i="0" u="none" strike="noStrike" baseline="0" dirty="0">
                <a:solidFill>
                  <a:srgbClr val="000000"/>
                </a:solidFill>
                <a:latin typeface="Philosopher"/>
              </a:rPr>
              <a:t>Autorotation au 5em vol !?</a:t>
            </a:r>
          </a:p>
          <a:p>
            <a:endParaRPr lang="fr-FR" dirty="0"/>
          </a:p>
        </p:txBody>
      </p:sp>
      <p:sp>
        <p:nvSpPr>
          <p:cNvPr id="4" name="Espace réservé du numéro de diapositive 3"/>
          <p:cNvSpPr>
            <a:spLocks noGrp="1"/>
          </p:cNvSpPr>
          <p:nvPr>
            <p:ph type="sldNum" sz="quarter" idx="5"/>
          </p:nvPr>
        </p:nvSpPr>
        <p:spPr/>
        <p:txBody>
          <a:bodyPr/>
          <a:lstStyle/>
          <a:p>
            <a:fld id="{6EE38E08-6573-4716-BFE4-2301E0C28EA8}" type="slidenum">
              <a:rPr lang="fr-FR" smtClean="0"/>
              <a:t>23</a:t>
            </a:fld>
            <a:endParaRPr lang="fr-FR"/>
          </a:p>
        </p:txBody>
      </p:sp>
    </p:spTree>
    <p:extLst>
      <p:ext uri="{BB962C8B-B14F-4D97-AF65-F5344CB8AC3E}">
        <p14:creationId xmlns:p14="http://schemas.microsoft.com/office/powerpoint/2010/main" val="3894262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lgn="l">
              <a:buFont typeface="Wingdings" panose="05000000000000000000" pitchFamily="2" charset="2"/>
              <a:buChar char="q"/>
            </a:pPr>
            <a:r>
              <a:rPr lang="fr-FR" sz="1200" b="0" i="0" u="none" strike="noStrike" baseline="0" dirty="0">
                <a:solidFill>
                  <a:srgbClr val="000000"/>
                </a:solidFill>
                <a:latin typeface="Philosopher"/>
              </a:rPr>
              <a:t>Les FI(S) font ils des cours théorique ou contrôle ils les cours vidéo et eLearning</a:t>
            </a:r>
          </a:p>
          <a:p>
            <a:endParaRPr lang="fr-FR" dirty="0"/>
          </a:p>
        </p:txBody>
      </p:sp>
      <p:sp>
        <p:nvSpPr>
          <p:cNvPr id="4" name="Espace réservé du numéro de diapositive 3"/>
          <p:cNvSpPr>
            <a:spLocks noGrp="1"/>
          </p:cNvSpPr>
          <p:nvPr>
            <p:ph type="sldNum" sz="quarter" idx="5"/>
          </p:nvPr>
        </p:nvSpPr>
        <p:spPr/>
        <p:txBody>
          <a:bodyPr/>
          <a:lstStyle/>
          <a:p>
            <a:fld id="{6EE38E08-6573-4716-BFE4-2301E0C28EA8}" type="slidenum">
              <a:rPr lang="fr-FR" smtClean="0"/>
              <a:t>24</a:t>
            </a:fld>
            <a:endParaRPr lang="fr-FR"/>
          </a:p>
        </p:txBody>
      </p:sp>
    </p:spTree>
    <p:extLst>
      <p:ext uri="{BB962C8B-B14F-4D97-AF65-F5344CB8AC3E}">
        <p14:creationId xmlns:p14="http://schemas.microsoft.com/office/powerpoint/2010/main" val="2646222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Par sondage le RP fait des contrôles</a:t>
            </a:r>
          </a:p>
        </p:txBody>
      </p:sp>
      <p:sp>
        <p:nvSpPr>
          <p:cNvPr id="4" name="Espace réservé du numéro de diapositive 3"/>
          <p:cNvSpPr>
            <a:spLocks noGrp="1"/>
          </p:cNvSpPr>
          <p:nvPr>
            <p:ph type="sldNum" sz="quarter" idx="5"/>
          </p:nvPr>
        </p:nvSpPr>
        <p:spPr/>
        <p:txBody>
          <a:bodyPr/>
          <a:lstStyle/>
          <a:p>
            <a:fld id="{6EE38E08-6573-4716-BFE4-2301E0C28EA8}" type="slidenum">
              <a:rPr lang="fr-FR" smtClean="0"/>
              <a:t>27</a:t>
            </a:fld>
            <a:endParaRPr lang="fr-FR"/>
          </a:p>
        </p:txBody>
      </p:sp>
    </p:spTree>
    <p:extLst>
      <p:ext uri="{BB962C8B-B14F-4D97-AF65-F5344CB8AC3E}">
        <p14:creationId xmlns:p14="http://schemas.microsoft.com/office/powerpoint/2010/main" val="2311768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baseline="0" dirty="0">
                <a:highlight>
                  <a:srgbClr val="FFFF00"/>
                </a:highlight>
                <a:latin typeface="LiberationSerif"/>
              </a:rPr>
              <a:t>Un DTO ne doit pas désigner en tant que représentant ou responsable pédagogique une personne à qui, sur la foi d'indices objectifs, on ne peut se fier pour mener à bien les missions énumérées au point a) d'une manière qui préserve et favorise la sécurité aérienne.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baseline="0" dirty="0">
                <a:highlight>
                  <a:srgbClr val="FFFF00"/>
                </a:highlight>
                <a:latin typeface="LiberationSerif"/>
              </a:rPr>
              <a:t>Le fait qu'une personne a déjà fait l'objet d'une mesure exécutoire prise conformément au point ARA.GEN.355 au cours des trois dernières années doit être considéré comme un indice objectif, sauf si cette personne peut démontrer que la constatation ayant conduit à l'adoption de cette mesure ne constitue pas, par sa nature, son ampleur ou son incidence sur la sécurité aérienne, un indice qu'on ne peut se fier à elle pour mener à bien lesdites missions de cette manière</a:t>
            </a:r>
            <a:endParaRPr lang="fr-FR" dirty="0">
              <a:highlight>
                <a:srgbClr val="FFFF00"/>
              </a:highlight>
            </a:endParaRPr>
          </a:p>
          <a:p>
            <a:endParaRPr lang="fr-FR" dirty="0"/>
          </a:p>
        </p:txBody>
      </p:sp>
      <p:sp>
        <p:nvSpPr>
          <p:cNvPr id="4" name="Espace réservé du numéro de diapositive 3"/>
          <p:cNvSpPr>
            <a:spLocks noGrp="1"/>
          </p:cNvSpPr>
          <p:nvPr>
            <p:ph type="sldNum" sz="quarter" idx="5"/>
          </p:nvPr>
        </p:nvSpPr>
        <p:spPr/>
        <p:txBody>
          <a:bodyPr/>
          <a:lstStyle/>
          <a:p>
            <a:fld id="{6EE38E08-6573-4716-BFE4-2301E0C28EA8}" type="slidenum">
              <a:rPr lang="fr-FR" smtClean="0"/>
              <a:t>7</a:t>
            </a:fld>
            <a:endParaRPr lang="fr-FR"/>
          </a:p>
        </p:txBody>
      </p:sp>
    </p:spTree>
    <p:extLst>
      <p:ext uri="{BB962C8B-B14F-4D97-AF65-F5344CB8AC3E}">
        <p14:creationId xmlns:p14="http://schemas.microsoft.com/office/powerpoint/2010/main" val="984892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Grande question le chef pilote est il aussi le RP</a:t>
            </a:r>
          </a:p>
          <a:p>
            <a:r>
              <a:rPr lang="fr-FR" dirty="0"/>
              <a:t>Chef pilote fonction club</a:t>
            </a:r>
          </a:p>
          <a:p>
            <a:r>
              <a:rPr lang="fr-FR" dirty="0"/>
              <a:t>RP fonction du DTO(formations)</a:t>
            </a:r>
          </a:p>
        </p:txBody>
      </p:sp>
      <p:sp>
        <p:nvSpPr>
          <p:cNvPr id="4" name="Espace réservé du numéro de diapositive 3"/>
          <p:cNvSpPr>
            <a:spLocks noGrp="1"/>
          </p:cNvSpPr>
          <p:nvPr>
            <p:ph type="sldNum" sz="quarter" idx="5"/>
          </p:nvPr>
        </p:nvSpPr>
        <p:spPr/>
        <p:txBody>
          <a:bodyPr/>
          <a:lstStyle/>
          <a:p>
            <a:fld id="{6EE38E08-6573-4716-BFE4-2301E0C28EA8}" type="slidenum">
              <a:rPr lang="fr-FR" smtClean="0"/>
              <a:t>37</a:t>
            </a:fld>
            <a:endParaRPr lang="fr-FR"/>
          </a:p>
        </p:txBody>
      </p:sp>
    </p:spTree>
    <p:extLst>
      <p:ext uri="{BB962C8B-B14F-4D97-AF65-F5344CB8AC3E}">
        <p14:creationId xmlns:p14="http://schemas.microsoft.com/office/powerpoint/2010/main" val="92225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sz="1200" b="0" i="0" u="none" strike="noStrike" baseline="0" dirty="0">
                <a:highlight>
                  <a:srgbClr val="FFFF00"/>
                </a:highlight>
                <a:latin typeface="LiberationSerif"/>
              </a:rPr>
              <a:t>QUALIFICATION ET EXPÉRIENCE DU RESPONSABLE DE LA FORMATION (HT)</a:t>
            </a:r>
          </a:p>
          <a:p>
            <a:pPr algn="l"/>
            <a:r>
              <a:rPr lang="fr-FR" sz="1200" b="0" i="0" u="none" strike="noStrike" baseline="0" dirty="0">
                <a:highlight>
                  <a:srgbClr val="FFFF00"/>
                </a:highlight>
                <a:latin typeface="LiberationSerif"/>
              </a:rPr>
              <a:t>(a) Le HT doit, compte tenu de la taille et de la portée de la formation du DTO, posséder des capacités de</a:t>
            </a:r>
          </a:p>
          <a:p>
            <a:pPr algn="l"/>
            <a:r>
              <a:rPr lang="fr-FR" sz="1200" b="0" i="0" u="none" strike="noStrike" baseline="0" dirty="0">
                <a:highlight>
                  <a:srgbClr val="FFFF00"/>
                </a:highlight>
                <a:latin typeface="LiberationSerif"/>
              </a:rPr>
              <a:t>gestion suffisantes pour assumer ses responsabilités, et doit :</a:t>
            </a:r>
          </a:p>
          <a:p>
            <a:pPr algn="l"/>
            <a:r>
              <a:rPr lang="fr-FR" sz="1200" b="0" i="0" u="none" strike="noStrike" baseline="0" dirty="0">
                <a:highlight>
                  <a:srgbClr val="FFFF00"/>
                </a:highlight>
                <a:latin typeface="LiberationSerif"/>
              </a:rPr>
              <a:t>(1) dans le cas d'un DTO qui dispense une formation sur aéronef ou sur FSTD, être titulaire d’un certificat d'instructeur sans restriction conformément à la Partie-FCL avec des privilèges d'instruction en rapport avec la formation dispensée par le DTO, y compris une expérience suffisante si nécessaire ;</a:t>
            </a:r>
          </a:p>
          <a:p>
            <a:pPr algn="l"/>
            <a:r>
              <a:rPr lang="fr-FR" sz="1200" b="0" i="0" u="none" strike="sngStrike" baseline="0" dirty="0">
                <a:highlight>
                  <a:srgbClr val="FFFF00"/>
                </a:highlight>
                <a:latin typeface="LiberationSerif"/>
              </a:rPr>
              <a:t>(2) dans le cas d'un DTO qui ne dispense qu'une formation aux connaissances théoriques, avoir une</a:t>
            </a:r>
          </a:p>
          <a:p>
            <a:pPr algn="l"/>
            <a:r>
              <a:rPr lang="fr-FR" sz="1200" b="0" i="0" u="none" strike="sngStrike" baseline="0" dirty="0">
                <a:highlight>
                  <a:srgbClr val="FFFF00"/>
                </a:highlight>
                <a:latin typeface="LiberationSerif"/>
              </a:rPr>
              <a:t>expérience appropriée de l'aviation et des connaissances pertinentes pour la formation dispensée.</a:t>
            </a:r>
          </a:p>
          <a:p>
            <a:pPr algn="l"/>
            <a:r>
              <a:rPr lang="fr-FR" sz="1200" b="0" i="0" u="none" strike="noStrike" baseline="0" dirty="0">
                <a:highlight>
                  <a:srgbClr val="FFFF00"/>
                </a:highlight>
                <a:latin typeface="LiberationSerif"/>
              </a:rPr>
              <a:t>(b) Dans le cas d'un DTO qui dispense des cours de formation pour différentes catégories d'aéronefs, le</a:t>
            </a:r>
          </a:p>
          <a:p>
            <a:pPr algn="l"/>
            <a:r>
              <a:rPr lang="fr-FR" sz="1200" b="0" i="0" u="none" strike="noStrike" baseline="0" dirty="0">
                <a:highlight>
                  <a:srgbClr val="FFFF00"/>
                </a:highlight>
                <a:latin typeface="LiberationSerif"/>
              </a:rPr>
              <a:t>HT doit être assisté par un ou plusieurs HT adjoints désignés, qualifiés conformément au paragraphe</a:t>
            </a:r>
          </a:p>
          <a:p>
            <a:pPr algn="l"/>
            <a:r>
              <a:rPr lang="fr-FR" sz="1200" b="0" i="0" u="none" strike="noStrike" baseline="0" dirty="0">
                <a:highlight>
                  <a:srgbClr val="FFFF00"/>
                </a:highlight>
                <a:latin typeface="LiberationSerif"/>
              </a:rPr>
              <a:t>(a) et en ce qui concerne l'autre ou les autres catégories d'aéronefs.</a:t>
            </a:r>
            <a:endParaRPr lang="fr-FR" dirty="0">
              <a:highlight>
                <a:srgbClr val="FFFF00"/>
              </a:highlight>
            </a:endParaRPr>
          </a:p>
          <a:p>
            <a:endParaRPr lang="fr-FR" dirty="0"/>
          </a:p>
        </p:txBody>
      </p:sp>
      <p:sp>
        <p:nvSpPr>
          <p:cNvPr id="4" name="Espace réservé du numéro de diapositive 3"/>
          <p:cNvSpPr>
            <a:spLocks noGrp="1"/>
          </p:cNvSpPr>
          <p:nvPr>
            <p:ph type="sldNum" sz="quarter" idx="5"/>
          </p:nvPr>
        </p:nvSpPr>
        <p:spPr/>
        <p:txBody>
          <a:bodyPr/>
          <a:lstStyle/>
          <a:p>
            <a:fld id="{6EE38E08-6573-4716-BFE4-2301E0C28EA8}" type="slidenum">
              <a:rPr lang="fr-FR" smtClean="0"/>
              <a:t>8</a:t>
            </a:fld>
            <a:endParaRPr lang="fr-FR"/>
          </a:p>
        </p:txBody>
      </p:sp>
    </p:spTree>
    <p:extLst>
      <p:ext uri="{BB962C8B-B14F-4D97-AF65-F5344CB8AC3E}">
        <p14:creationId xmlns:p14="http://schemas.microsoft.com/office/powerpoint/2010/main" val="1985763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EE38E08-6573-4716-BFE4-2301E0C28EA8}" type="slidenum">
              <a:rPr lang="fr-FR" smtClean="0"/>
              <a:t>10</a:t>
            </a:fld>
            <a:endParaRPr lang="fr-FR"/>
          </a:p>
        </p:txBody>
      </p:sp>
    </p:spTree>
    <p:extLst>
      <p:ext uri="{BB962C8B-B14F-4D97-AF65-F5344CB8AC3E}">
        <p14:creationId xmlns:p14="http://schemas.microsoft.com/office/powerpoint/2010/main" val="3973095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baseline="0" dirty="0">
                <a:solidFill>
                  <a:srgbClr val="000000"/>
                </a:solidFill>
                <a:latin typeface="Philosopher"/>
              </a:rPr>
              <a:t>veiller à ce que la formation dispensée soit conforme aux exigences de l’annexe III (partie SFCL) du règlement d’exécution (UE) 2018/1976 de la Commission et au programme de formation du DTO;</a:t>
            </a:r>
          </a:p>
          <a:p>
            <a:endParaRPr lang="fr-FR" dirty="0"/>
          </a:p>
        </p:txBody>
      </p:sp>
      <p:sp>
        <p:nvSpPr>
          <p:cNvPr id="4" name="Espace réservé du numéro de diapositive 3"/>
          <p:cNvSpPr>
            <a:spLocks noGrp="1"/>
          </p:cNvSpPr>
          <p:nvPr>
            <p:ph type="sldNum" sz="quarter" idx="5"/>
          </p:nvPr>
        </p:nvSpPr>
        <p:spPr/>
        <p:txBody>
          <a:bodyPr/>
          <a:lstStyle/>
          <a:p>
            <a:fld id="{6EE38E08-6573-4716-BFE4-2301E0C28EA8}" type="slidenum">
              <a:rPr lang="fr-FR" smtClean="0"/>
              <a:t>11</a:t>
            </a:fld>
            <a:endParaRPr lang="fr-FR"/>
          </a:p>
        </p:txBody>
      </p:sp>
    </p:spTree>
    <p:extLst>
      <p:ext uri="{BB962C8B-B14F-4D97-AF65-F5344CB8AC3E}">
        <p14:creationId xmlns:p14="http://schemas.microsoft.com/office/powerpoint/2010/main" val="2319508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baseline="0" dirty="0">
                <a:solidFill>
                  <a:srgbClr val="000000"/>
                </a:solidFill>
                <a:latin typeface="Philosopher"/>
              </a:rPr>
              <a:t>veiller à ce que la formation dispensée soit conforme aux exigences de l’annexe III (partie SFCL) du règlement d’exécution (UE) 2018/1976 de la Commission et au programme de formation du DTO;</a:t>
            </a:r>
          </a:p>
          <a:p>
            <a:endParaRPr lang="fr-FR" dirty="0"/>
          </a:p>
        </p:txBody>
      </p:sp>
      <p:sp>
        <p:nvSpPr>
          <p:cNvPr id="4" name="Espace réservé du numéro de diapositive 3"/>
          <p:cNvSpPr>
            <a:spLocks noGrp="1"/>
          </p:cNvSpPr>
          <p:nvPr>
            <p:ph type="sldNum" sz="quarter" idx="5"/>
          </p:nvPr>
        </p:nvSpPr>
        <p:spPr/>
        <p:txBody>
          <a:bodyPr/>
          <a:lstStyle/>
          <a:p>
            <a:fld id="{6EE38E08-6573-4716-BFE4-2301E0C28EA8}" type="slidenum">
              <a:rPr lang="fr-FR" smtClean="0"/>
              <a:t>12</a:t>
            </a:fld>
            <a:endParaRPr lang="fr-FR"/>
          </a:p>
        </p:txBody>
      </p:sp>
    </p:spTree>
    <p:extLst>
      <p:ext uri="{BB962C8B-B14F-4D97-AF65-F5344CB8AC3E}">
        <p14:creationId xmlns:p14="http://schemas.microsoft.com/office/powerpoint/2010/main" val="1131036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baseline="0" dirty="0">
                <a:solidFill>
                  <a:srgbClr val="000000"/>
                </a:solidFill>
                <a:latin typeface="Philosopher"/>
              </a:rPr>
              <a:t>veiller à ce que la formation dispensée soit conforme aux exigences de l’annexe III (partie SFCL) du règlement d’exécution (UE) 2018/1976 de la Commission et au programme de formation du DTO;</a:t>
            </a:r>
          </a:p>
          <a:p>
            <a:endParaRPr lang="fr-FR" dirty="0"/>
          </a:p>
        </p:txBody>
      </p:sp>
      <p:sp>
        <p:nvSpPr>
          <p:cNvPr id="4" name="Espace réservé du numéro de diapositive 3"/>
          <p:cNvSpPr>
            <a:spLocks noGrp="1"/>
          </p:cNvSpPr>
          <p:nvPr>
            <p:ph type="sldNum" sz="quarter" idx="5"/>
          </p:nvPr>
        </p:nvSpPr>
        <p:spPr/>
        <p:txBody>
          <a:bodyPr/>
          <a:lstStyle/>
          <a:p>
            <a:fld id="{6EE38E08-6573-4716-BFE4-2301E0C28EA8}" type="slidenum">
              <a:rPr lang="fr-FR" smtClean="0"/>
              <a:t>13</a:t>
            </a:fld>
            <a:endParaRPr lang="fr-FR"/>
          </a:p>
        </p:txBody>
      </p:sp>
    </p:spTree>
    <p:extLst>
      <p:ext uri="{BB962C8B-B14F-4D97-AF65-F5344CB8AC3E}">
        <p14:creationId xmlns:p14="http://schemas.microsoft.com/office/powerpoint/2010/main" val="3258023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baseline="0" dirty="0">
                <a:solidFill>
                  <a:srgbClr val="000000"/>
                </a:solidFill>
                <a:latin typeface="Philosopher"/>
              </a:rPr>
              <a:t>veiller à ce que la formation dispensée soit conforme aux exigences de l’annexe III (partie SFCL) du règlement d’exécution (UE) 2018/1976 de la Commission et au programme de formation du DTO;</a:t>
            </a:r>
          </a:p>
          <a:p>
            <a:endParaRPr lang="fr-FR" dirty="0"/>
          </a:p>
        </p:txBody>
      </p:sp>
      <p:sp>
        <p:nvSpPr>
          <p:cNvPr id="4" name="Espace réservé du numéro de diapositive 3"/>
          <p:cNvSpPr>
            <a:spLocks noGrp="1"/>
          </p:cNvSpPr>
          <p:nvPr>
            <p:ph type="sldNum" sz="quarter" idx="5"/>
          </p:nvPr>
        </p:nvSpPr>
        <p:spPr/>
        <p:txBody>
          <a:bodyPr/>
          <a:lstStyle/>
          <a:p>
            <a:fld id="{6EE38E08-6573-4716-BFE4-2301E0C28EA8}" type="slidenum">
              <a:rPr lang="fr-FR" smtClean="0"/>
              <a:t>14</a:t>
            </a:fld>
            <a:endParaRPr lang="fr-FR"/>
          </a:p>
        </p:txBody>
      </p:sp>
    </p:spTree>
    <p:extLst>
      <p:ext uri="{BB962C8B-B14F-4D97-AF65-F5344CB8AC3E}">
        <p14:creationId xmlns:p14="http://schemas.microsoft.com/office/powerpoint/2010/main" val="1337955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baseline="0" dirty="0">
                <a:solidFill>
                  <a:srgbClr val="000000"/>
                </a:solidFill>
                <a:latin typeface="Philosopher"/>
              </a:rPr>
              <a:t>veiller à ce que la formation dispensée soit conforme aux exigences de l’annexe III (partie SFCL) du règlement d’exécution (UE) 2018/1976 de la Commission et au programme de formation du DTO;</a:t>
            </a:r>
          </a:p>
          <a:p>
            <a:endParaRPr lang="fr-FR" dirty="0"/>
          </a:p>
        </p:txBody>
      </p:sp>
      <p:sp>
        <p:nvSpPr>
          <p:cNvPr id="4" name="Espace réservé du numéro de diapositive 3"/>
          <p:cNvSpPr>
            <a:spLocks noGrp="1"/>
          </p:cNvSpPr>
          <p:nvPr>
            <p:ph type="sldNum" sz="quarter" idx="5"/>
          </p:nvPr>
        </p:nvSpPr>
        <p:spPr/>
        <p:txBody>
          <a:bodyPr/>
          <a:lstStyle/>
          <a:p>
            <a:fld id="{6EE38E08-6573-4716-BFE4-2301E0C28EA8}" type="slidenum">
              <a:rPr lang="fr-FR" smtClean="0"/>
              <a:t>15</a:t>
            </a:fld>
            <a:endParaRPr lang="fr-FR"/>
          </a:p>
        </p:txBody>
      </p:sp>
    </p:spTree>
    <p:extLst>
      <p:ext uri="{BB962C8B-B14F-4D97-AF65-F5344CB8AC3E}">
        <p14:creationId xmlns:p14="http://schemas.microsoft.com/office/powerpoint/2010/main" val="27986025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506CCFC5-D75C-CB4A-AF20-FC05A3BE702B}"/>
              </a:ext>
            </a:extLst>
          </p:cNvPr>
          <p:cNvPicPr>
            <a:picLocks noChangeAspect="1"/>
          </p:cNvPicPr>
          <p:nvPr/>
        </p:nvPicPr>
        <p:blipFill>
          <a:blip r:embed="rId2"/>
          <a:stretch>
            <a:fillRect/>
          </a:stretch>
        </p:blipFill>
        <p:spPr>
          <a:xfrm>
            <a:off x="8280233" y="0"/>
            <a:ext cx="825591" cy="6858000"/>
          </a:xfrm>
          <a:prstGeom prst="rect">
            <a:avLst/>
          </a:prstGeom>
        </p:spPr>
      </p:pic>
      <p:pic>
        <p:nvPicPr>
          <p:cNvPr id="9" name="Image 8">
            <a:extLst>
              <a:ext uri="{FF2B5EF4-FFF2-40B4-BE49-F238E27FC236}">
                <a16:creationId xmlns:a16="http://schemas.microsoft.com/office/drawing/2014/main" id="{F3B3EC2A-0A60-A347-B0A6-E5D75CAB4244}"/>
              </a:ext>
            </a:extLst>
          </p:cNvPr>
          <p:cNvPicPr>
            <a:picLocks noChangeAspect="1"/>
          </p:cNvPicPr>
          <p:nvPr/>
        </p:nvPicPr>
        <p:blipFill>
          <a:blip r:embed="rId3"/>
          <a:stretch>
            <a:fillRect/>
          </a:stretch>
        </p:blipFill>
        <p:spPr>
          <a:xfrm>
            <a:off x="950695" y="423747"/>
            <a:ext cx="2305463" cy="2092352"/>
          </a:xfrm>
          <a:prstGeom prst="rect">
            <a:avLst/>
          </a:prstGeom>
        </p:spPr>
      </p:pic>
      <p:sp>
        <p:nvSpPr>
          <p:cNvPr id="11" name="ZoneTexte 10">
            <a:extLst>
              <a:ext uri="{FF2B5EF4-FFF2-40B4-BE49-F238E27FC236}">
                <a16:creationId xmlns:a16="http://schemas.microsoft.com/office/drawing/2014/main" id="{A17C183C-CE70-8C4F-AB5B-C670C3C975D4}"/>
              </a:ext>
            </a:extLst>
          </p:cNvPr>
          <p:cNvSpPr txBox="1"/>
          <p:nvPr/>
        </p:nvSpPr>
        <p:spPr>
          <a:xfrm>
            <a:off x="950695" y="5698275"/>
            <a:ext cx="3762568" cy="646331"/>
          </a:xfrm>
          <a:prstGeom prst="rect">
            <a:avLst/>
          </a:prstGeom>
          <a:noFill/>
        </p:spPr>
        <p:txBody>
          <a:bodyPr wrap="none" rtlCol="0">
            <a:spAutoFit/>
          </a:bodyPr>
          <a:lstStyle/>
          <a:p>
            <a:r>
              <a:rPr lang="fr-FR" sz="1800" dirty="0">
                <a:solidFill>
                  <a:schemeClr val="bg1">
                    <a:lumMod val="75000"/>
                  </a:schemeClr>
                </a:solidFill>
                <a:latin typeface="Helvetica Light" panose="020B0403020202020204" pitchFamily="34" charset="0"/>
              </a:rPr>
              <a:t>_______________________________</a:t>
            </a:r>
          </a:p>
          <a:p>
            <a:r>
              <a:rPr lang="fr-FR" sz="1800" dirty="0" err="1">
                <a:solidFill>
                  <a:srgbClr val="003D8F"/>
                </a:solidFill>
                <a:latin typeface="Helvetica Light" panose="020B0403020202020204" pitchFamily="34" charset="0"/>
              </a:rPr>
              <a:t>www.ffvp.fr</a:t>
            </a:r>
            <a:endParaRPr lang="fr-FR" sz="1800" dirty="0">
              <a:solidFill>
                <a:srgbClr val="003D8F"/>
              </a:solidFill>
              <a:latin typeface="Helvetica Light" panose="020B0403020202020204" pitchFamily="34" charset="0"/>
            </a:endParaRPr>
          </a:p>
        </p:txBody>
      </p:sp>
      <p:sp>
        <p:nvSpPr>
          <p:cNvPr id="8" name="Espace réservé du texte 7">
            <a:extLst>
              <a:ext uri="{FF2B5EF4-FFF2-40B4-BE49-F238E27FC236}">
                <a16:creationId xmlns:a16="http://schemas.microsoft.com/office/drawing/2014/main" id="{D6C3004E-9722-2149-93A7-E4CF6436B46F}"/>
              </a:ext>
            </a:extLst>
          </p:cNvPr>
          <p:cNvSpPr>
            <a:spLocks noGrp="1"/>
          </p:cNvSpPr>
          <p:nvPr>
            <p:ph type="body" sz="quarter" idx="12" hasCustomPrompt="1"/>
          </p:nvPr>
        </p:nvSpPr>
        <p:spPr>
          <a:xfrm>
            <a:off x="950915" y="3600452"/>
            <a:ext cx="7115400" cy="1852613"/>
          </a:xfrm>
        </p:spPr>
        <p:txBody>
          <a:bodyPr>
            <a:normAutofit/>
          </a:bodyPr>
          <a:lstStyle>
            <a:lvl1pPr marL="0" indent="0">
              <a:buNone/>
              <a:defRPr sz="3200">
                <a:solidFill>
                  <a:srgbClr val="00B0F0"/>
                </a:solidFill>
                <a:latin typeface="Helvetica" pitchFamily="2" charset="0"/>
              </a:defRPr>
            </a:lvl1pPr>
          </a:lstStyle>
          <a:p>
            <a:r>
              <a:rPr lang="fr-FR" dirty="0"/>
              <a:t>TITRE DE LA PRESENTATION POWER POINT</a:t>
            </a:r>
          </a:p>
        </p:txBody>
      </p:sp>
      <p:sp>
        <p:nvSpPr>
          <p:cNvPr id="3" name="Espace réservé du texte 2">
            <a:extLst>
              <a:ext uri="{FF2B5EF4-FFF2-40B4-BE49-F238E27FC236}">
                <a16:creationId xmlns:a16="http://schemas.microsoft.com/office/drawing/2014/main" id="{590145E3-6E86-634B-B058-6896480DC984}"/>
              </a:ext>
            </a:extLst>
          </p:cNvPr>
          <p:cNvSpPr>
            <a:spLocks noGrp="1"/>
          </p:cNvSpPr>
          <p:nvPr>
            <p:ph type="body" sz="quarter" idx="13" hasCustomPrompt="1"/>
          </p:nvPr>
        </p:nvSpPr>
        <p:spPr>
          <a:xfrm>
            <a:off x="950914" y="2697165"/>
            <a:ext cx="6364287" cy="903287"/>
          </a:xfrm>
        </p:spPr>
        <p:txBody>
          <a:bodyPr>
            <a:noAutofit/>
          </a:bodyPr>
          <a:lstStyle>
            <a:lvl1pPr marL="0" indent="0">
              <a:buNone/>
              <a:defRPr sz="2400" b="0" i="0">
                <a:solidFill>
                  <a:schemeClr val="bg1">
                    <a:lumMod val="75000"/>
                  </a:schemeClr>
                </a:solidFill>
                <a:latin typeface="Helvetica Light" panose="020B0403020202020204" pitchFamily="34" charset="0"/>
              </a:defRPr>
            </a:lvl1pPr>
          </a:lstStyle>
          <a:p>
            <a:r>
              <a:rPr lang="fr-FR" dirty="0"/>
              <a:t>La Fédération Française de Vol en Planeur est heureuse de vous présenter :</a:t>
            </a:r>
          </a:p>
        </p:txBody>
      </p:sp>
    </p:spTree>
    <p:extLst>
      <p:ext uri="{BB962C8B-B14F-4D97-AF65-F5344CB8AC3E}">
        <p14:creationId xmlns:p14="http://schemas.microsoft.com/office/powerpoint/2010/main" val="180754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re et contenu">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A0849D7A-2AA0-324C-8846-C5D3DD251D24}"/>
              </a:ext>
            </a:extLst>
          </p:cNvPr>
          <p:cNvPicPr>
            <a:picLocks noChangeAspect="1"/>
          </p:cNvPicPr>
          <p:nvPr/>
        </p:nvPicPr>
        <p:blipFill>
          <a:blip r:embed="rId2"/>
          <a:stretch>
            <a:fillRect/>
          </a:stretch>
        </p:blipFill>
        <p:spPr>
          <a:xfrm>
            <a:off x="0" y="5851124"/>
            <a:ext cx="12192000" cy="1028067"/>
          </a:xfrm>
          <a:prstGeom prst="rect">
            <a:avLst/>
          </a:prstGeom>
        </p:spPr>
      </p:pic>
      <p:sp>
        <p:nvSpPr>
          <p:cNvPr id="8" name="ZoneTexte 7">
            <a:extLst>
              <a:ext uri="{FF2B5EF4-FFF2-40B4-BE49-F238E27FC236}">
                <a16:creationId xmlns:a16="http://schemas.microsoft.com/office/drawing/2014/main" id="{661A4FB9-C30B-B24A-9AE6-D0F8C0B89D6A}"/>
              </a:ext>
            </a:extLst>
          </p:cNvPr>
          <p:cNvSpPr txBox="1"/>
          <p:nvPr/>
        </p:nvSpPr>
        <p:spPr>
          <a:xfrm>
            <a:off x="573438" y="464950"/>
            <a:ext cx="10687541" cy="369332"/>
          </a:xfrm>
          <a:prstGeom prst="rect">
            <a:avLst/>
          </a:prstGeom>
          <a:noFill/>
        </p:spPr>
        <p:txBody>
          <a:bodyPr wrap="none" rtlCol="0">
            <a:spAutoFit/>
          </a:bodyPr>
          <a:lstStyle/>
          <a:p>
            <a:r>
              <a:rPr lang="fr-FR" sz="1800" dirty="0">
                <a:solidFill>
                  <a:schemeClr val="bg1">
                    <a:lumMod val="75000"/>
                  </a:schemeClr>
                </a:solidFill>
              </a:rPr>
              <a:t>___________________________________________________________________________________________</a:t>
            </a:r>
          </a:p>
        </p:txBody>
      </p:sp>
      <p:sp>
        <p:nvSpPr>
          <p:cNvPr id="13" name="Espace réservé du texte 12">
            <a:extLst>
              <a:ext uri="{FF2B5EF4-FFF2-40B4-BE49-F238E27FC236}">
                <a16:creationId xmlns:a16="http://schemas.microsoft.com/office/drawing/2014/main" id="{EAC5BD7A-C3A7-B947-9D13-9BBDDBBE47E0}"/>
              </a:ext>
            </a:extLst>
          </p:cNvPr>
          <p:cNvSpPr>
            <a:spLocks noGrp="1"/>
          </p:cNvSpPr>
          <p:nvPr>
            <p:ph type="body" sz="quarter" idx="11" hasCustomPrompt="1"/>
          </p:nvPr>
        </p:nvSpPr>
        <p:spPr>
          <a:xfrm>
            <a:off x="668339" y="334963"/>
            <a:ext cx="8996523" cy="412750"/>
          </a:xfrm>
        </p:spPr>
        <p:txBody>
          <a:bodyPr>
            <a:noAutofit/>
          </a:bodyPr>
          <a:lstStyle>
            <a:lvl1pPr marL="0" indent="0">
              <a:buNone/>
              <a:defRPr sz="2400">
                <a:latin typeface="Helvetica" pitchFamily="2" charset="0"/>
              </a:defRPr>
            </a:lvl1pPr>
          </a:lstStyle>
          <a:p>
            <a:r>
              <a:rPr lang="fr-FR" dirty="0"/>
              <a:t>TITRE DE LA DIAPOSITIVE, TEXTE EN CAPITALES</a:t>
            </a:r>
          </a:p>
        </p:txBody>
      </p:sp>
      <p:sp>
        <p:nvSpPr>
          <p:cNvPr id="15" name="Espace réservé du texte 14">
            <a:extLst>
              <a:ext uri="{FF2B5EF4-FFF2-40B4-BE49-F238E27FC236}">
                <a16:creationId xmlns:a16="http://schemas.microsoft.com/office/drawing/2014/main" id="{A4B8992F-10F9-FA48-9A80-EE30D9494D28}"/>
              </a:ext>
            </a:extLst>
          </p:cNvPr>
          <p:cNvSpPr>
            <a:spLocks noGrp="1"/>
          </p:cNvSpPr>
          <p:nvPr>
            <p:ph type="body" sz="quarter" idx="12" hasCustomPrompt="1"/>
          </p:nvPr>
        </p:nvSpPr>
        <p:spPr>
          <a:xfrm>
            <a:off x="668339" y="747713"/>
            <a:ext cx="8996523" cy="412750"/>
          </a:xfrm>
        </p:spPr>
        <p:txBody>
          <a:bodyPr>
            <a:normAutofit/>
          </a:bodyPr>
          <a:lstStyle>
            <a:lvl1pPr marL="0" indent="0">
              <a:buNone/>
              <a:defRPr sz="1800">
                <a:solidFill>
                  <a:srgbClr val="20ADD9"/>
                </a:solidFill>
                <a:latin typeface="Helvetica" pitchFamily="2" charset="0"/>
              </a:defRPr>
            </a:lvl1pPr>
          </a:lstStyle>
          <a:p>
            <a:r>
              <a:rPr lang="fr-FR" dirty="0"/>
              <a:t>Sous titre de la diapositive, textes en minuscules</a:t>
            </a:r>
          </a:p>
        </p:txBody>
      </p:sp>
      <p:sp>
        <p:nvSpPr>
          <p:cNvPr id="6" name="Espace réservé du texte 5">
            <a:extLst>
              <a:ext uri="{FF2B5EF4-FFF2-40B4-BE49-F238E27FC236}">
                <a16:creationId xmlns:a16="http://schemas.microsoft.com/office/drawing/2014/main" id="{28A86B57-D962-9E42-8B91-2B159FA0DDB9}"/>
              </a:ext>
            </a:extLst>
          </p:cNvPr>
          <p:cNvSpPr>
            <a:spLocks noGrp="1"/>
          </p:cNvSpPr>
          <p:nvPr>
            <p:ph type="body" sz="quarter" idx="15" hasCustomPrompt="1"/>
          </p:nvPr>
        </p:nvSpPr>
        <p:spPr>
          <a:xfrm>
            <a:off x="10066277" y="296008"/>
            <a:ext cx="1114425" cy="741363"/>
          </a:xfrm>
        </p:spPr>
        <p:txBody>
          <a:bodyPr>
            <a:normAutofit/>
          </a:bodyPr>
          <a:lstStyle>
            <a:lvl1pPr marL="0" indent="0" algn="r">
              <a:buNone/>
              <a:defRPr sz="4000">
                <a:solidFill>
                  <a:schemeClr val="bg1">
                    <a:lumMod val="75000"/>
                  </a:schemeClr>
                </a:solidFill>
                <a:latin typeface="Helvetica" pitchFamily="2" charset="0"/>
              </a:defRPr>
            </a:lvl1pPr>
          </a:lstStyle>
          <a:p>
            <a:fld id="{179CB308-E9A1-714D-8D63-215F89C37AFD}" type="slidenum">
              <a:rPr lang="fr-FR" smtClean="0"/>
              <a:t>‹N°›</a:t>
            </a:fld>
            <a:endParaRPr lang="fr-FR" dirty="0"/>
          </a:p>
        </p:txBody>
      </p:sp>
    </p:spTree>
    <p:extLst>
      <p:ext uri="{BB962C8B-B14F-4D97-AF65-F5344CB8AC3E}">
        <p14:creationId xmlns:p14="http://schemas.microsoft.com/office/powerpoint/2010/main" val="2001479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r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E29DC4C1-82D9-A344-877A-D4526BEF8678}"/>
              </a:ext>
            </a:extLst>
          </p:cNvPr>
          <p:cNvSpPr>
            <a:spLocks noGrp="1"/>
          </p:cNvSpPr>
          <p:nvPr>
            <p:ph type="body" sz="quarter" idx="10" hasCustomPrompt="1"/>
          </p:nvPr>
        </p:nvSpPr>
        <p:spPr>
          <a:xfrm>
            <a:off x="8129589" y="3111502"/>
            <a:ext cx="3568700" cy="2932113"/>
          </a:xfrm>
        </p:spPr>
        <p:txBody>
          <a:bodyPr>
            <a:normAutofit/>
          </a:bodyPr>
          <a:lstStyle>
            <a:lvl1pPr marL="0" indent="0" algn="ctr">
              <a:buNone/>
              <a:defRPr sz="2400">
                <a:solidFill>
                  <a:schemeClr val="bg1">
                    <a:lumMod val="75000"/>
                  </a:schemeClr>
                </a:solidFill>
                <a:latin typeface="Helvetica" pitchFamily="2" charset="0"/>
              </a:defRPr>
            </a:lvl1pPr>
          </a:lstStyle>
          <a:p>
            <a:r>
              <a:rPr lang="fr-FR" dirty="0"/>
              <a:t>CONTACT</a:t>
            </a:r>
          </a:p>
        </p:txBody>
      </p:sp>
    </p:spTree>
    <p:extLst>
      <p:ext uri="{BB962C8B-B14F-4D97-AF65-F5344CB8AC3E}">
        <p14:creationId xmlns:p14="http://schemas.microsoft.com/office/powerpoint/2010/main" val="191642038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1DE2C43-E8CC-7649-BB52-3F246C36CE5B}"/>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9CCCAE8-6D3A-DA4D-A25C-322AF0D67C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DCF707E7-A1B4-E846-AACC-8315CC776335}"/>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64FA73-0B08-1744-83E2-93AB32D15E26}" type="datetimeFigureOut">
              <a:rPr lang="fr-FR" smtClean="0"/>
              <a:t>06/06/2023</a:t>
            </a:fld>
            <a:endParaRPr lang="fr-FR"/>
          </a:p>
        </p:txBody>
      </p:sp>
      <p:sp>
        <p:nvSpPr>
          <p:cNvPr id="5" name="Espace réservé du pied de page 4">
            <a:extLst>
              <a:ext uri="{FF2B5EF4-FFF2-40B4-BE49-F238E27FC236}">
                <a16:creationId xmlns:a16="http://schemas.microsoft.com/office/drawing/2014/main" id="{EC2B69E3-912A-5D42-809B-59BC81022901}"/>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7A64DE6-6A94-E74F-B388-2B5AD87667E2}"/>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E96127-FBCC-894D-B5D7-E6406E23F5AE}" type="slidenum">
              <a:rPr lang="fr-FR" smtClean="0"/>
              <a:t>‹N°›</a:t>
            </a:fld>
            <a:endParaRPr lang="fr-FR"/>
          </a:p>
        </p:txBody>
      </p:sp>
    </p:spTree>
    <p:extLst>
      <p:ext uri="{BB962C8B-B14F-4D97-AF65-F5344CB8AC3E}">
        <p14:creationId xmlns:p14="http://schemas.microsoft.com/office/powerpoint/2010/main" val="34495744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mailto:jean-marc.caillard@cnvv.net" TargetMode="External"/><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hyperlink" Target="mailto:michel.jacquemin@ffvp.fr"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9F24771-BFE2-4A49-BD16-3625F5B716C0}"/>
              </a:ext>
            </a:extLst>
          </p:cNvPr>
          <p:cNvSpPr>
            <a:spLocks noGrp="1"/>
          </p:cNvSpPr>
          <p:nvPr>
            <p:ph type="body" sz="quarter" idx="12"/>
          </p:nvPr>
        </p:nvSpPr>
        <p:spPr>
          <a:xfrm>
            <a:off x="239150" y="168812"/>
            <a:ext cx="7863840" cy="1852613"/>
          </a:xfrm>
        </p:spPr>
        <p:txBody>
          <a:bodyPr>
            <a:normAutofit/>
          </a:bodyPr>
          <a:lstStyle/>
          <a:p>
            <a:pPr algn="ctr"/>
            <a:r>
              <a:rPr lang="fr-FR" sz="2400" dirty="0">
                <a:solidFill>
                  <a:srgbClr val="0070C0"/>
                </a:solidFill>
              </a:rPr>
              <a:t>WEBINAIRE  06 juin 2023</a:t>
            </a:r>
          </a:p>
          <a:p>
            <a:pPr algn="ctr"/>
            <a:endParaRPr lang="fr-FR" sz="2400" dirty="0">
              <a:solidFill>
                <a:srgbClr val="0070C0"/>
              </a:solidFill>
            </a:endParaRPr>
          </a:p>
        </p:txBody>
      </p:sp>
      <p:pic>
        <p:nvPicPr>
          <p:cNvPr id="4" name="Image 3">
            <a:extLst>
              <a:ext uri="{FF2B5EF4-FFF2-40B4-BE49-F238E27FC236}">
                <a16:creationId xmlns:a16="http://schemas.microsoft.com/office/drawing/2014/main" id="{46F9A1F7-5766-415E-AB7E-23EC2A0DD3F9}"/>
              </a:ext>
            </a:extLst>
          </p:cNvPr>
          <p:cNvPicPr>
            <a:picLocks noChangeAspect="1"/>
          </p:cNvPicPr>
          <p:nvPr/>
        </p:nvPicPr>
        <p:blipFill>
          <a:blip r:embed="rId2"/>
          <a:stretch>
            <a:fillRect/>
          </a:stretch>
        </p:blipFill>
        <p:spPr>
          <a:xfrm>
            <a:off x="8840892" y="350874"/>
            <a:ext cx="3351108" cy="2248907"/>
          </a:xfrm>
          <a:prstGeom prst="rect">
            <a:avLst/>
          </a:prstGeom>
        </p:spPr>
      </p:pic>
      <p:sp>
        <p:nvSpPr>
          <p:cNvPr id="5" name="ZoneTexte 4">
            <a:extLst>
              <a:ext uri="{FF2B5EF4-FFF2-40B4-BE49-F238E27FC236}">
                <a16:creationId xmlns:a16="http://schemas.microsoft.com/office/drawing/2014/main" id="{313BD292-EC8C-4CA0-99BB-CDC375244A7F}"/>
              </a:ext>
            </a:extLst>
          </p:cNvPr>
          <p:cNvSpPr txBox="1"/>
          <p:nvPr/>
        </p:nvSpPr>
        <p:spPr>
          <a:xfrm>
            <a:off x="2718404" y="2828439"/>
            <a:ext cx="3752822" cy="1754326"/>
          </a:xfrm>
          <a:prstGeom prst="rect">
            <a:avLst/>
          </a:prstGeom>
          <a:noFill/>
        </p:spPr>
        <p:txBody>
          <a:bodyPr wrap="none" rtlCol="0">
            <a:spAutoFit/>
          </a:bodyPr>
          <a:lstStyle/>
          <a:p>
            <a:pPr algn="ctr"/>
            <a:r>
              <a:rPr lang="fr-FR" sz="5400" dirty="0">
                <a:effectLst>
                  <a:outerShdw blurRad="38100" dist="38100" dir="2700000" algn="tl">
                    <a:srgbClr val="000000">
                      <a:alpha val="43137"/>
                    </a:srgbClr>
                  </a:outerShdw>
                </a:effectLst>
              </a:rPr>
              <a:t>La RP </a:t>
            </a:r>
          </a:p>
          <a:p>
            <a:pPr algn="ctr"/>
            <a:r>
              <a:rPr lang="fr-FR" sz="5400" dirty="0">
                <a:effectLst>
                  <a:outerShdw blurRad="38100" dist="38100" dir="2700000" algn="tl">
                    <a:srgbClr val="000000">
                      <a:alpha val="43137"/>
                    </a:srgbClr>
                  </a:outerShdw>
                </a:effectLst>
              </a:rPr>
              <a:t>dans un DTO</a:t>
            </a:r>
          </a:p>
        </p:txBody>
      </p:sp>
    </p:spTree>
    <p:extLst>
      <p:ext uri="{BB962C8B-B14F-4D97-AF65-F5344CB8AC3E}">
        <p14:creationId xmlns:p14="http://schemas.microsoft.com/office/powerpoint/2010/main" val="3418524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C95930C-38C0-4845-9CA6-2B7EFFCE37FE}"/>
              </a:ext>
            </a:extLst>
          </p:cNvPr>
          <p:cNvSpPr>
            <a:spLocks noGrp="1"/>
          </p:cNvSpPr>
          <p:nvPr>
            <p:ph type="body" sz="quarter" idx="11"/>
          </p:nvPr>
        </p:nvSpPr>
        <p:spPr>
          <a:xfrm>
            <a:off x="3584448" y="177822"/>
            <a:ext cx="4413504" cy="412750"/>
          </a:xfrm>
        </p:spPr>
        <p:txBody>
          <a:bodyPr/>
          <a:lstStyle/>
          <a:p>
            <a:pPr algn="ctr"/>
            <a:r>
              <a:rPr lang="fr-FR" b="1" dirty="0">
                <a:solidFill>
                  <a:schemeClr val="accent1">
                    <a:lumMod val="75000"/>
                  </a:schemeClr>
                </a:solidFill>
                <a:effectLst>
                  <a:outerShdw blurRad="38100" dist="38100" dir="2700000" algn="tl">
                    <a:srgbClr val="000000">
                      <a:alpha val="43137"/>
                    </a:srgbClr>
                  </a:outerShdw>
                </a:effectLst>
              </a:rPr>
              <a:t> </a:t>
            </a:r>
            <a:r>
              <a:rPr lang="fr-FR" sz="2400" b="1" dirty="0">
                <a:solidFill>
                  <a:srgbClr val="0070C0"/>
                </a:solidFill>
              </a:rPr>
              <a:t>WEBINAIRE  06 juin 2023</a:t>
            </a:r>
          </a:p>
          <a:p>
            <a:endParaRPr lang="fr-FR" b="1" dirty="0">
              <a:solidFill>
                <a:schemeClr val="accent1">
                  <a:lumMod val="75000"/>
                </a:schemeClr>
              </a:solidFill>
              <a:effectLst>
                <a:outerShdw blurRad="38100" dist="38100" dir="2700000" algn="tl">
                  <a:srgbClr val="000000">
                    <a:alpha val="43137"/>
                  </a:srgbClr>
                </a:outerShdw>
              </a:effectLst>
            </a:endParaRPr>
          </a:p>
        </p:txBody>
      </p:sp>
      <p:pic>
        <p:nvPicPr>
          <p:cNvPr id="11" name="Image 10">
            <a:extLst>
              <a:ext uri="{FF2B5EF4-FFF2-40B4-BE49-F238E27FC236}">
                <a16:creationId xmlns:a16="http://schemas.microsoft.com/office/drawing/2014/main" id="{369FDBEC-4A35-40E6-941C-AB0FCAD050A6}"/>
              </a:ext>
            </a:extLst>
          </p:cNvPr>
          <p:cNvPicPr>
            <a:picLocks noChangeAspect="1"/>
          </p:cNvPicPr>
          <p:nvPr/>
        </p:nvPicPr>
        <p:blipFill>
          <a:blip r:embed="rId3"/>
          <a:stretch>
            <a:fillRect/>
          </a:stretch>
        </p:blipFill>
        <p:spPr>
          <a:xfrm>
            <a:off x="10723416" y="14886"/>
            <a:ext cx="1468584" cy="985557"/>
          </a:xfrm>
          <a:prstGeom prst="rect">
            <a:avLst/>
          </a:prstGeom>
        </p:spPr>
      </p:pic>
      <p:sp>
        <p:nvSpPr>
          <p:cNvPr id="5" name="ZoneTexte 4">
            <a:extLst>
              <a:ext uri="{FF2B5EF4-FFF2-40B4-BE49-F238E27FC236}">
                <a16:creationId xmlns:a16="http://schemas.microsoft.com/office/drawing/2014/main" id="{E9A323CB-0D07-DDE1-4362-9FB98353DB7E}"/>
              </a:ext>
            </a:extLst>
          </p:cNvPr>
          <p:cNvSpPr txBox="1"/>
          <p:nvPr/>
        </p:nvSpPr>
        <p:spPr>
          <a:xfrm>
            <a:off x="3048000" y="3255219"/>
            <a:ext cx="6096000" cy="369332"/>
          </a:xfrm>
          <a:prstGeom prst="rect">
            <a:avLst/>
          </a:prstGeom>
          <a:noFill/>
        </p:spPr>
        <p:txBody>
          <a:bodyPr wrap="square">
            <a:spAutoFit/>
          </a:bodyPr>
          <a:lstStyle/>
          <a:p>
            <a:r>
              <a:rPr lang="fr-FR" sz="1800" b="0" i="0" u="none" strike="noStrike" baseline="0" dirty="0">
                <a:solidFill>
                  <a:srgbClr val="FFFFFF"/>
                </a:solidFill>
                <a:latin typeface="LiberationSans"/>
              </a:rPr>
              <a:t>DTO.GEN.115 Déclaration</a:t>
            </a:r>
            <a:endParaRPr lang="fr-FR" dirty="0"/>
          </a:p>
        </p:txBody>
      </p:sp>
      <p:sp>
        <p:nvSpPr>
          <p:cNvPr id="4" name="ZoneTexte 3">
            <a:extLst>
              <a:ext uri="{FF2B5EF4-FFF2-40B4-BE49-F238E27FC236}">
                <a16:creationId xmlns:a16="http://schemas.microsoft.com/office/drawing/2014/main" id="{2600CC97-B013-AB4F-9677-C349BD284698}"/>
              </a:ext>
            </a:extLst>
          </p:cNvPr>
          <p:cNvSpPr txBox="1"/>
          <p:nvPr/>
        </p:nvSpPr>
        <p:spPr>
          <a:xfrm>
            <a:off x="2502569" y="3147497"/>
            <a:ext cx="7841570" cy="584775"/>
          </a:xfrm>
          <a:prstGeom prst="rect">
            <a:avLst/>
          </a:prstGeom>
          <a:noFill/>
        </p:spPr>
        <p:txBody>
          <a:bodyPr wrap="none" rtlCol="0">
            <a:spAutoFit/>
          </a:bodyPr>
          <a:lstStyle/>
          <a:p>
            <a:r>
              <a:rPr lang="fr-FR" sz="3200" b="1" dirty="0">
                <a:solidFill>
                  <a:srgbClr val="0070C0"/>
                </a:solidFill>
                <a:effectLst>
                  <a:outerShdw blurRad="38100" dist="38100" dir="2700000" algn="tl">
                    <a:srgbClr val="000000">
                      <a:alpha val="43137"/>
                    </a:srgbClr>
                  </a:outerShdw>
                </a:effectLst>
              </a:rPr>
              <a:t>Que doit faire le Responsable Pédagogique ? </a:t>
            </a:r>
          </a:p>
        </p:txBody>
      </p:sp>
    </p:spTree>
    <p:extLst>
      <p:ext uri="{BB962C8B-B14F-4D97-AF65-F5344CB8AC3E}">
        <p14:creationId xmlns:p14="http://schemas.microsoft.com/office/powerpoint/2010/main" val="1369812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C95930C-38C0-4845-9CA6-2B7EFFCE37FE}"/>
              </a:ext>
            </a:extLst>
          </p:cNvPr>
          <p:cNvSpPr>
            <a:spLocks noGrp="1"/>
          </p:cNvSpPr>
          <p:nvPr>
            <p:ph type="body" sz="quarter" idx="11"/>
          </p:nvPr>
        </p:nvSpPr>
        <p:spPr>
          <a:xfrm>
            <a:off x="3584448" y="177822"/>
            <a:ext cx="4413504" cy="412750"/>
          </a:xfrm>
        </p:spPr>
        <p:txBody>
          <a:bodyPr/>
          <a:lstStyle/>
          <a:p>
            <a:pPr algn="ctr"/>
            <a:r>
              <a:rPr lang="fr-FR" b="1" dirty="0">
                <a:solidFill>
                  <a:schemeClr val="accent1">
                    <a:lumMod val="75000"/>
                  </a:schemeClr>
                </a:solidFill>
                <a:effectLst>
                  <a:outerShdw blurRad="38100" dist="38100" dir="2700000" algn="tl">
                    <a:srgbClr val="000000">
                      <a:alpha val="43137"/>
                    </a:srgbClr>
                  </a:outerShdw>
                </a:effectLst>
              </a:rPr>
              <a:t> </a:t>
            </a:r>
            <a:r>
              <a:rPr lang="fr-FR" sz="2400" b="1" dirty="0">
                <a:solidFill>
                  <a:srgbClr val="0070C0"/>
                </a:solidFill>
              </a:rPr>
              <a:t>WEBINAIRE  06 juin 2023</a:t>
            </a:r>
          </a:p>
          <a:p>
            <a:endParaRPr lang="fr-FR" b="1" dirty="0">
              <a:solidFill>
                <a:schemeClr val="accent1">
                  <a:lumMod val="75000"/>
                </a:schemeClr>
              </a:solidFill>
              <a:effectLst>
                <a:outerShdw blurRad="38100" dist="38100" dir="2700000" algn="tl">
                  <a:srgbClr val="000000">
                    <a:alpha val="43137"/>
                  </a:srgbClr>
                </a:outerShdw>
              </a:effectLst>
            </a:endParaRPr>
          </a:p>
        </p:txBody>
      </p:sp>
      <p:pic>
        <p:nvPicPr>
          <p:cNvPr id="11" name="Image 10">
            <a:extLst>
              <a:ext uri="{FF2B5EF4-FFF2-40B4-BE49-F238E27FC236}">
                <a16:creationId xmlns:a16="http://schemas.microsoft.com/office/drawing/2014/main" id="{369FDBEC-4A35-40E6-941C-AB0FCAD050A6}"/>
              </a:ext>
            </a:extLst>
          </p:cNvPr>
          <p:cNvPicPr>
            <a:picLocks noChangeAspect="1"/>
          </p:cNvPicPr>
          <p:nvPr/>
        </p:nvPicPr>
        <p:blipFill>
          <a:blip r:embed="rId3"/>
          <a:stretch>
            <a:fillRect/>
          </a:stretch>
        </p:blipFill>
        <p:spPr>
          <a:xfrm>
            <a:off x="10723416" y="14886"/>
            <a:ext cx="1468584" cy="985557"/>
          </a:xfrm>
          <a:prstGeom prst="rect">
            <a:avLst/>
          </a:prstGeom>
        </p:spPr>
      </p:pic>
      <p:sp>
        <p:nvSpPr>
          <p:cNvPr id="5" name="ZoneTexte 4">
            <a:extLst>
              <a:ext uri="{FF2B5EF4-FFF2-40B4-BE49-F238E27FC236}">
                <a16:creationId xmlns:a16="http://schemas.microsoft.com/office/drawing/2014/main" id="{E9A323CB-0D07-DDE1-4362-9FB98353DB7E}"/>
              </a:ext>
            </a:extLst>
          </p:cNvPr>
          <p:cNvSpPr txBox="1"/>
          <p:nvPr/>
        </p:nvSpPr>
        <p:spPr>
          <a:xfrm>
            <a:off x="3048000" y="3255219"/>
            <a:ext cx="6096000" cy="369332"/>
          </a:xfrm>
          <a:prstGeom prst="rect">
            <a:avLst/>
          </a:prstGeom>
          <a:noFill/>
        </p:spPr>
        <p:txBody>
          <a:bodyPr wrap="square">
            <a:spAutoFit/>
          </a:bodyPr>
          <a:lstStyle/>
          <a:p>
            <a:r>
              <a:rPr lang="fr-FR" sz="1800" b="0" i="0" u="none" strike="noStrike" baseline="0" dirty="0">
                <a:solidFill>
                  <a:srgbClr val="FFFFFF"/>
                </a:solidFill>
                <a:latin typeface="LiberationSans"/>
              </a:rPr>
              <a:t>DTO.GEN.115 Déclaration</a:t>
            </a:r>
            <a:endParaRPr lang="fr-FR" dirty="0"/>
          </a:p>
        </p:txBody>
      </p:sp>
      <p:sp>
        <p:nvSpPr>
          <p:cNvPr id="6" name="Rectangle 5">
            <a:extLst>
              <a:ext uri="{FF2B5EF4-FFF2-40B4-BE49-F238E27FC236}">
                <a16:creationId xmlns:a16="http://schemas.microsoft.com/office/drawing/2014/main" id="{9BA8B53D-06F9-F0D1-9A7A-773C220CAB81}"/>
              </a:ext>
            </a:extLst>
          </p:cNvPr>
          <p:cNvSpPr/>
          <p:nvPr/>
        </p:nvSpPr>
        <p:spPr>
          <a:xfrm>
            <a:off x="1088571" y="1553563"/>
            <a:ext cx="5660571"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0" i="0" u="none" strike="noStrike" baseline="0">
                <a:solidFill>
                  <a:srgbClr val="FFFFFF"/>
                </a:solidFill>
                <a:latin typeface="LiberationSans"/>
              </a:rPr>
              <a:t>DTO.GEN.210 Exigences en matière de personnel</a:t>
            </a:r>
            <a:endParaRPr lang="fr-FR" dirty="0"/>
          </a:p>
        </p:txBody>
      </p:sp>
      <p:sp>
        <p:nvSpPr>
          <p:cNvPr id="10" name="ZoneTexte 9">
            <a:extLst>
              <a:ext uri="{FF2B5EF4-FFF2-40B4-BE49-F238E27FC236}">
                <a16:creationId xmlns:a16="http://schemas.microsoft.com/office/drawing/2014/main" id="{46D6E8DB-5115-6DBD-03A9-556FD3275F53}"/>
              </a:ext>
            </a:extLst>
          </p:cNvPr>
          <p:cNvSpPr txBox="1"/>
          <p:nvPr/>
        </p:nvSpPr>
        <p:spPr>
          <a:xfrm>
            <a:off x="1088571" y="2137275"/>
            <a:ext cx="9434286" cy="1200329"/>
          </a:xfrm>
          <a:prstGeom prst="rect">
            <a:avLst/>
          </a:prstGeom>
          <a:noFill/>
        </p:spPr>
        <p:txBody>
          <a:bodyPr wrap="square">
            <a:spAutoFit/>
          </a:bodyPr>
          <a:lstStyle/>
          <a:p>
            <a:pPr marL="285750" indent="-285750" algn="l">
              <a:buFont typeface="Wingdings" panose="05000000000000000000" pitchFamily="2" charset="2"/>
              <a:buChar char="q"/>
            </a:pPr>
            <a:r>
              <a:rPr lang="fr-FR" sz="1800" b="0" i="0" u="none" strike="noStrike" baseline="0" dirty="0">
                <a:solidFill>
                  <a:srgbClr val="000000"/>
                </a:solidFill>
                <a:latin typeface="Philosopher"/>
              </a:rPr>
              <a:t>veiller à ce que la formation dispensée soit conforme aux exigences de la partie SFCL et</a:t>
            </a:r>
          </a:p>
          <a:p>
            <a:pPr algn="l"/>
            <a:r>
              <a:rPr lang="fr-FR" sz="1800" b="0" i="0" u="none" strike="noStrike" baseline="0" dirty="0">
                <a:solidFill>
                  <a:srgbClr val="000000"/>
                </a:solidFill>
                <a:latin typeface="Philosopher"/>
              </a:rPr>
              <a:t>au programme de formation du DTO;</a:t>
            </a:r>
          </a:p>
          <a:p>
            <a:pPr algn="l"/>
            <a:endParaRPr lang="fr-FR" sz="1800" b="0" i="0" u="none" strike="noStrike" baseline="0" dirty="0">
              <a:solidFill>
                <a:srgbClr val="000000"/>
              </a:solidFill>
              <a:latin typeface="Philosopher"/>
            </a:endParaRPr>
          </a:p>
          <a:p>
            <a:pPr algn="l"/>
            <a:endParaRPr lang="fr-FR" sz="1800" b="0" i="0" u="none" strike="noStrike" baseline="0" dirty="0">
              <a:solidFill>
                <a:srgbClr val="000000"/>
              </a:solidFill>
              <a:latin typeface="Philosopher"/>
            </a:endParaRPr>
          </a:p>
        </p:txBody>
      </p:sp>
      <p:sp>
        <p:nvSpPr>
          <p:cNvPr id="4" name="ZoneTexte 3">
            <a:extLst>
              <a:ext uri="{FF2B5EF4-FFF2-40B4-BE49-F238E27FC236}">
                <a16:creationId xmlns:a16="http://schemas.microsoft.com/office/drawing/2014/main" id="{2600CC97-B013-AB4F-9677-C349BD284698}"/>
              </a:ext>
            </a:extLst>
          </p:cNvPr>
          <p:cNvSpPr txBox="1"/>
          <p:nvPr/>
        </p:nvSpPr>
        <p:spPr>
          <a:xfrm>
            <a:off x="3781477" y="854562"/>
            <a:ext cx="4322402" cy="369332"/>
          </a:xfrm>
          <a:prstGeom prst="rect">
            <a:avLst/>
          </a:prstGeom>
          <a:noFill/>
        </p:spPr>
        <p:txBody>
          <a:bodyPr wrap="none" rtlCol="0">
            <a:spAutoFit/>
          </a:bodyPr>
          <a:lstStyle/>
          <a:p>
            <a:r>
              <a:rPr lang="fr-FR" b="1" dirty="0">
                <a:solidFill>
                  <a:srgbClr val="0070C0"/>
                </a:solidFill>
                <a:effectLst>
                  <a:outerShdw blurRad="38100" dist="38100" dir="2700000" algn="tl">
                    <a:srgbClr val="000000">
                      <a:alpha val="43137"/>
                    </a:srgbClr>
                  </a:outerShdw>
                </a:effectLst>
              </a:rPr>
              <a:t>Que doit faire le Responsable Pédagogique </a:t>
            </a:r>
          </a:p>
        </p:txBody>
      </p:sp>
      <p:sp>
        <p:nvSpPr>
          <p:cNvPr id="12" name="ZoneTexte 11">
            <a:extLst>
              <a:ext uri="{FF2B5EF4-FFF2-40B4-BE49-F238E27FC236}">
                <a16:creationId xmlns:a16="http://schemas.microsoft.com/office/drawing/2014/main" id="{F811CFC2-30C1-134C-5DD1-02B1FC0A6A7F}"/>
              </a:ext>
            </a:extLst>
          </p:cNvPr>
          <p:cNvSpPr txBox="1"/>
          <p:nvPr/>
        </p:nvSpPr>
        <p:spPr>
          <a:xfrm>
            <a:off x="917337" y="3048783"/>
            <a:ext cx="10050682" cy="3231654"/>
          </a:xfrm>
          <a:prstGeom prst="rect">
            <a:avLst/>
          </a:prstGeom>
          <a:noFill/>
        </p:spPr>
        <p:txBody>
          <a:bodyPr wrap="square">
            <a:spAutoFit/>
          </a:bodyPr>
          <a:lstStyle/>
          <a:p>
            <a:pPr marL="1200150" lvl="2" indent="-285750">
              <a:buFont typeface="Wingdings" panose="05000000000000000000" pitchFamily="2" charset="2"/>
              <a:buChar char="Ø"/>
            </a:pPr>
            <a:r>
              <a:rPr lang="fr-FR" b="0" i="0" u="none" strike="noStrike" baseline="0" dirty="0">
                <a:solidFill>
                  <a:srgbClr val="000000"/>
                </a:solidFill>
                <a:latin typeface="Philosopher"/>
              </a:rPr>
              <a:t>Âge minimum (SFCL.120)</a:t>
            </a:r>
          </a:p>
          <a:p>
            <a:pPr marL="1200150" lvl="2" indent="-285750">
              <a:buFont typeface="Wingdings" panose="05000000000000000000" pitchFamily="2" charset="2"/>
              <a:buChar char="Ø"/>
            </a:pPr>
            <a:endParaRPr lang="fr-FR" sz="1000" b="0" i="0" u="none" strike="noStrike" baseline="0" dirty="0">
              <a:solidFill>
                <a:srgbClr val="000000"/>
              </a:solidFill>
              <a:latin typeface="Philosopher"/>
            </a:endParaRPr>
          </a:p>
          <a:p>
            <a:pPr marL="1200150" lvl="2" indent="-285750">
              <a:buFont typeface="Wingdings" panose="05000000000000000000" pitchFamily="2" charset="2"/>
              <a:buChar char="Ø"/>
            </a:pPr>
            <a:r>
              <a:rPr lang="fr-FR" b="0" i="0" u="none" strike="noStrike" baseline="0" dirty="0">
                <a:solidFill>
                  <a:srgbClr val="000000"/>
                </a:solidFill>
                <a:latin typeface="Philosopher"/>
              </a:rPr>
              <a:t>Elèves pilotes (SFCL.125)</a:t>
            </a:r>
          </a:p>
          <a:p>
            <a:pPr marL="1200150" lvl="2" indent="-285750">
              <a:buFont typeface="Wingdings" panose="05000000000000000000" pitchFamily="2" charset="2"/>
              <a:buChar char="Ø"/>
            </a:pPr>
            <a:endParaRPr lang="fr-FR" sz="1000" b="0" i="0" u="none" strike="noStrike" baseline="0" dirty="0">
              <a:solidFill>
                <a:srgbClr val="000000"/>
              </a:solidFill>
              <a:latin typeface="Philosopher"/>
            </a:endParaRPr>
          </a:p>
          <a:p>
            <a:pPr marL="1200150" lvl="2" indent="-285750">
              <a:buFont typeface="Wingdings" panose="05000000000000000000" pitchFamily="2" charset="2"/>
              <a:buChar char="Ø"/>
            </a:pPr>
            <a:r>
              <a:rPr lang="fr-FR" b="0" i="0" u="none" strike="noStrike" baseline="0" dirty="0">
                <a:solidFill>
                  <a:srgbClr val="000000"/>
                </a:solidFill>
                <a:latin typeface="Philosopher"/>
              </a:rPr>
              <a:t>Prérequis avant l’entrée en formation (Pour SPL : AMC2 SFCL.130, …)</a:t>
            </a:r>
          </a:p>
          <a:p>
            <a:pPr marL="1200150" lvl="2" indent="-285750">
              <a:buFont typeface="Wingdings" panose="05000000000000000000" pitchFamily="2" charset="2"/>
              <a:buChar char="Ø"/>
            </a:pPr>
            <a:endParaRPr lang="fr-FR" sz="1000" b="0" i="0" u="none" strike="noStrike" baseline="0" dirty="0">
              <a:solidFill>
                <a:srgbClr val="000000"/>
              </a:solidFill>
              <a:latin typeface="Philosopher"/>
            </a:endParaRPr>
          </a:p>
          <a:p>
            <a:pPr marL="1200150" lvl="2" indent="-285750">
              <a:buFont typeface="Wingdings" panose="05000000000000000000" pitchFamily="2" charset="2"/>
              <a:buChar char="Ø"/>
            </a:pPr>
            <a:r>
              <a:rPr lang="fr-FR" b="0" i="0" u="none" strike="noStrike" baseline="0" dirty="0">
                <a:solidFill>
                  <a:srgbClr val="000000"/>
                </a:solidFill>
                <a:latin typeface="Philosopher"/>
              </a:rPr>
              <a:t>Obligation de porter et de présenter des documents (notamment pour les élèves en solo) (SFCL.045)</a:t>
            </a:r>
          </a:p>
          <a:p>
            <a:pPr marL="1200150" lvl="2" indent="-285750">
              <a:buFont typeface="Wingdings" panose="05000000000000000000" pitchFamily="2" charset="2"/>
              <a:buChar char="Ø"/>
            </a:pPr>
            <a:endParaRPr lang="fr-FR" sz="1000" b="0" i="0" u="none" strike="noStrike" baseline="0" dirty="0">
              <a:solidFill>
                <a:srgbClr val="000000"/>
              </a:solidFill>
              <a:latin typeface="Philosopher"/>
            </a:endParaRPr>
          </a:p>
          <a:p>
            <a:pPr marL="1200150" lvl="2" indent="-285750">
              <a:buFont typeface="Wingdings" panose="05000000000000000000" pitchFamily="2" charset="2"/>
              <a:buChar char="Ø"/>
            </a:pPr>
            <a:r>
              <a:rPr lang="fr-FR" dirty="0">
                <a:solidFill>
                  <a:srgbClr val="000000"/>
                </a:solidFill>
                <a:latin typeface="Philosopher"/>
              </a:rPr>
              <a:t>Supervision des FI restreints (SFCL.350)</a:t>
            </a:r>
          </a:p>
          <a:p>
            <a:pPr marL="1200150" lvl="2" indent="-285750">
              <a:buFont typeface="Wingdings" panose="05000000000000000000" pitchFamily="2" charset="2"/>
              <a:buChar char="Ø"/>
            </a:pPr>
            <a:endParaRPr lang="fr-FR" sz="1000" dirty="0">
              <a:solidFill>
                <a:srgbClr val="000000"/>
              </a:solidFill>
              <a:latin typeface="Philosopher"/>
            </a:endParaRPr>
          </a:p>
          <a:p>
            <a:pPr marL="1200150" lvl="2" indent="-285750">
              <a:buFont typeface="Wingdings" panose="05000000000000000000" pitchFamily="2" charset="2"/>
              <a:buChar char="Ø"/>
            </a:pPr>
            <a:r>
              <a:rPr lang="fr-FR" dirty="0">
                <a:solidFill>
                  <a:srgbClr val="000000"/>
                </a:solidFill>
                <a:latin typeface="Philosopher"/>
              </a:rPr>
              <a:t>Recommandation de l’organisme en vu de l’examen pratique (SFCL.030)</a:t>
            </a:r>
          </a:p>
          <a:p>
            <a:pPr marL="1200150" lvl="2" indent="-285750">
              <a:buFont typeface="Wingdings" panose="05000000000000000000" pitchFamily="2" charset="2"/>
              <a:buChar char="Ø"/>
            </a:pPr>
            <a:endParaRPr lang="fr-FR" sz="1000" b="0" i="0" u="none" strike="noStrike" baseline="0" dirty="0">
              <a:solidFill>
                <a:srgbClr val="000000"/>
              </a:solidFill>
              <a:latin typeface="Philosopher"/>
            </a:endParaRPr>
          </a:p>
          <a:p>
            <a:pPr marL="1200150" lvl="2" indent="-285750">
              <a:buFont typeface="Wingdings" panose="05000000000000000000" pitchFamily="2" charset="2"/>
              <a:buChar char="Ø"/>
            </a:pPr>
            <a:r>
              <a:rPr lang="fr-FR" b="0" i="0" u="none" strike="noStrike" baseline="0" dirty="0">
                <a:solidFill>
                  <a:srgbClr val="000000"/>
                </a:solidFill>
                <a:latin typeface="Philosopher"/>
              </a:rPr>
              <a:t>Prérequis avant la présentation au test (Pour SPL : SFCL.130)</a:t>
            </a:r>
          </a:p>
        </p:txBody>
      </p:sp>
    </p:spTree>
    <p:extLst>
      <p:ext uri="{BB962C8B-B14F-4D97-AF65-F5344CB8AC3E}">
        <p14:creationId xmlns:p14="http://schemas.microsoft.com/office/powerpoint/2010/main" val="14413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C95930C-38C0-4845-9CA6-2B7EFFCE37FE}"/>
              </a:ext>
            </a:extLst>
          </p:cNvPr>
          <p:cNvSpPr>
            <a:spLocks noGrp="1"/>
          </p:cNvSpPr>
          <p:nvPr>
            <p:ph type="body" sz="quarter" idx="11"/>
          </p:nvPr>
        </p:nvSpPr>
        <p:spPr>
          <a:xfrm>
            <a:off x="3584448" y="177822"/>
            <a:ext cx="4413504" cy="412750"/>
          </a:xfrm>
        </p:spPr>
        <p:txBody>
          <a:bodyPr/>
          <a:lstStyle/>
          <a:p>
            <a:pPr algn="ctr"/>
            <a:r>
              <a:rPr lang="fr-FR" b="1" dirty="0">
                <a:solidFill>
                  <a:schemeClr val="accent1">
                    <a:lumMod val="75000"/>
                  </a:schemeClr>
                </a:solidFill>
                <a:effectLst>
                  <a:outerShdw blurRad="38100" dist="38100" dir="2700000" algn="tl">
                    <a:srgbClr val="000000">
                      <a:alpha val="43137"/>
                    </a:srgbClr>
                  </a:outerShdw>
                </a:effectLst>
              </a:rPr>
              <a:t> </a:t>
            </a:r>
            <a:r>
              <a:rPr lang="fr-FR" sz="2400" b="1" dirty="0">
                <a:solidFill>
                  <a:srgbClr val="0070C0"/>
                </a:solidFill>
              </a:rPr>
              <a:t>WEBINAIRE  06 juin 2023</a:t>
            </a:r>
          </a:p>
          <a:p>
            <a:endParaRPr lang="fr-FR" b="1" dirty="0">
              <a:solidFill>
                <a:schemeClr val="accent1">
                  <a:lumMod val="75000"/>
                </a:schemeClr>
              </a:solidFill>
              <a:effectLst>
                <a:outerShdw blurRad="38100" dist="38100" dir="2700000" algn="tl">
                  <a:srgbClr val="000000">
                    <a:alpha val="43137"/>
                  </a:srgbClr>
                </a:outerShdw>
              </a:effectLst>
            </a:endParaRPr>
          </a:p>
        </p:txBody>
      </p:sp>
      <p:pic>
        <p:nvPicPr>
          <p:cNvPr id="11" name="Image 10">
            <a:extLst>
              <a:ext uri="{FF2B5EF4-FFF2-40B4-BE49-F238E27FC236}">
                <a16:creationId xmlns:a16="http://schemas.microsoft.com/office/drawing/2014/main" id="{369FDBEC-4A35-40E6-941C-AB0FCAD050A6}"/>
              </a:ext>
            </a:extLst>
          </p:cNvPr>
          <p:cNvPicPr>
            <a:picLocks noChangeAspect="1"/>
          </p:cNvPicPr>
          <p:nvPr/>
        </p:nvPicPr>
        <p:blipFill>
          <a:blip r:embed="rId3"/>
          <a:stretch>
            <a:fillRect/>
          </a:stretch>
        </p:blipFill>
        <p:spPr>
          <a:xfrm>
            <a:off x="10723416" y="14886"/>
            <a:ext cx="1468584" cy="985557"/>
          </a:xfrm>
          <a:prstGeom prst="rect">
            <a:avLst/>
          </a:prstGeom>
        </p:spPr>
      </p:pic>
      <p:sp>
        <p:nvSpPr>
          <p:cNvPr id="5" name="ZoneTexte 4">
            <a:extLst>
              <a:ext uri="{FF2B5EF4-FFF2-40B4-BE49-F238E27FC236}">
                <a16:creationId xmlns:a16="http://schemas.microsoft.com/office/drawing/2014/main" id="{E9A323CB-0D07-DDE1-4362-9FB98353DB7E}"/>
              </a:ext>
            </a:extLst>
          </p:cNvPr>
          <p:cNvSpPr txBox="1"/>
          <p:nvPr/>
        </p:nvSpPr>
        <p:spPr>
          <a:xfrm>
            <a:off x="3048000" y="3255219"/>
            <a:ext cx="6096000" cy="369332"/>
          </a:xfrm>
          <a:prstGeom prst="rect">
            <a:avLst/>
          </a:prstGeom>
          <a:noFill/>
        </p:spPr>
        <p:txBody>
          <a:bodyPr wrap="square">
            <a:spAutoFit/>
          </a:bodyPr>
          <a:lstStyle/>
          <a:p>
            <a:r>
              <a:rPr lang="fr-FR" sz="1800" b="0" i="0" u="none" strike="noStrike" baseline="0" dirty="0">
                <a:solidFill>
                  <a:srgbClr val="FFFFFF"/>
                </a:solidFill>
                <a:latin typeface="LiberationSans"/>
              </a:rPr>
              <a:t>DTO.GEN.115 Déclaration</a:t>
            </a:r>
            <a:endParaRPr lang="fr-FR" dirty="0"/>
          </a:p>
        </p:txBody>
      </p:sp>
      <p:sp>
        <p:nvSpPr>
          <p:cNvPr id="6" name="Rectangle 5">
            <a:extLst>
              <a:ext uri="{FF2B5EF4-FFF2-40B4-BE49-F238E27FC236}">
                <a16:creationId xmlns:a16="http://schemas.microsoft.com/office/drawing/2014/main" id="{9BA8B53D-06F9-F0D1-9A7A-773C220CAB81}"/>
              </a:ext>
            </a:extLst>
          </p:cNvPr>
          <p:cNvSpPr/>
          <p:nvPr/>
        </p:nvSpPr>
        <p:spPr>
          <a:xfrm>
            <a:off x="1088571" y="1553563"/>
            <a:ext cx="5660571"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0" i="0" u="none" strike="noStrike" baseline="0">
                <a:solidFill>
                  <a:srgbClr val="FFFFFF"/>
                </a:solidFill>
                <a:latin typeface="LiberationSans"/>
              </a:rPr>
              <a:t>DTO.GEN.210 Exigences en matière de personnel</a:t>
            </a:r>
            <a:endParaRPr lang="fr-FR" dirty="0"/>
          </a:p>
        </p:txBody>
      </p:sp>
      <p:sp>
        <p:nvSpPr>
          <p:cNvPr id="10" name="ZoneTexte 9">
            <a:extLst>
              <a:ext uri="{FF2B5EF4-FFF2-40B4-BE49-F238E27FC236}">
                <a16:creationId xmlns:a16="http://schemas.microsoft.com/office/drawing/2014/main" id="{46D6E8DB-5115-6DBD-03A9-556FD3275F53}"/>
              </a:ext>
            </a:extLst>
          </p:cNvPr>
          <p:cNvSpPr txBox="1"/>
          <p:nvPr/>
        </p:nvSpPr>
        <p:spPr>
          <a:xfrm>
            <a:off x="1088571" y="2137275"/>
            <a:ext cx="9434286" cy="646331"/>
          </a:xfrm>
          <a:prstGeom prst="rect">
            <a:avLst/>
          </a:prstGeom>
          <a:noFill/>
        </p:spPr>
        <p:txBody>
          <a:bodyPr wrap="square">
            <a:spAutoFit/>
          </a:bodyPr>
          <a:lstStyle/>
          <a:p>
            <a:pPr marL="285750" indent="-285750" algn="l">
              <a:buFont typeface="Wingdings" panose="05000000000000000000" pitchFamily="2" charset="2"/>
              <a:buChar char="q"/>
            </a:pPr>
            <a:r>
              <a:rPr lang="fr-FR" sz="1800" b="0" i="0" u="none" strike="noStrike" baseline="0" dirty="0">
                <a:solidFill>
                  <a:schemeClr val="bg1">
                    <a:lumMod val="65000"/>
                  </a:schemeClr>
                </a:solidFill>
                <a:latin typeface="Philosopher"/>
              </a:rPr>
              <a:t>veiller à ce que la formation dispensée soit conforme aux exigences de la partie SFCL et</a:t>
            </a:r>
          </a:p>
          <a:p>
            <a:pPr algn="l"/>
            <a:r>
              <a:rPr lang="fr-FR" sz="1800" b="0" i="0" u="none" strike="noStrike" baseline="0" dirty="0">
                <a:solidFill>
                  <a:schemeClr val="bg1">
                    <a:lumMod val="65000"/>
                  </a:schemeClr>
                </a:solidFill>
                <a:latin typeface="Philosopher"/>
              </a:rPr>
              <a:t>au programme de formation du DTO;</a:t>
            </a:r>
          </a:p>
        </p:txBody>
      </p:sp>
      <p:sp>
        <p:nvSpPr>
          <p:cNvPr id="14" name="ZoneTexte 13">
            <a:extLst>
              <a:ext uri="{FF2B5EF4-FFF2-40B4-BE49-F238E27FC236}">
                <a16:creationId xmlns:a16="http://schemas.microsoft.com/office/drawing/2014/main" id="{01AFCE85-092E-A98D-0565-4A015E95B7E3}"/>
              </a:ext>
            </a:extLst>
          </p:cNvPr>
          <p:cNvSpPr txBox="1"/>
          <p:nvPr/>
        </p:nvSpPr>
        <p:spPr>
          <a:xfrm>
            <a:off x="3781477" y="854562"/>
            <a:ext cx="4322402" cy="369332"/>
          </a:xfrm>
          <a:prstGeom prst="rect">
            <a:avLst/>
          </a:prstGeom>
          <a:noFill/>
        </p:spPr>
        <p:txBody>
          <a:bodyPr wrap="none" rtlCol="0">
            <a:spAutoFit/>
          </a:bodyPr>
          <a:lstStyle/>
          <a:p>
            <a:r>
              <a:rPr lang="fr-FR" b="1" dirty="0">
                <a:solidFill>
                  <a:srgbClr val="0070C0"/>
                </a:solidFill>
                <a:effectLst>
                  <a:outerShdw blurRad="38100" dist="38100" dir="2700000" algn="tl">
                    <a:srgbClr val="000000">
                      <a:alpha val="43137"/>
                    </a:srgbClr>
                  </a:outerShdw>
                </a:effectLst>
              </a:rPr>
              <a:t>Que doit faire le Responsable Pédagogique </a:t>
            </a:r>
          </a:p>
        </p:txBody>
      </p:sp>
      <p:sp>
        <p:nvSpPr>
          <p:cNvPr id="9" name="ZoneTexte 8">
            <a:extLst>
              <a:ext uri="{FF2B5EF4-FFF2-40B4-BE49-F238E27FC236}">
                <a16:creationId xmlns:a16="http://schemas.microsoft.com/office/drawing/2014/main" id="{09078229-A91C-C296-3407-FBE71968F5E4}"/>
              </a:ext>
            </a:extLst>
          </p:cNvPr>
          <p:cNvSpPr txBox="1"/>
          <p:nvPr/>
        </p:nvSpPr>
        <p:spPr>
          <a:xfrm>
            <a:off x="1088571" y="3624551"/>
            <a:ext cx="6093228" cy="646331"/>
          </a:xfrm>
          <a:prstGeom prst="rect">
            <a:avLst/>
          </a:prstGeom>
          <a:noFill/>
        </p:spPr>
        <p:txBody>
          <a:bodyPr wrap="square">
            <a:spAutoFit/>
          </a:bodyPr>
          <a:lstStyle/>
          <a:p>
            <a:pPr algn="l"/>
            <a:r>
              <a:rPr lang="fr-FR" sz="1800" b="1" i="0" u="none" strike="noStrike" baseline="0" dirty="0">
                <a:solidFill>
                  <a:schemeClr val="bg1"/>
                </a:solidFill>
                <a:highlight>
                  <a:srgbClr val="0000FF"/>
                </a:highlight>
                <a:latin typeface="Philosopher"/>
              </a:rPr>
              <a:t>SFCL.120 SPL — Âge minimum</a:t>
            </a:r>
          </a:p>
          <a:p>
            <a:pPr algn="l"/>
            <a:r>
              <a:rPr lang="fr-FR" sz="1800" b="0" i="0" u="none" strike="noStrike" baseline="0" dirty="0">
                <a:solidFill>
                  <a:srgbClr val="000000"/>
                </a:solidFill>
                <a:latin typeface="Philosopher"/>
              </a:rPr>
              <a:t>Les candidats à une SPL ont au moins 16 ans révolus</a:t>
            </a:r>
          </a:p>
        </p:txBody>
      </p:sp>
    </p:spTree>
    <p:extLst>
      <p:ext uri="{BB962C8B-B14F-4D97-AF65-F5344CB8AC3E}">
        <p14:creationId xmlns:p14="http://schemas.microsoft.com/office/powerpoint/2010/main" val="246111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C95930C-38C0-4845-9CA6-2B7EFFCE37FE}"/>
              </a:ext>
            </a:extLst>
          </p:cNvPr>
          <p:cNvSpPr>
            <a:spLocks noGrp="1"/>
          </p:cNvSpPr>
          <p:nvPr>
            <p:ph type="body" sz="quarter" idx="11"/>
          </p:nvPr>
        </p:nvSpPr>
        <p:spPr>
          <a:xfrm>
            <a:off x="3584448" y="177822"/>
            <a:ext cx="4413504" cy="412750"/>
          </a:xfrm>
        </p:spPr>
        <p:txBody>
          <a:bodyPr/>
          <a:lstStyle/>
          <a:p>
            <a:pPr algn="ctr"/>
            <a:r>
              <a:rPr lang="fr-FR" b="1" dirty="0">
                <a:solidFill>
                  <a:schemeClr val="accent1">
                    <a:lumMod val="75000"/>
                  </a:schemeClr>
                </a:solidFill>
                <a:effectLst>
                  <a:outerShdw blurRad="38100" dist="38100" dir="2700000" algn="tl">
                    <a:srgbClr val="000000">
                      <a:alpha val="43137"/>
                    </a:srgbClr>
                  </a:outerShdw>
                </a:effectLst>
              </a:rPr>
              <a:t> </a:t>
            </a:r>
            <a:r>
              <a:rPr lang="fr-FR" sz="2400" b="1" dirty="0">
                <a:solidFill>
                  <a:srgbClr val="0070C0"/>
                </a:solidFill>
              </a:rPr>
              <a:t>WEBINAIRE  06 juin 2023</a:t>
            </a:r>
          </a:p>
          <a:p>
            <a:endParaRPr lang="fr-FR" b="1" dirty="0">
              <a:solidFill>
                <a:schemeClr val="accent1">
                  <a:lumMod val="75000"/>
                </a:schemeClr>
              </a:solidFill>
              <a:effectLst>
                <a:outerShdw blurRad="38100" dist="38100" dir="2700000" algn="tl">
                  <a:srgbClr val="000000">
                    <a:alpha val="43137"/>
                  </a:srgbClr>
                </a:outerShdw>
              </a:effectLst>
            </a:endParaRPr>
          </a:p>
        </p:txBody>
      </p:sp>
      <p:pic>
        <p:nvPicPr>
          <p:cNvPr id="11" name="Image 10">
            <a:extLst>
              <a:ext uri="{FF2B5EF4-FFF2-40B4-BE49-F238E27FC236}">
                <a16:creationId xmlns:a16="http://schemas.microsoft.com/office/drawing/2014/main" id="{369FDBEC-4A35-40E6-941C-AB0FCAD050A6}"/>
              </a:ext>
            </a:extLst>
          </p:cNvPr>
          <p:cNvPicPr>
            <a:picLocks noChangeAspect="1"/>
          </p:cNvPicPr>
          <p:nvPr/>
        </p:nvPicPr>
        <p:blipFill>
          <a:blip r:embed="rId3"/>
          <a:stretch>
            <a:fillRect/>
          </a:stretch>
        </p:blipFill>
        <p:spPr>
          <a:xfrm>
            <a:off x="10723416" y="14886"/>
            <a:ext cx="1468584" cy="985557"/>
          </a:xfrm>
          <a:prstGeom prst="rect">
            <a:avLst/>
          </a:prstGeom>
        </p:spPr>
      </p:pic>
      <p:sp>
        <p:nvSpPr>
          <p:cNvPr id="5" name="ZoneTexte 4">
            <a:extLst>
              <a:ext uri="{FF2B5EF4-FFF2-40B4-BE49-F238E27FC236}">
                <a16:creationId xmlns:a16="http://schemas.microsoft.com/office/drawing/2014/main" id="{E9A323CB-0D07-DDE1-4362-9FB98353DB7E}"/>
              </a:ext>
            </a:extLst>
          </p:cNvPr>
          <p:cNvSpPr txBox="1"/>
          <p:nvPr/>
        </p:nvSpPr>
        <p:spPr>
          <a:xfrm>
            <a:off x="3048000" y="3255219"/>
            <a:ext cx="6096000" cy="369332"/>
          </a:xfrm>
          <a:prstGeom prst="rect">
            <a:avLst/>
          </a:prstGeom>
          <a:noFill/>
        </p:spPr>
        <p:txBody>
          <a:bodyPr wrap="square">
            <a:spAutoFit/>
          </a:bodyPr>
          <a:lstStyle/>
          <a:p>
            <a:r>
              <a:rPr lang="fr-FR" sz="1800" b="0" i="0" u="none" strike="noStrike" baseline="0" dirty="0">
                <a:solidFill>
                  <a:srgbClr val="FFFFFF"/>
                </a:solidFill>
                <a:latin typeface="LiberationSans"/>
              </a:rPr>
              <a:t>DTO.GEN.115 Déclaration</a:t>
            </a:r>
            <a:endParaRPr lang="fr-FR" dirty="0"/>
          </a:p>
        </p:txBody>
      </p:sp>
      <p:sp>
        <p:nvSpPr>
          <p:cNvPr id="6" name="Rectangle 5">
            <a:extLst>
              <a:ext uri="{FF2B5EF4-FFF2-40B4-BE49-F238E27FC236}">
                <a16:creationId xmlns:a16="http://schemas.microsoft.com/office/drawing/2014/main" id="{9BA8B53D-06F9-F0D1-9A7A-773C220CAB81}"/>
              </a:ext>
            </a:extLst>
          </p:cNvPr>
          <p:cNvSpPr/>
          <p:nvPr/>
        </p:nvSpPr>
        <p:spPr>
          <a:xfrm>
            <a:off x="1088571" y="1553563"/>
            <a:ext cx="5660571"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0" i="0" u="none" strike="noStrike" baseline="0">
                <a:solidFill>
                  <a:srgbClr val="FFFFFF"/>
                </a:solidFill>
                <a:latin typeface="LiberationSans"/>
              </a:rPr>
              <a:t>DTO.GEN.210 Exigences en matière de personnel</a:t>
            </a:r>
            <a:endParaRPr lang="fr-FR" dirty="0"/>
          </a:p>
        </p:txBody>
      </p:sp>
      <p:sp>
        <p:nvSpPr>
          <p:cNvPr id="10" name="ZoneTexte 9">
            <a:extLst>
              <a:ext uri="{FF2B5EF4-FFF2-40B4-BE49-F238E27FC236}">
                <a16:creationId xmlns:a16="http://schemas.microsoft.com/office/drawing/2014/main" id="{46D6E8DB-5115-6DBD-03A9-556FD3275F53}"/>
              </a:ext>
            </a:extLst>
          </p:cNvPr>
          <p:cNvSpPr txBox="1"/>
          <p:nvPr/>
        </p:nvSpPr>
        <p:spPr>
          <a:xfrm>
            <a:off x="1088571" y="2137275"/>
            <a:ext cx="9434286" cy="646331"/>
          </a:xfrm>
          <a:prstGeom prst="rect">
            <a:avLst/>
          </a:prstGeom>
          <a:noFill/>
        </p:spPr>
        <p:txBody>
          <a:bodyPr wrap="square">
            <a:spAutoFit/>
          </a:bodyPr>
          <a:lstStyle/>
          <a:p>
            <a:pPr marL="285750" indent="-285750" algn="l">
              <a:buFont typeface="Wingdings" panose="05000000000000000000" pitchFamily="2" charset="2"/>
              <a:buChar char="q"/>
            </a:pPr>
            <a:r>
              <a:rPr lang="fr-FR" sz="1800" b="0" i="0" u="none" strike="noStrike" baseline="0" dirty="0">
                <a:solidFill>
                  <a:schemeClr val="bg1">
                    <a:lumMod val="65000"/>
                  </a:schemeClr>
                </a:solidFill>
                <a:latin typeface="Philosopher"/>
              </a:rPr>
              <a:t>veiller à ce que la formation dispensée soit conforme aux exigences de la partie SFCL et</a:t>
            </a:r>
          </a:p>
          <a:p>
            <a:pPr algn="l"/>
            <a:r>
              <a:rPr lang="fr-FR" sz="1800" b="0" i="0" u="none" strike="noStrike" baseline="0" dirty="0">
                <a:solidFill>
                  <a:schemeClr val="bg1">
                    <a:lumMod val="65000"/>
                  </a:schemeClr>
                </a:solidFill>
                <a:latin typeface="Philosopher"/>
              </a:rPr>
              <a:t>au programme de formation du DTO;</a:t>
            </a:r>
          </a:p>
        </p:txBody>
      </p:sp>
      <p:sp>
        <p:nvSpPr>
          <p:cNvPr id="14" name="ZoneTexte 13">
            <a:extLst>
              <a:ext uri="{FF2B5EF4-FFF2-40B4-BE49-F238E27FC236}">
                <a16:creationId xmlns:a16="http://schemas.microsoft.com/office/drawing/2014/main" id="{01AFCE85-092E-A98D-0565-4A015E95B7E3}"/>
              </a:ext>
            </a:extLst>
          </p:cNvPr>
          <p:cNvSpPr txBox="1"/>
          <p:nvPr/>
        </p:nvSpPr>
        <p:spPr>
          <a:xfrm>
            <a:off x="3781477" y="854562"/>
            <a:ext cx="4322402" cy="369332"/>
          </a:xfrm>
          <a:prstGeom prst="rect">
            <a:avLst/>
          </a:prstGeom>
          <a:noFill/>
        </p:spPr>
        <p:txBody>
          <a:bodyPr wrap="none" rtlCol="0">
            <a:spAutoFit/>
          </a:bodyPr>
          <a:lstStyle/>
          <a:p>
            <a:r>
              <a:rPr lang="fr-FR" b="1" dirty="0">
                <a:solidFill>
                  <a:srgbClr val="0070C0"/>
                </a:solidFill>
                <a:effectLst>
                  <a:outerShdw blurRad="38100" dist="38100" dir="2700000" algn="tl">
                    <a:srgbClr val="000000">
                      <a:alpha val="43137"/>
                    </a:srgbClr>
                  </a:outerShdw>
                </a:effectLst>
              </a:rPr>
              <a:t>Que doit faire le Responsable Pédagogique </a:t>
            </a:r>
          </a:p>
        </p:txBody>
      </p:sp>
      <p:sp>
        <p:nvSpPr>
          <p:cNvPr id="9" name="ZoneTexte 8">
            <a:extLst>
              <a:ext uri="{FF2B5EF4-FFF2-40B4-BE49-F238E27FC236}">
                <a16:creationId xmlns:a16="http://schemas.microsoft.com/office/drawing/2014/main" id="{09078229-A91C-C296-3407-FBE71968F5E4}"/>
              </a:ext>
            </a:extLst>
          </p:cNvPr>
          <p:cNvSpPr txBox="1"/>
          <p:nvPr/>
        </p:nvSpPr>
        <p:spPr>
          <a:xfrm>
            <a:off x="1088571" y="3255219"/>
            <a:ext cx="10050484" cy="1477328"/>
          </a:xfrm>
          <a:prstGeom prst="rect">
            <a:avLst/>
          </a:prstGeom>
          <a:noFill/>
        </p:spPr>
        <p:txBody>
          <a:bodyPr wrap="square">
            <a:spAutoFit/>
          </a:bodyPr>
          <a:lstStyle/>
          <a:p>
            <a:pPr algn="l"/>
            <a:r>
              <a:rPr lang="fr-FR" sz="1800" b="0" i="0" u="none" strike="noStrike" baseline="0" dirty="0">
                <a:solidFill>
                  <a:schemeClr val="bg1"/>
                </a:solidFill>
                <a:highlight>
                  <a:srgbClr val="0000FF"/>
                </a:highlight>
                <a:latin typeface="Philosopher"/>
              </a:rPr>
              <a:t>SFCL.125 SPL — Élèves pilotes</a:t>
            </a:r>
          </a:p>
          <a:p>
            <a:pPr algn="l"/>
            <a:endParaRPr lang="fr-FR" sz="1800" b="0" i="0" u="none" strike="noStrike" baseline="0" dirty="0">
              <a:solidFill>
                <a:schemeClr val="bg1"/>
              </a:solidFill>
              <a:highlight>
                <a:srgbClr val="0000FF"/>
              </a:highlight>
              <a:latin typeface="Philosopher"/>
            </a:endParaRPr>
          </a:p>
          <a:p>
            <a:pPr marL="342900" indent="-342900" algn="l">
              <a:buAutoNum type="alphaLcParenBoth"/>
            </a:pPr>
            <a:r>
              <a:rPr lang="fr-FR" sz="1800" b="0" i="0" u="none" strike="noStrike" baseline="0" dirty="0">
                <a:solidFill>
                  <a:srgbClr val="000000"/>
                </a:solidFill>
                <a:latin typeface="Philosopher"/>
              </a:rPr>
              <a:t>Les élèves pilotes ne volent pas en solo sauf s’ils sont autorisés à le faire et supervisés par un FI(S).</a:t>
            </a:r>
          </a:p>
          <a:p>
            <a:pPr marL="342900" indent="-342900" algn="l">
              <a:buAutoNum type="alphaLcParenBoth"/>
            </a:pPr>
            <a:endParaRPr lang="fr-FR" sz="1800" b="0" i="0" u="none" strike="noStrike" baseline="0" dirty="0">
              <a:solidFill>
                <a:srgbClr val="000000"/>
              </a:solidFill>
              <a:latin typeface="Philosopher"/>
            </a:endParaRPr>
          </a:p>
          <a:p>
            <a:pPr algn="l"/>
            <a:r>
              <a:rPr lang="fr-FR" sz="1800" b="0" i="0" u="none" strike="noStrike" baseline="0" dirty="0">
                <a:solidFill>
                  <a:srgbClr val="000000"/>
                </a:solidFill>
                <a:latin typeface="Philosopher"/>
              </a:rPr>
              <a:t>(b) Les élèves pilotes ont au moins 14 ans révolus pour pouvoir être autorisés à voler en solo.</a:t>
            </a:r>
          </a:p>
        </p:txBody>
      </p:sp>
    </p:spTree>
    <p:extLst>
      <p:ext uri="{BB962C8B-B14F-4D97-AF65-F5344CB8AC3E}">
        <p14:creationId xmlns:p14="http://schemas.microsoft.com/office/powerpoint/2010/main" val="3625259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C95930C-38C0-4845-9CA6-2B7EFFCE37FE}"/>
              </a:ext>
            </a:extLst>
          </p:cNvPr>
          <p:cNvSpPr>
            <a:spLocks noGrp="1"/>
          </p:cNvSpPr>
          <p:nvPr>
            <p:ph type="body" sz="quarter" idx="11"/>
          </p:nvPr>
        </p:nvSpPr>
        <p:spPr>
          <a:xfrm>
            <a:off x="3584448" y="177822"/>
            <a:ext cx="4413504" cy="412750"/>
          </a:xfrm>
        </p:spPr>
        <p:txBody>
          <a:bodyPr/>
          <a:lstStyle/>
          <a:p>
            <a:pPr algn="ctr"/>
            <a:r>
              <a:rPr lang="fr-FR" b="1" dirty="0">
                <a:solidFill>
                  <a:schemeClr val="accent1">
                    <a:lumMod val="75000"/>
                  </a:schemeClr>
                </a:solidFill>
                <a:effectLst>
                  <a:outerShdw blurRad="38100" dist="38100" dir="2700000" algn="tl">
                    <a:srgbClr val="000000">
                      <a:alpha val="43137"/>
                    </a:srgbClr>
                  </a:outerShdw>
                </a:effectLst>
              </a:rPr>
              <a:t> </a:t>
            </a:r>
            <a:r>
              <a:rPr lang="fr-FR" sz="2400" b="1" dirty="0">
                <a:solidFill>
                  <a:srgbClr val="0070C0"/>
                </a:solidFill>
              </a:rPr>
              <a:t>WEBINAIRE  06 juin 2023</a:t>
            </a:r>
          </a:p>
          <a:p>
            <a:endParaRPr lang="fr-FR" b="1" dirty="0">
              <a:solidFill>
                <a:schemeClr val="accent1">
                  <a:lumMod val="75000"/>
                </a:schemeClr>
              </a:solidFill>
              <a:effectLst>
                <a:outerShdw blurRad="38100" dist="38100" dir="2700000" algn="tl">
                  <a:srgbClr val="000000">
                    <a:alpha val="43137"/>
                  </a:srgbClr>
                </a:outerShdw>
              </a:effectLst>
            </a:endParaRPr>
          </a:p>
        </p:txBody>
      </p:sp>
      <p:pic>
        <p:nvPicPr>
          <p:cNvPr id="11" name="Image 10">
            <a:extLst>
              <a:ext uri="{FF2B5EF4-FFF2-40B4-BE49-F238E27FC236}">
                <a16:creationId xmlns:a16="http://schemas.microsoft.com/office/drawing/2014/main" id="{369FDBEC-4A35-40E6-941C-AB0FCAD050A6}"/>
              </a:ext>
            </a:extLst>
          </p:cNvPr>
          <p:cNvPicPr>
            <a:picLocks noChangeAspect="1"/>
          </p:cNvPicPr>
          <p:nvPr/>
        </p:nvPicPr>
        <p:blipFill>
          <a:blip r:embed="rId3"/>
          <a:stretch>
            <a:fillRect/>
          </a:stretch>
        </p:blipFill>
        <p:spPr>
          <a:xfrm>
            <a:off x="10723416" y="14886"/>
            <a:ext cx="1468584" cy="985557"/>
          </a:xfrm>
          <a:prstGeom prst="rect">
            <a:avLst/>
          </a:prstGeom>
        </p:spPr>
      </p:pic>
      <p:sp>
        <p:nvSpPr>
          <p:cNvPr id="5" name="ZoneTexte 4">
            <a:extLst>
              <a:ext uri="{FF2B5EF4-FFF2-40B4-BE49-F238E27FC236}">
                <a16:creationId xmlns:a16="http://schemas.microsoft.com/office/drawing/2014/main" id="{E9A323CB-0D07-DDE1-4362-9FB98353DB7E}"/>
              </a:ext>
            </a:extLst>
          </p:cNvPr>
          <p:cNvSpPr txBox="1"/>
          <p:nvPr/>
        </p:nvSpPr>
        <p:spPr>
          <a:xfrm>
            <a:off x="3048000" y="3255219"/>
            <a:ext cx="6096000" cy="369332"/>
          </a:xfrm>
          <a:prstGeom prst="rect">
            <a:avLst/>
          </a:prstGeom>
          <a:noFill/>
        </p:spPr>
        <p:txBody>
          <a:bodyPr wrap="square">
            <a:spAutoFit/>
          </a:bodyPr>
          <a:lstStyle/>
          <a:p>
            <a:r>
              <a:rPr lang="fr-FR" sz="1800" b="0" i="0" u="none" strike="noStrike" baseline="0" dirty="0">
                <a:solidFill>
                  <a:srgbClr val="FFFFFF"/>
                </a:solidFill>
                <a:latin typeface="LiberationSans"/>
              </a:rPr>
              <a:t>DTO.GEN.115 Déclaration</a:t>
            </a:r>
            <a:endParaRPr lang="fr-FR" dirty="0"/>
          </a:p>
        </p:txBody>
      </p:sp>
      <p:sp>
        <p:nvSpPr>
          <p:cNvPr id="6" name="Rectangle 5">
            <a:extLst>
              <a:ext uri="{FF2B5EF4-FFF2-40B4-BE49-F238E27FC236}">
                <a16:creationId xmlns:a16="http://schemas.microsoft.com/office/drawing/2014/main" id="{9BA8B53D-06F9-F0D1-9A7A-773C220CAB81}"/>
              </a:ext>
            </a:extLst>
          </p:cNvPr>
          <p:cNvSpPr/>
          <p:nvPr/>
        </p:nvSpPr>
        <p:spPr>
          <a:xfrm>
            <a:off x="1088571" y="1553563"/>
            <a:ext cx="5660571"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0" i="0" u="none" strike="noStrike" baseline="0">
                <a:solidFill>
                  <a:srgbClr val="FFFFFF"/>
                </a:solidFill>
                <a:latin typeface="LiberationSans"/>
              </a:rPr>
              <a:t>DTO.GEN.210 Exigences en matière de personnel</a:t>
            </a:r>
            <a:endParaRPr lang="fr-FR" dirty="0"/>
          </a:p>
        </p:txBody>
      </p:sp>
      <p:sp>
        <p:nvSpPr>
          <p:cNvPr id="10" name="ZoneTexte 9">
            <a:extLst>
              <a:ext uri="{FF2B5EF4-FFF2-40B4-BE49-F238E27FC236}">
                <a16:creationId xmlns:a16="http://schemas.microsoft.com/office/drawing/2014/main" id="{46D6E8DB-5115-6DBD-03A9-556FD3275F53}"/>
              </a:ext>
            </a:extLst>
          </p:cNvPr>
          <p:cNvSpPr txBox="1"/>
          <p:nvPr/>
        </p:nvSpPr>
        <p:spPr>
          <a:xfrm>
            <a:off x="1088571" y="2137275"/>
            <a:ext cx="9434286" cy="646331"/>
          </a:xfrm>
          <a:prstGeom prst="rect">
            <a:avLst/>
          </a:prstGeom>
          <a:noFill/>
        </p:spPr>
        <p:txBody>
          <a:bodyPr wrap="square">
            <a:spAutoFit/>
          </a:bodyPr>
          <a:lstStyle/>
          <a:p>
            <a:pPr marL="285750" indent="-285750" algn="l">
              <a:buFont typeface="Wingdings" panose="05000000000000000000" pitchFamily="2" charset="2"/>
              <a:buChar char="q"/>
            </a:pPr>
            <a:r>
              <a:rPr lang="fr-FR" sz="1800" b="0" i="0" u="none" strike="noStrike" baseline="0" dirty="0">
                <a:solidFill>
                  <a:schemeClr val="bg1">
                    <a:lumMod val="65000"/>
                  </a:schemeClr>
                </a:solidFill>
                <a:latin typeface="Philosopher"/>
              </a:rPr>
              <a:t>veiller à ce que la formation dispensée soit conforme aux exigences de la partie SFCL et</a:t>
            </a:r>
          </a:p>
          <a:p>
            <a:pPr algn="l"/>
            <a:r>
              <a:rPr lang="fr-FR" sz="1800" b="0" i="0" u="none" strike="noStrike" baseline="0" dirty="0">
                <a:solidFill>
                  <a:schemeClr val="bg1">
                    <a:lumMod val="65000"/>
                  </a:schemeClr>
                </a:solidFill>
                <a:latin typeface="Philosopher"/>
              </a:rPr>
              <a:t>au programme de formation du DTO;</a:t>
            </a:r>
          </a:p>
        </p:txBody>
      </p:sp>
      <p:sp>
        <p:nvSpPr>
          <p:cNvPr id="14" name="ZoneTexte 13">
            <a:extLst>
              <a:ext uri="{FF2B5EF4-FFF2-40B4-BE49-F238E27FC236}">
                <a16:creationId xmlns:a16="http://schemas.microsoft.com/office/drawing/2014/main" id="{01AFCE85-092E-A98D-0565-4A015E95B7E3}"/>
              </a:ext>
            </a:extLst>
          </p:cNvPr>
          <p:cNvSpPr txBox="1"/>
          <p:nvPr/>
        </p:nvSpPr>
        <p:spPr>
          <a:xfrm>
            <a:off x="3781477" y="854562"/>
            <a:ext cx="4322402" cy="369332"/>
          </a:xfrm>
          <a:prstGeom prst="rect">
            <a:avLst/>
          </a:prstGeom>
          <a:noFill/>
        </p:spPr>
        <p:txBody>
          <a:bodyPr wrap="none" rtlCol="0">
            <a:spAutoFit/>
          </a:bodyPr>
          <a:lstStyle/>
          <a:p>
            <a:r>
              <a:rPr lang="fr-FR" b="1" dirty="0">
                <a:solidFill>
                  <a:srgbClr val="0070C0"/>
                </a:solidFill>
                <a:effectLst>
                  <a:outerShdw blurRad="38100" dist="38100" dir="2700000" algn="tl">
                    <a:srgbClr val="000000">
                      <a:alpha val="43137"/>
                    </a:srgbClr>
                  </a:outerShdw>
                </a:effectLst>
              </a:rPr>
              <a:t>Que doit faire le Responsable Pédagogique </a:t>
            </a:r>
          </a:p>
        </p:txBody>
      </p:sp>
      <p:sp>
        <p:nvSpPr>
          <p:cNvPr id="7" name="ZoneTexte 6">
            <a:extLst>
              <a:ext uri="{FF2B5EF4-FFF2-40B4-BE49-F238E27FC236}">
                <a16:creationId xmlns:a16="http://schemas.microsoft.com/office/drawing/2014/main" id="{5679EAA7-EC34-48B3-B5C5-5770250A2BA4}"/>
              </a:ext>
            </a:extLst>
          </p:cNvPr>
          <p:cNvSpPr txBox="1"/>
          <p:nvPr/>
        </p:nvSpPr>
        <p:spPr>
          <a:xfrm>
            <a:off x="830061" y="3696987"/>
            <a:ext cx="10732128" cy="1754326"/>
          </a:xfrm>
          <a:prstGeom prst="rect">
            <a:avLst/>
          </a:prstGeom>
          <a:noFill/>
        </p:spPr>
        <p:txBody>
          <a:bodyPr wrap="square">
            <a:spAutoFit/>
          </a:bodyPr>
          <a:lstStyle/>
          <a:p>
            <a:pPr algn="l"/>
            <a:endParaRPr lang="fr-FR" sz="1800" b="1" i="0" u="none" strike="noStrike" baseline="0" dirty="0">
              <a:solidFill>
                <a:srgbClr val="000000"/>
              </a:solidFill>
              <a:latin typeface="Philosopher"/>
            </a:endParaRPr>
          </a:p>
          <a:p>
            <a:pPr algn="l"/>
            <a:r>
              <a:rPr lang="fr-FR" sz="1800" b="1" i="0" u="none" strike="noStrike" baseline="0" dirty="0">
                <a:solidFill>
                  <a:srgbClr val="000000"/>
                </a:solidFill>
                <a:latin typeface="Philosopher"/>
              </a:rPr>
              <a:t>INSTRUCTION EN VOL POUR LE SPL</a:t>
            </a:r>
          </a:p>
          <a:p>
            <a:pPr algn="l"/>
            <a:endParaRPr lang="fr-FR" sz="1800" b="0" i="0" u="none" strike="noStrike" baseline="0" dirty="0">
              <a:solidFill>
                <a:srgbClr val="000000"/>
              </a:solidFill>
              <a:latin typeface="Philosopher"/>
            </a:endParaRPr>
          </a:p>
          <a:p>
            <a:pPr algn="l"/>
            <a:r>
              <a:rPr lang="fr-FR" sz="1800" b="0" i="0" u="none" strike="noStrike" baseline="0" dirty="0">
                <a:solidFill>
                  <a:srgbClr val="000000"/>
                </a:solidFill>
                <a:latin typeface="Philosopher"/>
              </a:rPr>
              <a:t>(a)Entrée en formation</a:t>
            </a:r>
          </a:p>
          <a:p>
            <a:pPr algn="l"/>
            <a:r>
              <a:rPr lang="fr-FR" sz="1800" b="0" i="0" u="none" strike="noStrike" baseline="0" dirty="0">
                <a:solidFill>
                  <a:srgbClr val="000000"/>
                </a:solidFill>
                <a:latin typeface="Philosopher"/>
              </a:rPr>
              <a:t>Avant d'être accepté pour la formation, un candidat doit être informé que le certificat médical approprié doit être obtenu avant que le vol en solo ne soit autorisé.</a:t>
            </a:r>
          </a:p>
        </p:txBody>
      </p:sp>
      <p:sp>
        <p:nvSpPr>
          <p:cNvPr id="8" name="Rectangle 7">
            <a:extLst>
              <a:ext uri="{FF2B5EF4-FFF2-40B4-BE49-F238E27FC236}">
                <a16:creationId xmlns:a16="http://schemas.microsoft.com/office/drawing/2014/main" id="{198751CD-C097-5454-471B-71147637820F}"/>
              </a:ext>
            </a:extLst>
          </p:cNvPr>
          <p:cNvSpPr/>
          <p:nvPr/>
        </p:nvSpPr>
        <p:spPr>
          <a:xfrm>
            <a:off x="1039801" y="3167182"/>
            <a:ext cx="8006662" cy="3693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1800" b="1" i="0" u="none" strike="noStrike" baseline="0" dirty="0">
                <a:solidFill>
                  <a:schemeClr val="tx1"/>
                </a:solidFill>
                <a:latin typeface="LiberationSans"/>
              </a:rPr>
              <a:t>AMC2 SFCL.130 SPL — Exigences en matière de cours de formation et d’expérience</a:t>
            </a:r>
            <a:endParaRPr lang="fr-FR" b="1" dirty="0">
              <a:solidFill>
                <a:schemeClr val="tx1"/>
              </a:solidFill>
            </a:endParaRPr>
          </a:p>
        </p:txBody>
      </p:sp>
    </p:spTree>
    <p:extLst>
      <p:ext uri="{BB962C8B-B14F-4D97-AF65-F5344CB8AC3E}">
        <p14:creationId xmlns:p14="http://schemas.microsoft.com/office/powerpoint/2010/main" val="2931057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C95930C-38C0-4845-9CA6-2B7EFFCE37FE}"/>
              </a:ext>
            </a:extLst>
          </p:cNvPr>
          <p:cNvSpPr>
            <a:spLocks noGrp="1"/>
          </p:cNvSpPr>
          <p:nvPr>
            <p:ph type="body" sz="quarter" idx="11"/>
          </p:nvPr>
        </p:nvSpPr>
        <p:spPr>
          <a:xfrm>
            <a:off x="3584448" y="177822"/>
            <a:ext cx="4413504" cy="412750"/>
          </a:xfrm>
        </p:spPr>
        <p:txBody>
          <a:bodyPr/>
          <a:lstStyle/>
          <a:p>
            <a:pPr algn="ctr"/>
            <a:r>
              <a:rPr lang="fr-FR" b="1" dirty="0">
                <a:solidFill>
                  <a:schemeClr val="accent1">
                    <a:lumMod val="75000"/>
                  </a:schemeClr>
                </a:solidFill>
                <a:effectLst>
                  <a:outerShdw blurRad="38100" dist="38100" dir="2700000" algn="tl">
                    <a:srgbClr val="000000">
                      <a:alpha val="43137"/>
                    </a:srgbClr>
                  </a:outerShdw>
                </a:effectLst>
              </a:rPr>
              <a:t> </a:t>
            </a:r>
            <a:r>
              <a:rPr lang="fr-FR" sz="2400" b="1" dirty="0">
                <a:solidFill>
                  <a:srgbClr val="0070C0"/>
                </a:solidFill>
              </a:rPr>
              <a:t>WEBINAIRE  06 juin 2023</a:t>
            </a:r>
          </a:p>
          <a:p>
            <a:endParaRPr lang="fr-FR" b="1" dirty="0">
              <a:solidFill>
                <a:schemeClr val="accent1">
                  <a:lumMod val="75000"/>
                </a:schemeClr>
              </a:solidFill>
              <a:effectLst>
                <a:outerShdw blurRad="38100" dist="38100" dir="2700000" algn="tl">
                  <a:srgbClr val="000000">
                    <a:alpha val="43137"/>
                  </a:srgbClr>
                </a:outerShdw>
              </a:effectLst>
            </a:endParaRPr>
          </a:p>
        </p:txBody>
      </p:sp>
      <p:pic>
        <p:nvPicPr>
          <p:cNvPr id="11" name="Image 10">
            <a:extLst>
              <a:ext uri="{FF2B5EF4-FFF2-40B4-BE49-F238E27FC236}">
                <a16:creationId xmlns:a16="http://schemas.microsoft.com/office/drawing/2014/main" id="{369FDBEC-4A35-40E6-941C-AB0FCAD050A6}"/>
              </a:ext>
            </a:extLst>
          </p:cNvPr>
          <p:cNvPicPr>
            <a:picLocks noChangeAspect="1"/>
          </p:cNvPicPr>
          <p:nvPr/>
        </p:nvPicPr>
        <p:blipFill>
          <a:blip r:embed="rId3"/>
          <a:stretch>
            <a:fillRect/>
          </a:stretch>
        </p:blipFill>
        <p:spPr>
          <a:xfrm>
            <a:off x="10723416" y="14886"/>
            <a:ext cx="1468584" cy="985557"/>
          </a:xfrm>
          <a:prstGeom prst="rect">
            <a:avLst/>
          </a:prstGeom>
        </p:spPr>
      </p:pic>
      <p:sp>
        <p:nvSpPr>
          <p:cNvPr id="5" name="ZoneTexte 4">
            <a:extLst>
              <a:ext uri="{FF2B5EF4-FFF2-40B4-BE49-F238E27FC236}">
                <a16:creationId xmlns:a16="http://schemas.microsoft.com/office/drawing/2014/main" id="{E9A323CB-0D07-DDE1-4362-9FB98353DB7E}"/>
              </a:ext>
            </a:extLst>
          </p:cNvPr>
          <p:cNvSpPr txBox="1"/>
          <p:nvPr/>
        </p:nvSpPr>
        <p:spPr>
          <a:xfrm>
            <a:off x="3048000" y="3255219"/>
            <a:ext cx="6096000" cy="369332"/>
          </a:xfrm>
          <a:prstGeom prst="rect">
            <a:avLst/>
          </a:prstGeom>
          <a:noFill/>
        </p:spPr>
        <p:txBody>
          <a:bodyPr wrap="square">
            <a:spAutoFit/>
          </a:bodyPr>
          <a:lstStyle/>
          <a:p>
            <a:r>
              <a:rPr lang="fr-FR" sz="1800" b="0" i="0" u="none" strike="noStrike" baseline="0" dirty="0">
                <a:solidFill>
                  <a:srgbClr val="FFFFFF"/>
                </a:solidFill>
                <a:latin typeface="LiberationSans"/>
              </a:rPr>
              <a:t>DTO.GEN.115 Déclaration</a:t>
            </a:r>
            <a:endParaRPr lang="fr-FR" dirty="0"/>
          </a:p>
        </p:txBody>
      </p:sp>
      <p:sp>
        <p:nvSpPr>
          <p:cNvPr id="6" name="Rectangle 5">
            <a:extLst>
              <a:ext uri="{FF2B5EF4-FFF2-40B4-BE49-F238E27FC236}">
                <a16:creationId xmlns:a16="http://schemas.microsoft.com/office/drawing/2014/main" id="{9BA8B53D-06F9-F0D1-9A7A-773C220CAB81}"/>
              </a:ext>
            </a:extLst>
          </p:cNvPr>
          <p:cNvSpPr/>
          <p:nvPr/>
        </p:nvSpPr>
        <p:spPr>
          <a:xfrm>
            <a:off x="1088571" y="1553563"/>
            <a:ext cx="5660571"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0" i="0" u="none" strike="noStrike" baseline="0">
                <a:solidFill>
                  <a:srgbClr val="FFFFFF"/>
                </a:solidFill>
                <a:latin typeface="LiberationSans"/>
              </a:rPr>
              <a:t>DTO.GEN.210 Exigences en matière de personnel</a:t>
            </a:r>
            <a:endParaRPr lang="fr-FR" dirty="0"/>
          </a:p>
        </p:txBody>
      </p:sp>
      <p:sp>
        <p:nvSpPr>
          <p:cNvPr id="10" name="ZoneTexte 9">
            <a:extLst>
              <a:ext uri="{FF2B5EF4-FFF2-40B4-BE49-F238E27FC236}">
                <a16:creationId xmlns:a16="http://schemas.microsoft.com/office/drawing/2014/main" id="{46D6E8DB-5115-6DBD-03A9-556FD3275F53}"/>
              </a:ext>
            </a:extLst>
          </p:cNvPr>
          <p:cNvSpPr txBox="1"/>
          <p:nvPr/>
        </p:nvSpPr>
        <p:spPr>
          <a:xfrm>
            <a:off x="1088571" y="2137275"/>
            <a:ext cx="9434286" cy="646331"/>
          </a:xfrm>
          <a:prstGeom prst="rect">
            <a:avLst/>
          </a:prstGeom>
          <a:noFill/>
        </p:spPr>
        <p:txBody>
          <a:bodyPr wrap="square">
            <a:spAutoFit/>
          </a:bodyPr>
          <a:lstStyle/>
          <a:p>
            <a:pPr marL="285750" indent="-285750" algn="l">
              <a:buFont typeface="Wingdings" panose="05000000000000000000" pitchFamily="2" charset="2"/>
              <a:buChar char="q"/>
            </a:pPr>
            <a:r>
              <a:rPr lang="fr-FR" sz="1800" b="0" i="0" u="none" strike="noStrike" baseline="0" dirty="0">
                <a:solidFill>
                  <a:schemeClr val="bg1">
                    <a:lumMod val="65000"/>
                  </a:schemeClr>
                </a:solidFill>
                <a:latin typeface="Philosopher"/>
              </a:rPr>
              <a:t>veiller à ce que la formation dispensée soit conforme aux exigences de la partie SFCL et</a:t>
            </a:r>
          </a:p>
          <a:p>
            <a:pPr algn="l"/>
            <a:r>
              <a:rPr lang="fr-FR" sz="1800" b="0" i="0" u="none" strike="noStrike" baseline="0" dirty="0">
                <a:solidFill>
                  <a:schemeClr val="bg1">
                    <a:lumMod val="65000"/>
                  </a:schemeClr>
                </a:solidFill>
                <a:latin typeface="Philosopher"/>
              </a:rPr>
              <a:t>au programme de formation du DTO;</a:t>
            </a:r>
          </a:p>
        </p:txBody>
      </p:sp>
      <p:sp>
        <p:nvSpPr>
          <p:cNvPr id="7" name="ZoneTexte 6">
            <a:extLst>
              <a:ext uri="{FF2B5EF4-FFF2-40B4-BE49-F238E27FC236}">
                <a16:creationId xmlns:a16="http://schemas.microsoft.com/office/drawing/2014/main" id="{AEBE29AA-1858-B4EF-D52C-517F22F9061A}"/>
              </a:ext>
            </a:extLst>
          </p:cNvPr>
          <p:cNvSpPr txBox="1"/>
          <p:nvPr/>
        </p:nvSpPr>
        <p:spPr>
          <a:xfrm>
            <a:off x="1088571" y="3624551"/>
            <a:ext cx="8237448" cy="646331"/>
          </a:xfrm>
          <a:prstGeom prst="rect">
            <a:avLst/>
          </a:prstGeom>
          <a:noFill/>
        </p:spPr>
        <p:txBody>
          <a:bodyPr wrap="none" rtlCol="0">
            <a:spAutoFit/>
          </a:bodyPr>
          <a:lstStyle/>
          <a:p>
            <a:r>
              <a:rPr lang="fr-FR" b="1" i="1" dirty="0"/>
              <a:t>Au minimum, les exercices 1 à 12 doivent être effectués avant le premier vol en solo.</a:t>
            </a:r>
          </a:p>
          <a:p>
            <a:endParaRPr lang="fr-FR" i="1" dirty="0">
              <a:highlight>
                <a:srgbClr val="FFFF00"/>
              </a:highlight>
            </a:endParaRPr>
          </a:p>
        </p:txBody>
      </p:sp>
      <p:sp>
        <p:nvSpPr>
          <p:cNvPr id="8" name="ZoneTexte 7">
            <a:extLst>
              <a:ext uri="{FF2B5EF4-FFF2-40B4-BE49-F238E27FC236}">
                <a16:creationId xmlns:a16="http://schemas.microsoft.com/office/drawing/2014/main" id="{10D6F455-0C51-7427-20A2-C6C8D7FC2571}"/>
              </a:ext>
            </a:extLst>
          </p:cNvPr>
          <p:cNvSpPr txBox="1"/>
          <p:nvPr/>
        </p:nvSpPr>
        <p:spPr>
          <a:xfrm>
            <a:off x="1088570" y="4171760"/>
            <a:ext cx="7957893" cy="1477328"/>
          </a:xfrm>
          <a:prstGeom prst="rect">
            <a:avLst/>
          </a:prstGeom>
          <a:noFill/>
        </p:spPr>
        <p:txBody>
          <a:bodyPr wrap="square">
            <a:spAutoFit/>
          </a:bodyPr>
          <a:lstStyle/>
          <a:p>
            <a:r>
              <a:rPr lang="fr-FR" i="1" dirty="0"/>
              <a:t>Exercice 1 : Familiarisation avec le planeur</a:t>
            </a:r>
          </a:p>
          <a:p>
            <a:r>
              <a:rPr lang="fr-FR" i="1" dirty="0"/>
              <a:t>Exercice x :</a:t>
            </a:r>
          </a:p>
          <a:p>
            <a:r>
              <a:rPr lang="fr-FR" i="1" dirty="0"/>
              <a:t>Exercice 10 : détection et évitement des vrilles et des virages engagés</a:t>
            </a:r>
          </a:p>
          <a:p>
            <a:r>
              <a:rPr lang="fr-FR" i="1" dirty="0"/>
              <a:t>Exercice 11:mode de lancement </a:t>
            </a:r>
          </a:p>
          <a:p>
            <a:r>
              <a:rPr lang="fr-FR" i="1" dirty="0"/>
              <a:t>Exercice 12 : Circuit de piste, approche et atterrissage</a:t>
            </a:r>
          </a:p>
        </p:txBody>
      </p:sp>
      <p:sp>
        <p:nvSpPr>
          <p:cNvPr id="13" name="Rectangle 12">
            <a:extLst>
              <a:ext uri="{FF2B5EF4-FFF2-40B4-BE49-F238E27FC236}">
                <a16:creationId xmlns:a16="http://schemas.microsoft.com/office/drawing/2014/main" id="{D95F29D1-C606-A9CA-3D0F-DBFBF1DB3202}"/>
              </a:ext>
            </a:extLst>
          </p:cNvPr>
          <p:cNvSpPr/>
          <p:nvPr/>
        </p:nvSpPr>
        <p:spPr>
          <a:xfrm>
            <a:off x="1039801" y="3167182"/>
            <a:ext cx="8006662" cy="3693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1800" b="1" i="0" u="none" strike="noStrike" baseline="0" dirty="0">
                <a:solidFill>
                  <a:schemeClr val="tx1"/>
                </a:solidFill>
                <a:latin typeface="LiberationSans"/>
              </a:rPr>
              <a:t>AMC2 SFCL.130 SPL — Exigences en matière de cours de formation et d’expérience</a:t>
            </a:r>
            <a:endParaRPr lang="fr-FR" b="1" dirty="0">
              <a:solidFill>
                <a:schemeClr val="tx1"/>
              </a:solidFill>
            </a:endParaRPr>
          </a:p>
        </p:txBody>
      </p:sp>
      <p:sp>
        <p:nvSpPr>
          <p:cNvPr id="14" name="ZoneTexte 13">
            <a:extLst>
              <a:ext uri="{FF2B5EF4-FFF2-40B4-BE49-F238E27FC236}">
                <a16:creationId xmlns:a16="http://schemas.microsoft.com/office/drawing/2014/main" id="{01AFCE85-092E-A98D-0565-4A015E95B7E3}"/>
              </a:ext>
            </a:extLst>
          </p:cNvPr>
          <p:cNvSpPr txBox="1"/>
          <p:nvPr/>
        </p:nvSpPr>
        <p:spPr>
          <a:xfrm>
            <a:off x="3781477" y="854562"/>
            <a:ext cx="4322402" cy="369332"/>
          </a:xfrm>
          <a:prstGeom prst="rect">
            <a:avLst/>
          </a:prstGeom>
          <a:noFill/>
        </p:spPr>
        <p:txBody>
          <a:bodyPr wrap="none" rtlCol="0">
            <a:spAutoFit/>
          </a:bodyPr>
          <a:lstStyle/>
          <a:p>
            <a:r>
              <a:rPr lang="fr-FR" b="1" dirty="0">
                <a:solidFill>
                  <a:srgbClr val="0070C0"/>
                </a:solidFill>
                <a:effectLst>
                  <a:outerShdw blurRad="38100" dist="38100" dir="2700000" algn="tl">
                    <a:srgbClr val="000000">
                      <a:alpha val="43137"/>
                    </a:srgbClr>
                  </a:outerShdw>
                </a:effectLst>
              </a:rPr>
              <a:t>Que doit faire le Responsable Pédagogique </a:t>
            </a:r>
          </a:p>
        </p:txBody>
      </p:sp>
    </p:spTree>
    <p:extLst>
      <p:ext uri="{BB962C8B-B14F-4D97-AF65-F5344CB8AC3E}">
        <p14:creationId xmlns:p14="http://schemas.microsoft.com/office/powerpoint/2010/main" val="1272008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C95930C-38C0-4845-9CA6-2B7EFFCE37FE}"/>
              </a:ext>
            </a:extLst>
          </p:cNvPr>
          <p:cNvSpPr>
            <a:spLocks noGrp="1"/>
          </p:cNvSpPr>
          <p:nvPr>
            <p:ph type="body" sz="quarter" idx="11"/>
          </p:nvPr>
        </p:nvSpPr>
        <p:spPr>
          <a:xfrm>
            <a:off x="3584448" y="177822"/>
            <a:ext cx="4413504" cy="412750"/>
          </a:xfrm>
        </p:spPr>
        <p:txBody>
          <a:bodyPr/>
          <a:lstStyle/>
          <a:p>
            <a:pPr algn="ctr"/>
            <a:r>
              <a:rPr lang="fr-FR" b="1" dirty="0">
                <a:solidFill>
                  <a:schemeClr val="accent1">
                    <a:lumMod val="75000"/>
                  </a:schemeClr>
                </a:solidFill>
                <a:effectLst>
                  <a:outerShdw blurRad="38100" dist="38100" dir="2700000" algn="tl">
                    <a:srgbClr val="000000">
                      <a:alpha val="43137"/>
                    </a:srgbClr>
                  </a:outerShdw>
                </a:effectLst>
              </a:rPr>
              <a:t> </a:t>
            </a:r>
            <a:r>
              <a:rPr lang="fr-FR" sz="2400" b="1" dirty="0">
                <a:solidFill>
                  <a:srgbClr val="0070C0"/>
                </a:solidFill>
              </a:rPr>
              <a:t>WEBINAIRE  06 juin 2023</a:t>
            </a:r>
          </a:p>
          <a:p>
            <a:endParaRPr lang="fr-FR" b="1" dirty="0">
              <a:solidFill>
                <a:schemeClr val="accent1">
                  <a:lumMod val="75000"/>
                </a:schemeClr>
              </a:solidFill>
              <a:effectLst>
                <a:outerShdw blurRad="38100" dist="38100" dir="2700000" algn="tl">
                  <a:srgbClr val="000000">
                    <a:alpha val="43137"/>
                  </a:srgbClr>
                </a:outerShdw>
              </a:effectLst>
            </a:endParaRPr>
          </a:p>
        </p:txBody>
      </p:sp>
      <p:pic>
        <p:nvPicPr>
          <p:cNvPr id="11" name="Image 10">
            <a:extLst>
              <a:ext uri="{FF2B5EF4-FFF2-40B4-BE49-F238E27FC236}">
                <a16:creationId xmlns:a16="http://schemas.microsoft.com/office/drawing/2014/main" id="{369FDBEC-4A35-40E6-941C-AB0FCAD050A6}"/>
              </a:ext>
            </a:extLst>
          </p:cNvPr>
          <p:cNvPicPr>
            <a:picLocks noChangeAspect="1"/>
          </p:cNvPicPr>
          <p:nvPr/>
        </p:nvPicPr>
        <p:blipFill>
          <a:blip r:embed="rId3"/>
          <a:stretch>
            <a:fillRect/>
          </a:stretch>
        </p:blipFill>
        <p:spPr>
          <a:xfrm>
            <a:off x="10723416" y="14886"/>
            <a:ext cx="1468584" cy="985557"/>
          </a:xfrm>
          <a:prstGeom prst="rect">
            <a:avLst/>
          </a:prstGeom>
        </p:spPr>
      </p:pic>
      <p:sp>
        <p:nvSpPr>
          <p:cNvPr id="14" name="ZoneTexte 13">
            <a:extLst>
              <a:ext uri="{FF2B5EF4-FFF2-40B4-BE49-F238E27FC236}">
                <a16:creationId xmlns:a16="http://schemas.microsoft.com/office/drawing/2014/main" id="{01AFCE85-092E-A98D-0565-4A015E95B7E3}"/>
              </a:ext>
            </a:extLst>
          </p:cNvPr>
          <p:cNvSpPr txBox="1"/>
          <p:nvPr/>
        </p:nvSpPr>
        <p:spPr>
          <a:xfrm>
            <a:off x="3781477" y="854562"/>
            <a:ext cx="4322402" cy="369332"/>
          </a:xfrm>
          <a:prstGeom prst="rect">
            <a:avLst/>
          </a:prstGeom>
          <a:noFill/>
        </p:spPr>
        <p:txBody>
          <a:bodyPr wrap="none" rtlCol="0">
            <a:spAutoFit/>
          </a:bodyPr>
          <a:lstStyle/>
          <a:p>
            <a:r>
              <a:rPr lang="fr-FR" b="1" dirty="0">
                <a:solidFill>
                  <a:srgbClr val="0070C0"/>
                </a:solidFill>
                <a:effectLst>
                  <a:outerShdw blurRad="38100" dist="38100" dir="2700000" algn="tl">
                    <a:srgbClr val="000000">
                      <a:alpha val="43137"/>
                    </a:srgbClr>
                  </a:outerShdw>
                </a:effectLst>
              </a:rPr>
              <a:t>Que doit faire le Responsable Pédagogique </a:t>
            </a:r>
          </a:p>
        </p:txBody>
      </p:sp>
      <p:pic>
        <p:nvPicPr>
          <p:cNvPr id="12" name="Image 11">
            <a:extLst>
              <a:ext uri="{FF2B5EF4-FFF2-40B4-BE49-F238E27FC236}">
                <a16:creationId xmlns:a16="http://schemas.microsoft.com/office/drawing/2014/main" id="{5C43303F-0093-4ACD-95B6-BFAE6E6B0D1B}"/>
              </a:ext>
            </a:extLst>
          </p:cNvPr>
          <p:cNvPicPr>
            <a:picLocks noChangeAspect="1"/>
          </p:cNvPicPr>
          <p:nvPr/>
        </p:nvPicPr>
        <p:blipFill>
          <a:blip r:embed="rId4"/>
          <a:stretch>
            <a:fillRect/>
          </a:stretch>
        </p:blipFill>
        <p:spPr>
          <a:xfrm>
            <a:off x="546765" y="1336188"/>
            <a:ext cx="10791825" cy="4667250"/>
          </a:xfrm>
          <a:prstGeom prst="rect">
            <a:avLst/>
          </a:prstGeom>
        </p:spPr>
      </p:pic>
    </p:spTree>
    <p:extLst>
      <p:ext uri="{BB962C8B-B14F-4D97-AF65-F5344CB8AC3E}">
        <p14:creationId xmlns:p14="http://schemas.microsoft.com/office/powerpoint/2010/main" val="3937744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C95930C-38C0-4845-9CA6-2B7EFFCE37FE}"/>
              </a:ext>
            </a:extLst>
          </p:cNvPr>
          <p:cNvSpPr>
            <a:spLocks noGrp="1"/>
          </p:cNvSpPr>
          <p:nvPr>
            <p:ph type="body" sz="quarter" idx="11"/>
          </p:nvPr>
        </p:nvSpPr>
        <p:spPr>
          <a:xfrm>
            <a:off x="3584448" y="177822"/>
            <a:ext cx="4413504" cy="412750"/>
          </a:xfrm>
        </p:spPr>
        <p:txBody>
          <a:bodyPr/>
          <a:lstStyle/>
          <a:p>
            <a:pPr algn="ctr"/>
            <a:r>
              <a:rPr lang="fr-FR" b="1" dirty="0">
                <a:solidFill>
                  <a:schemeClr val="accent1">
                    <a:lumMod val="75000"/>
                  </a:schemeClr>
                </a:solidFill>
                <a:effectLst>
                  <a:outerShdw blurRad="38100" dist="38100" dir="2700000" algn="tl">
                    <a:srgbClr val="000000">
                      <a:alpha val="43137"/>
                    </a:srgbClr>
                  </a:outerShdw>
                </a:effectLst>
              </a:rPr>
              <a:t> </a:t>
            </a:r>
            <a:r>
              <a:rPr lang="fr-FR" sz="2400" b="1" dirty="0">
                <a:solidFill>
                  <a:srgbClr val="0070C0"/>
                </a:solidFill>
              </a:rPr>
              <a:t>WEBINAIRE  06 juin 2023</a:t>
            </a:r>
          </a:p>
          <a:p>
            <a:endParaRPr lang="fr-FR" b="1" dirty="0">
              <a:solidFill>
                <a:schemeClr val="accent1">
                  <a:lumMod val="75000"/>
                </a:schemeClr>
              </a:solidFill>
              <a:effectLst>
                <a:outerShdw blurRad="38100" dist="38100" dir="2700000" algn="tl">
                  <a:srgbClr val="000000">
                    <a:alpha val="43137"/>
                  </a:srgbClr>
                </a:outerShdw>
              </a:effectLst>
            </a:endParaRPr>
          </a:p>
        </p:txBody>
      </p:sp>
      <p:pic>
        <p:nvPicPr>
          <p:cNvPr id="11" name="Image 10">
            <a:extLst>
              <a:ext uri="{FF2B5EF4-FFF2-40B4-BE49-F238E27FC236}">
                <a16:creationId xmlns:a16="http://schemas.microsoft.com/office/drawing/2014/main" id="{369FDBEC-4A35-40E6-941C-AB0FCAD050A6}"/>
              </a:ext>
            </a:extLst>
          </p:cNvPr>
          <p:cNvPicPr>
            <a:picLocks noChangeAspect="1"/>
          </p:cNvPicPr>
          <p:nvPr/>
        </p:nvPicPr>
        <p:blipFill>
          <a:blip r:embed="rId3"/>
          <a:stretch>
            <a:fillRect/>
          </a:stretch>
        </p:blipFill>
        <p:spPr>
          <a:xfrm>
            <a:off x="10723416" y="14886"/>
            <a:ext cx="1468584" cy="985557"/>
          </a:xfrm>
          <a:prstGeom prst="rect">
            <a:avLst/>
          </a:prstGeom>
        </p:spPr>
      </p:pic>
      <p:sp>
        <p:nvSpPr>
          <p:cNvPr id="5" name="ZoneTexte 4">
            <a:extLst>
              <a:ext uri="{FF2B5EF4-FFF2-40B4-BE49-F238E27FC236}">
                <a16:creationId xmlns:a16="http://schemas.microsoft.com/office/drawing/2014/main" id="{E9A323CB-0D07-DDE1-4362-9FB98353DB7E}"/>
              </a:ext>
            </a:extLst>
          </p:cNvPr>
          <p:cNvSpPr txBox="1"/>
          <p:nvPr/>
        </p:nvSpPr>
        <p:spPr>
          <a:xfrm>
            <a:off x="3048000" y="3255219"/>
            <a:ext cx="6096000" cy="369332"/>
          </a:xfrm>
          <a:prstGeom prst="rect">
            <a:avLst/>
          </a:prstGeom>
          <a:noFill/>
        </p:spPr>
        <p:txBody>
          <a:bodyPr wrap="square">
            <a:spAutoFit/>
          </a:bodyPr>
          <a:lstStyle/>
          <a:p>
            <a:r>
              <a:rPr lang="fr-FR" sz="1800" b="0" i="0" u="none" strike="noStrike" baseline="0" dirty="0">
                <a:solidFill>
                  <a:srgbClr val="FFFFFF"/>
                </a:solidFill>
                <a:latin typeface="LiberationSans"/>
              </a:rPr>
              <a:t>DTO.GEN.115 Déclaration</a:t>
            </a:r>
            <a:endParaRPr lang="fr-FR" dirty="0"/>
          </a:p>
        </p:txBody>
      </p:sp>
      <p:sp>
        <p:nvSpPr>
          <p:cNvPr id="6" name="Rectangle 5">
            <a:extLst>
              <a:ext uri="{FF2B5EF4-FFF2-40B4-BE49-F238E27FC236}">
                <a16:creationId xmlns:a16="http://schemas.microsoft.com/office/drawing/2014/main" id="{9BA8B53D-06F9-F0D1-9A7A-773C220CAB81}"/>
              </a:ext>
            </a:extLst>
          </p:cNvPr>
          <p:cNvSpPr/>
          <p:nvPr/>
        </p:nvSpPr>
        <p:spPr>
          <a:xfrm>
            <a:off x="1088571" y="1553563"/>
            <a:ext cx="5660571"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0" i="0" u="none" strike="noStrike" baseline="0">
                <a:solidFill>
                  <a:srgbClr val="FFFFFF"/>
                </a:solidFill>
                <a:latin typeface="LiberationSans"/>
              </a:rPr>
              <a:t>DTO.GEN.210 Exigences en matière de personnel</a:t>
            </a:r>
            <a:endParaRPr lang="fr-FR" dirty="0"/>
          </a:p>
        </p:txBody>
      </p:sp>
      <p:sp>
        <p:nvSpPr>
          <p:cNvPr id="10" name="ZoneTexte 9">
            <a:extLst>
              <a:ext uri="{FF2B5EF4-FFF2-40B4-BE49-F238E27FC236}">
                <a16:creationId xmlns:a16="http://schemas.microsoft.com/office/drawing/2014/main" id="{46D6E8DB-5115-6DBD-03A9-556FD3275F53}"/>
              </a:ext>
            </a:extLst>
          </p:cNvPr>
          <p:cNvSpPr txBox="1"/>
          <p:nvPr/>
        </p:nvSpPr>
        <p:spPr>
          <a:xfrm>
            <a:off x="1088571" y="2137275"/>
            <a:ext cx="9434286" cy="646331"/>
          </a:xfrm>
          <a:prstGeom prst="rect">
            <a:avLst/>
          </a:prstGeom>
          <a:noFill/>
        </p:spPr>
        <p:txBody>
          <a:bodyPr wrap="square">
            <a:spAutoFit/>
          </a:bodyPr>
          <a:lstStyle/>
          <a:p>
            <a:pPr marL="285750" indent="-285750" algn="l">
              <a:buFont typeface="Wingdings" panose="05000000000000000000" pitchFamily="2" charset="2"/>
              <a:buChar char="q"/>
            </a:pPr>
            <a:r>
              <a:rPr lang="fr-FR" sz="1800" b="0" i="0" u="none" strike="noStrike" baseline="0" dirty="0">
                <a:solidFill>
                  <a:schemeClr val="bg1">
                    <a:lumMod val="65000"/>
                  </a:schemeClr>
                </a:solidFill>
                <a:latin typeface="Philosopher"/>
              </a:rPr>
              <a:t>veiller à ce que la formation dispensée soit conforme aux exigences de la partie SFCL et</a:t>
            </a:r>
          </a:p>
          <a:p>
            <a:pPr algn="l"/>
            <a:r>
              <a:rPr lang="fr-FR" sz="1800" b="0" i="0" u="none" strike="noStrike" baseline="0" dirty="0">
                <a:solidFill>
                  <a:schemeClr val="bg1">
                    <a:lumMod val="65000"/>
                  </a:schemeClr>
                </a:solidFill>
                <a:latin typeface="Philosopher"/>
              </a:rPr>
              <a:t>au programme de formation du DTO;</a:t>
            </a:r>
          </a:p>
        </p:txBody>
      </p:sp>
      <p:sp>
        <p:nvSpPr>
          <p:cNvPr id="14" name="ZoneTexte 13">
            <a:extLst>
              <a:ext uri="{FF2B5EF4-FFF2-40B4-BE49-F238E27FC236}">
                <a16:creationId xmlns:a16="http://schemas.microsoft.com/office/drawing/2014/main" id="{01AFCE85-092E-A98D-0565-4A015E95B7E3}"/>
              </a:ext>
            </a:extLst>
          </p:cNvPr>
          <p:cNvSpPr txBox="1"/>
          <p:nvPr/>
        </p:nvSpPr>
        <p:spPr>
          <a:xfrm>
            <a:off x="3781477" y="854562"/>
            <a:ext cx="4322402" cy="369332"/>
          </a:xfrm>
          <a:prstGeom prst="rect">
            <a:avLst/>
          </a:prstGeom>
          <a:noFill/>
        </p:spPr>
        <p:txBody>
          <a:bodyPr wrap="none" rtlCol="0">
            <a:spAutoFit/>
          </a:bodyPr>
          <a:lstStyle/>
          <a:p>
            <a:r>
              <a:rPr lang="fr-FR" b="1" dirty="0">
                <a:solidFill>
                  <a:srgbClr val="0070C0"/>
                </a:solidFill>
                <a:effectLst>
                  <a:outerShdw blurRad="38100" dist="38100" dir="2700000" algn="tl">
                    <a:srgbClr val="000000">
                      <a:alpha val="43137"/>
                    </a:srgbClr>
                  </a:outerShdw>
                </a:effectLst>
              </a:rPr>
              <a:t>Que doit faire le Responsable Pédagogique </a:t>
            </a:r>
          </a:p>
        </p:txBody>
      </p:sp>
      <p:sp>
        <p:nvSpPr>
          <p:cNvPr id="7" name="ZoneTexte 6">
            <a:extLst>
              <a:ext uri="{FF2B5EF4-FFF2-40B4-BE49-F238E27FC236}">
                <a16:creationId xmlns:a16="http://schemas.microsoft.com/office/drawing/2014/main" id="{76EF472A-35E6-F3C5-ABD6-24E54899A871}"/>
              </a:ext>
            </a:extLst>
          </p:cNvPr>
          <p:cNvSpPr txBox="1"/>
          <p:nvPr/>
        </p:nvSpPr>
        <p:spPr>
          <a:xfrm>
            <a:off x="502104" y="2997986"/>
            <a:ext cx="10769954" cy="2862322"/>
          </a:xfrm>
          <a:prstGeom prst="rect">
            <a:avLst/>
          </a:prstGeom>
          <a:noFill/>
        </p:spPr>
        <p:txBody>
          <a:bodyPr wrap="square">
            <a:spAutoFit/>
          </a:bodyPr>
          <a:lstStyle/>
          <a:p>
            <a:r>
              <a:rPr lang="fr-FR" sz="1800" b="1" i="0" u="none" strike="noStrike" baseline="0" dirty="0">
                <a:solidFill>
                  <a:schemeClr val="bg1"/>
                </a:solidFill>
                <a:highlight>
                  <a:srgbClr val="0000FF"/>
                </a:highlight>
                <a:latin typeface="Philosopher"/>
              </a:rPr>
              <a:t>SFCL.045 Obligation de porter et de présenter des documents</a:t>
            </a:r>
          </a:p>
          <a:p>
            <a:endParaRPr lang="fr-FR" sz="1800" b="0" i="0" u="none" strike="noStrike" baseline="0" dirty="0">
              <a:solidFill>
                <a:srgbClr val="000000"/>
              </a:solidFill>
              <a:latin typeface="Philosopher"/>
            </a:endParaRPr>
          </a:p>
          <a:p>
            <a:r>
              <a:rPr lang="fr-FR" sz="1800" b="0" i="0" u="none" strike="noStrike" baseline="0" dirty="0">
                <a:solidFill>
                  <a:srgbClr val="000000"/>
                </a:solidFill>
                <a:latin typeface="Philosopher"/>
              </a:rPr>
              <a:t>(b)Lors de tous leurs vols en campagne en solo, les élèves pilotes se munissent:</a:t>
            </a:r>
          </a:p>
          <a:p>
            <a:endParaRPr lang="fr-FR" sz="1800" b="0" i="0" u="none" strike="noStrike" baseline="0" dirty="0">
              <a:solidFill>
                <a:srgbClr val="000000"/>
              </a:solidFill>
              <a:latin typeface="Philosopher"/>
            </a:endParaRPr>
          </a:p>
          <a:p>
            <a:pPr marL="800100" lvl="1" indent="-342900">
              <a:buAutoNum type="arabicParenBoth"/>
            </a:pPr>
            <a:r>
              <a:rPr lang="fr-FR" b="0" i="0" u="none" strike="noStrike" baseline="0" dirty="0">
                <a:solidFill>
                  <a:srgbClr val="000000"/>
                </a:solidFill>
                <a:latin typeface="Philosopher"/>
              </a:rPr>
              <a:t>des documents visés aux points a2) et a 3):</a:t>
            </a:r>
          </a:p>
          <a:p>
            <a:pPr lvl="1"/>
            <a:r>
              <a:rPr lang="fr-FR" b="0" i="0" u="none" strike="noStrike" baseline="0" dirty="0">
                <a:solidFill>
                  <a:srgbClr val="000000"/>
                </a:solidFill>
                <a:latin typeface="Philosopher"/>
              </a:rPr>
              <a:t> (</a:t>
            </a:r>
            <a:r>
              <a:rPr lang="fr-FR" b="0" i="1" u="none" strike="noStrike" baseline="0" dirty="0">
                <a:solidFill>
                  <a:srgbClr val="000000"/>
                </a:solidFill>
                <a:latin typeface="Philosopher"/>
              </a:rPr>
              <a:t>un certificat médical au minimal de type LAPL en cours de validité et un document d’identité comportant leur photographie )</a:t>
            </a:r>
          </a:p>
          <a:p>
            <a:pPr marL="800100" lvl="1" indent="-342900">
              <a:buAutoNum type="arabicParenBoth"/>
            </a:pPr>
            <a:endParaRPr lang="fr-FR" b="0" i="1" u="none" strike="noStrike" baseline="0" dirty="0">
              <a:solidFill>
                <a:srgbClr val="000000"/>
              </a:solidFill>
              <a:latin typeface="Philosopher"/>
            </a:endParaRPr>
          </a:p>
          <a:p>
            <a:pPr lvl="1"/>
            <a:r>
              <a:rPr lang="fr-FR" b="0" i="0" u="none" strike="noStrike" baseline="0" dirty="0">
                <a:solidFill>
                  <a:srgbClr val="000000"/>
                </a:solidFill>
                <a:latin typeface="Philosopher"/>
              </a:rPr>
              <a:t>(2) de la preuve qu’ils sont autorisés à voler, comme exigé au point SFCL.125</a:t>
            </a:r>
          </a:p>
          <a:p>
            <a:endParaRPr lang="fr-FR" sz="1800" b="0" i="0" u="none" strike="noStrike" baseline="0" dirty="0">
              <a:solidFill>
                <a:srgbClr val="000000"/>
              </a:solidFill>
              <a:latin typeface="Philosopher"/>
            </a:endParaRPr>
          </a:p>
        </p:txBody>
      </p:sp>
    </p:spTree>
    <p:extLst>
      <p:ext uri="{BB962C8B-B14F-4D97-AF65-F5344CB8AC3E}">
        <p14:creationId xmlns:p14="http://schemas.microsoft.com/office/powerpoint/2010/main" val="1190230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C95930C-38C0-4845-9CA6-2B7EFFCE37FE}"/>
              </a:ext>
            </a:extLst>
          </p:cNvPr>
          <p:cNvSpPr>
            <a:spLocks noGrp="1"/>
          </p:cNvSpPr>
          <p:nvPr>
            <p:ph type="body" sz="quarter" idx="11"/>
          </p:nvPr>
        </p:nvSpPr>
        <p:spPr>
          <a:xfrm>
            <a:off x="3584448" y="177822"/>
            <a:ext cx="4413504" cy="412750"/>
          </a:xfrm>
        </p:spPr>
        <p:txBody>
          <a:bodyPr/>
          <a:lstStyle/>
          <a:p>
            <a:pPr algn="ctr"/>
            <a:r>
              <a:rPr lang="fr-FR" b="1" dirty="0">
                <a:solidFill>
                  <a:schemeClr val="accent1">
                    <a:lumMod val="75000"/>
                  </a:schemeClr>
                </a:solidFill>
                <a:effectLst>
                  <a:outerShdw blurRad="38100" dist="38100" dir="2700000" algn="tl">
                    <a:srgbClr val="000000">
                      <a:alpha val="43137"/>
                    </a:srgbClr>
                  </a:outerShdw>
                </a:effectLst>
              </a:rPr>
              <a:t> </a:t>
            </a:r>
            <a:r>
              <a:rPr lang="fr-FR" sz="2400" b="1" dirty="0">
                <a:solidFill>
                  <a:srgbClr val="0070C0"/>
                </a:solidFill>
              </a:rPr>
              <a:t>WEBINAIRE  06 juin 2023</a:t>
            </a:r>
          </a:p>
          <a:p>
            <a:endParaRPr lang="fr-FR" b="1" dirty="0">
              <a:solidFill>
                <a:schemeClr val="accent1">
                  <a:lumMod val="75000"/>
                </a:schemeClr>
              </a:solidFill>
              <a:effectLst>
                <a:outerShdw blurRad="38100" dist="38100" dir="2700000" algn="tl">
                  <a:srgbClr val="000000">
                    <a:alpha val="43137"/>
                  </a:srgbClr>
                </a:outerShdw>
              </a:effectLst>
            </a:endParaRPr>
          </a:p>
        </p:txBody>
      </p:sp>
      <p:pic>
        <p:nvPicPr>
          <p:cNvPr id="11" name="Image 10">
            <a:extLst>
              <a:ext uri="{FF2B5EF4-FFF2-40B4-BE49-F238E27FC236}">
                <a16:creationId xmlns:a16="http://schemas.microsoft.com/office/drawing/2014/main" id="{369FDBEC-4A35-40E6-941C-AB0FCAD050A6}"/>
              </a:ext>
            </a:extLst>
          </p:cNvPr>
          <p:cNvPicPr>
            <a:picLocks noChangeAspect="1"/>
          </p:cNvPicPr>
          <p:nvPr/>
        </p:nvPicPr>
        <p:blipFill>
          <a:blip r:embed="rId3"/>
          <a:stretch>
            <a:fillRect/>
          </a:stretch>
        </p:blipFill>
        <p:spPr>
          <a:xfrm>
            <a:off x="10723416" y="14886"/>
            <a:ext cx="1468584" cy="985557"/>
          </a:xfrm>
          <a:prstGeom prst="rect">
            <a:avLst/>
          </a:prstGeom>
        </p:spPr>
      </p:pic>
      <p:sp>
        <p:nvSpPr>
          <p:cNvPr id="5" name="ZoneTexte 4">
            <a:extLst>
              <a:ext uri="{FF2B5EF4-FFF2-40B4-BE49-F238E27FC236}">
                <a16:creationId xmlns:a16="http://schemas.microsoft.com/office/drawing/2014/main" id="{E9A323CB-0D07-DDE1-4362-9FB98353DB7E}"/>
              </a:ext>
            </a:extLst>
          </p:cNvPr>
          <p:cNvSpPr txBox="1"/>
          <p:nvPr/>
        </p:nvSpPr>
        <p:spPr>
          <a:xfrm>
            <a:off x="3048000" y="3255219"/>
            <a:ext cx="6096000" cy="369332"/>
          </a:xfrm>
          <a:prstGeom prst="rect">
            <a:avLst/>
          </a:prstGeom>
          <a:noFill/>
        </p:spPr>
        <p:txBody>
          <a:bodyPr wrap="square">
            <a:spAutoFit/>
          </a:bodyPr>
          <a:lstStyle/>
          <a:p>
            <a:r>
              <a:rPr lang="fr-FR" sz="1800" b="0" i="0" u="none" strike="noStrike" baseline="0" dirty="0">
                <a:solidFill>
                  <a:srgbClr val="FFFFFF"/>
                </a:solidFill>
                <a:latin typeface="LiberationSans"/>
              </a:rPr>
              <a:t>DTO.GEN.115 Déclaration</a:t>
            </a:r>
            <a:endParaRPr lang="fr-FR" dirty="0"/>
          </a:p>
        </p:txBody>
      </p:sp>
      <p:sp>
        <p:nvSpPr>
          <p:cNvPr id="6" name="Rectangle 5">
            <a:extLst>
              <a:ext uri="{FF2B5EF4-FFF2-40B4-BE49-F238E27FC236}">
                <a16:creationId xmlns:a16="http://schemas.microsoft.com/office/drawing/2014/main" id="{9BA8B53D-06F9-F0D1-9A7A-773C220CAB81}"/>
              </a:ext>
            </a:extLst>
          </p:cNvPr>
          <p:cNvSpPr/>
          <p:nvPr/>
        </p:nvSpPr>
        <p:spPr>
          <a:xfrm>
            <a:off x="1088571" y="1553563"/>
            <a:ext cx="5660571"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0" i="0" u="none" strike="noStrike" baseline="0">
                <a:solidFill>
                  <a:srgbClr val="FFFFFF"/>
                </a:solidFill>
                <a:latin typeface="LiberationSans"/>
              </a:rPr>
              <a:t>DTO.GEN.210 Exigences en matière de personnel</a:t>
            </a:r>
            <a:endParaRPr lang="fr-FR" dirty="0"/>
          </a:p>
        </p:txBody>
      </p:sp>
      <p:sp>
        <p:nvSpPr>
          <p:cNvPr id="10" name="ZoneTexte 9">
            <a:extLst>
              <a:ext uri="{FF2B5EF4-FFF2-40B4-BE49-F238E27FC236}">
                <a16:creationId xmlns:a16="http://schemas.microsoft.com/office/drawing/2014/main" id="{46D6E8DB-5115-6DBD-03A9-556FD3275F53}"/>
              </a:ext>
            </a:extLst>
          </p:cNvPr>
          <p:cNvSpPr txBox="1"/>
          <p:nvPr/>
        </p:nvSpPr>
        <p:spPr>
          <a:xfrm>
            <a:off x="1088571" y="2137275"/>
            <a:ext cx="9434286" cy="646331"/>
          </a:xfrm>
          <a:prstGeom prst="rect">
            <a:avLst/>
          </a:prstGeom>
          <a:noFill/>
        </p:spPr>
        <p:txBody>
          <a:bodyPr wrap="square">
            <a:spAutoFit/>
          </a:bodyPr>
          <a:lstStyle/>
          <a:p>
            <a:pPr marL="285750" indent="-285750" algn="l">
              <a:buFont typeface="Wingdings" panose="05000000000000000000" pitchFamily="2" charset="2"/>
              <a:buChar char="q"/>
            </a:pPr>
            <a:r>
              <a:rPr lang="fr-FR" sz="1800" b="0" i="0" u="none" strike="noStrike" baseline="0" dirty="0">
                <a:solidFill>
                  <a:schemeClr val="bg1">
                    <a:lumMod val="65000"/>
                  </a:schemeClr>
                </a:solidFill>
                <a:latin typeface="Philosopher"/>
              </a:rPr>
              <a:t>veiller à ce que la formation dispensée soit conforme aux exigences de la partie SFCL et</a:t>
            </a:r>
          </a:p>
          <a:p>
            <a:pPr algn="l"/>
            <a:r>
              <a:rPr lang="fr-FR" sz="1800" b="0" i="0" u="none" strike="noStrike" baseline="0" dirty="0">
                <a:solidFill>
                  <a:schemeClr val="bg1">
                    <a:lumMod val="65000"/>
                  </a:schemeClr>
                </a:solidFill>
                <a:latin typeface="Philosopher"/>
              </a:rPr>
              <a:t>au programme de formation du DTO;</a:t>
            </a:r>
          </a:p>
        </p:txBody>
      </p:sp>
      <p:sp>
        <p:nvSpPr>
          <p:cNvPr id="14" name="ZoneTexte 13">
            <a:extLst>
              <a:ext uri="{FF2B5EF4-FFF2-40B4-BE49-F238E27FC236}">
                <a16:creationId xmlns:a16="http://schemas.microsoft.com/office/drawing/2014/main" id="{01AFCE85-092E-A98D-0565-4A015E95B7E3}"/>
              </a:ext>
            </a:extLst>
          </p:cNvPr>
          <p:cNvSpPr txBox="1"/>
          <p:nvPr/>
        </p:nvSpPr>
        <p:spPr>
          <a:xfrm>
            <a:off x="3781477" y="854562"/>
            <a:ext cx="4322402" cy="369332"/>
          </a:xfrm>
          <a:prstGeom prst="rect">
            <a:avLst/>
          </a:prstGeom>
          <a:noFill/>
        </p:spPr>
        <p:txBody>
          <a:bodyPr wrap="none" rtlCol="0">
            <a:spAutoFit/>
          </a:bodyPr>
          <a:lstStyle/>
          <a:p>
            <a:r>
              <a:rPr lang="fr-FR" b="1" dirty="0">
                <a:solidFill>
                  <a:srgbClr val="0070C0"/>
                </a:solidFill>
                <a:effectLst>
                  <a:outerShdw blurRad="38100" dist="38100" dir="2700000" algn="tl">
                    <a:srgbClr val="000000">
                      <a:alpha val="43137"/>
                    </a:srgbClr>
                  </a:outerShdw>
                </a:effectLst>
              </a:rPr>
              <a:t>Que doit faire le Responsable Pédagogique </a:t>
            </a:r>
          </a:p>
        </p:txBody>
      </p:sp>
      <p:sp>
        <p:nvSpPr>
          <p:cNvPr id="7" name="ZoneTexte 6">
            <a:extLst>
              <a:ext uri="{FF2B5EF4-FFF2-40B4-BE49-F238E27FC236}">
                <a16:creationId xmlns:a16="http://schemas.microsoft.com/office/drawing/2014/main" id="{742A7574-332B-CFE9-636C-2F4D598A1F49}"/>
              </a:ext>
            </a:extLst>
          </p:cNvPr>
          <p:cNvSpPr txBox="1"/>
          <p:nvPr/>
        </p:nvSpPr>
        <p:spPr>
          <a:xfrm>
            <a:off x="872241" y="3227739"/>
            <a:ext cx="10782203" cy="2677656"/>
          </a:xfrm>
          <a:prstGeom prst="rect">
            <a:avLst/>
          </a:prstGeom>
          <a:noFill/>
        </p:spPr>
        <p:txBody>
          <a:bodyPr wrap="square">
            <a:spAutoFit/>
          </a:bodyPr>
          <a:lstStyle/>
          <a:p>
            <a:r>
              <a:rPr lang="fr-FR" b="1" dirty="0">
                <a:solidFill>
                  <a:schemeClr val="bg1"/>
                </a:solidFill>
                <a:highlight>
                  <a:srgbClr val="0000FF"/>
                </a:highlight>
                <a:latin typeface="Philosopher"/>
              </a:rPr>
              <a:t>SFCL.350 FI(S) — Privilèges restreints</a:t>
            </a:r>
          </a:p>
          <a:p>
            <a:endParaRPr lang="fr-FR" dirty="0">
              <a:solidFill>
                <a:srgbClr val="000000"/>
              </a:solidFill>
              <a:latin typeface="Philosopher"/>
            </a:endParaRPr>
          </a:p>
          <a:p>
            <a:r>
              <a:rPr lang="fr-FR" dirty="0">
                <a:solidFill>
                  <a:srgbClr val="000000"/>
                </a:solidFill>
                <a:latin typeface="Philosopher"/>
              </a:rPr>
              <a:t>(a)Les privilèges d’un FI(S) sont limités à dispenser une instruction au vol sous la supervision d’un FI(S) non restreint qui est désigné par le DTO à cet effet, dans les cas suivants:)</a:t>
            </a:r>
          </a:p>
          <a:p>
            <a:pPr marL="1200150" lvl="2" indent="-285750">
              <a:buFont typeface="Wingdings" panose="05000000000000000000" pitchFamily="2" charset="2"/>
              <a:buChar char="Ø"/>
            </a:pPr>
            <a:r>
              <a:rPr lang="fr-FR" dirty="0">
                <a:solidFill>
                  <a:srgbClr val="000000"/>
                </a:solidFill>
                <a:latin typeface="Philosopher"/>
              </a:rPr>
              <a:t>délivrance d’une SPL;</a:t>
            </a:r>
          </a:p>
          <a:p>
            <a:pPr marL="1200150" lvl="2" indent="-285750">
              <a:buFont typeface="Wingdings" panose="05000000000000000000" pitchFamily="2" charset="2"/>
              <a:buChar char="Ø"/>
            </a:pPr>
            <a:endParaRPr lang="fr-FR" sz="800" dirty="0">
              <a:solidFill>
                <a:srgbClr val="000000"/>
              </a:solidFill>
              <a:latin typeface="Philosopher"/>
            </a:endParaRPr>
          </a:p>
          <a:p>
            <a:pPr marL="1200150" lvl="2" indent="-285750">
              <a:buFont typeface="Wingdings" panose="05000000000000000000" pitchFamily="2" charset="2"/>
              <a:buChar char="Ø"/>
            </a:pPr>
            <a:r>
              <a:rPr lang="fr-FR" dirty="0">
                <a:solidFill>
                  <a:srgbClr val="000000"/>
                </a:solidFill>
                <a:latin typeface="Philosopher"/>
              </a:rPr>
              <a:t>l’extension des privilèges d’une SPL </a:t>
            </a:r>
          </a:p>
          <a:p>
            <a:pPr marL="1200150" lvl="2" indent="-285750">
              <a:buFont typeface="Wingdings" panose="05000000000000000000" pitchFamily="2" charset="2"/>
              <a:buChar char="Ø"/>
            </a:pPr>
            <a:endParaRPr lang="fr-FR" sz="800" dirty="0">
              <a:solidFill>
                <a:srgbClr val="000000"/>
              </a:solidFill>
              <a:latin typeface="Philosopher"/>
            </a:endParaRPr>
          </a:p>
          <a:p>
            <a:pPr marL="1200150" lvl="2" indent="-285750">
              <a:buFont typeface="Wingdings" panose="05000000000000000000" pitchFamily="2" charset="2"/>
              <a:buChar char="Ø"/>
            </a:pPr>
            <a:r>
              <a:rPr lang="fr-FR" dirty="0">
                <a:solidFill>
                  <a:srgbClr val="000000"/>
                </a:solidFill>
                <a:latin typeface="Philosopher"/>
              </a:rPr>
              <a:t>pour l’extension des privilèges d’une SPL à des modes de lancement supplémentaires</a:t>
            </a:r>
          </a:p>
          <a:p>
            <a:pPr marL="1200150" lvl="2" indent="-285750">
              <a:buFont typeface="Wingdings" panose="05000000000000000000" pitchFamily="2" charset="2"/>
              <a:buChar char="Ø"/>
            </a:pPr>
            <a:endParaRPr lang="fr-FR" sz="800" dirty="0">
              <a:solidFill>
                <a:srgbClr val="000000"/>
              </a:solidFill>
              <a:latin typeface="Philosopher"/>
            </a:endParaRPr>
          </a:p>
          <a:p>
            <a:pPr marL="1200150" lvl="2" indent="-285750">
              <a:buFont typeface="Wingdings" panose="05000000000000000000" pitchFamily="2" charset="2"/>
              <a:buChar char="Ø"/>
            </a:pPr>
            <a:r>
              <a:rPr lang="fr-FR" dirty="0">
                <a:solidFill>
                  <a:srgbClr val="000000"/>
                </a:solidFill>
                <a:latin typeface="Philosopher"/>
              </a:rPr>
              <a:t>pour des privilèges de vol acrobatique de base, de vol acrobatique avancé</a:t>
            </a:r>
          </a:p>
        </p:txBody>
      </p:sp>
    </p:spTree>
    <p:extLst>
      <p:ext uri="{BB962C8B-B14F-4D97-AF65-F5344CB8AC3E}">
        <p14:creationId xmlns:p14="http://schemas.microsoft.com/office/powerpoint/2010/main" val="3973213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C95930C-38C0-4845-9CA6-2B7EFFCE37FE}"/>
              </a:ext>
            </a:extLst>
          </p:cNvPr>
          <p:cNvSpPr>
            <a:spLocks noGrp="1"/>
          </p:cNvSpPr>
          <p:nvPr>
            <p:ph type="body" sz="quarter" idx="11"/>
          </p:nvPr>
        </p:nvSpPr>
        <p:spPr>
          <a:xfrm>
            <a:off x="3584448" y="177822"/>
            <a:ext cx="4413504" cy="412750"/>
          </a:xfrm>
        </p:spPr>
        <p:txBody>
          <a:bodyPr/>
          <a:lstStyle/>
          <a:p>
            <a:pPr algn="ctr"/>
            <a:r>
              <a:rPr lang="fr-FR" b="1" dirty="0">
                <a:solidFill>
                  <a:schemeClr val="accent1">
                    <a:lumMod val="75000"/>
                  </a:schemeClr>
                </a:solidFill>
                <a:effectLst>
                  <a:outerShdw blurRad="38100" dist="38100" dir="2700000" algn="tl">
                    <a:srgbClr val="000000">
                      <a:alpha val="43137"/>
                    </a:srgbClr>
                  </a:outerShdw>
                </a:effectLst>
              </a:rPr>
              <a:t> </a:t>
            </a:r>
            <a:r>
              <a:rPr lang="fr-FR" sz="2400" b="1" dirty="0">
                <a:solidFill>
                  <a:srgbClr val="0070C0"/>
                </a:solidFill>
              </a:rPr>
              <a:t>WEBINAIRE  06 juin 2023</a:t>
            </a:r>
          </a:p>
          <a:p>
            <a:endParaRPr lang="fr-FR" b="1" dirty="0">
              <a:solidFill>
                <a:schemeClr val="accent1">
                  <a:lumMod val="75000"/>
                </a:schemeClr>
              </a:solidFill>
              <a:effectLst>
                <a:outerShdw blurRad="38100" dist="38100" dir="2700000" algn="tl">
                  <a:srgbClr val="000000">
                    <a:alpha val="43137"/>
                  </a:srgbClr>
                </a:outerShdw>
              </a:effectLst>
            </a:endParaRPr>
          </a:p>
        </p:txBody>
      </p:sp>
      <p:pic>
        <p:nvPicPr>
          <p:cNvPr id="11" name="Image 10">
            <a:extLst>
              <a:ext uri="{FF2B5EF4-FFF2-40B4-BE49-F238E27FC236}">
                <a16:creationId xmlns:a16="http://schemas.microsoft.com/office/drawing/2014/main" id="{369FDBEC-4A35-40E6-941C-AB0FCAD050A6}"/>
              </a:ext>
            </a:extLst>
          </p:cNvPr>
          <p:cNvPicPr>
            <a:picLocks noChangeAspect="1"/>
          </p:cNvPicPr>
          <p:nvPr/>
        </p:nvPicPr>
        <p:blipFill>
          <a:blip r:embed="rId3"/>
          <a:stretch>
            <a:fillRect/>
          </a:stretch>
        </p:blipFill>
        <p:spPr>
          <a:xfrm>
            <a:off x="10723416" y="14886"/>
            <a:ext cx="1468584" cy="985557"/>
          </a:xfrm>
          <a:prstGeom prst="rect">
            <a:avLst/>
          </a:prstGeom>
        </p:spPr>
      </p:pic>
      <p:sp>
        <p:nvSpPr>
          <p:cNvPr id="5" name="ZoneTexte 4">
            <a:extLst>
              <a:ext uri="{FF2B5EF4-FFF2-40B4-BE49-F238E27FC236}">
                <a16:creationId xmlns:a16="http://schemas.microsoft.com/office/drawing/2014/main" id="{E9A323CB-0D07-DDE1-4362-9FB98353DB7E}"/>
              </a:ext>
            </a:extLst>
          </p:cNvPr>
          <p:cNvSpPr txBox="1"/>
          <p:nvPr/>
        </p:nvSpPr>
        <p:spPr>
          <a:xfrm>
            <a:off x="3048000" y="3255219"/>
            <a:ext cx="6096000" cy="369332"/>
          </a:xfrm>
          <a:prstGeom prst="rect">
            <a:avLst/>
          </a:prstGeom>
          <a:noFill/>
        </p:spPr>
        <p:txBody>
          <a:bodyPr wrap="square">
            <a:spAutoFit/>
          </a:bodyPr>
          <a:lstStyle/>
          <a:p>
            <a:r>
              <a:rPr lang="fr-FR" sz="1800" b="0" i="0" u="none" strike="noStrike" baseline="0" dirty="0">
                <a:solidFill>
                  <a:srgbClr val="FFFFFF"/>
                </a:solidFill>
                <a:latin typeface="LiberationSans"/>
              </a:rPr>
              <a:t>DTO.GEN.115 Déclaration</a:t>
            </a:r>
            <a:endParaRPr lang="fr-FR" dirty="0"/>
          </a:p>
        </p:txBody>
      </p:sp>
      <p:sp>
        <p:nvSpPr>
          <p:cNvPr id="6" name="Rectangle 5">
            <a:extLst>
              <a:ext uri="{FF2B5EF4-FFF2-40B4-BE49-F238E27FC236}">
                <a16:creationId xmlns:a16="http://schemas.microsoft.com/office/drawing/2014/main" id="{9BA8B53D-06F9-F0D1-9A7A-773C220CAB81}"/>
              </a:ext>
            </a:extLst>
          </p:cNvPr>
          <p:cNvSpPr/>
          <p:nvPr/>
        </p:nvSpPr>
        <p:spPr>
          <a:xfrm>
            <a:off x="1088571" y="1553563"/>
            <a:ext cx="5660571"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0" i="0" u="none" strike="noStrike" baseline="0">
                <a:solidFill>
                  <a:srgbClr val="FFFFFF"/>
                </a:solidFill>
                <a:latin typeface="LiberationSans"/>
              </a:rPr>
              <a:t>DTO.GEN.210 Exigences en matière de personnel</a:t>
            </a:r>
            <a:endParaRPr lang="fr-FR" dirty="0"/>
          </a:p>
        </p:txBody>
      </p:sp>
      <p:sp>
        <p:nvSpPr>
          <p:cNvPr id="10" name="ZoneTexte 9">
            <a:extLst>
              <a:ext uri="{FF2B5EF4-FFF2-40B4-BE49-F238E27FC236}">
                <a16:creationId xmlns:a16="http://schemas.microsoft.com/office/drawing/2014/main" id="{46D6E8DB-5115-6DBD-03A9-556FD3275F53}"/>
              </a:ext>
            </a:extLst>
          </p:cNvPr>
          <p:cNvSpPr txBox="1"/>
          <p:nvPr/>
        </p:nvSpPr>
        <p:spPr>
          <a:xfrm>
            <a:off x="1088571" y="2137275"/>
            <a:ext cx="9434286" cy="646331"/>
          </a:xfrm>
          <a:prstGeom prst="rect">
            <a:avLst/>
          </a:prstGeom>
          <a:noFill/>
        </p:spPr>
        <p:txBody>
          <a:bodyPr wrap="square">
            <a:spAutoFit/>
          </a:bodyPr>
          <a:lstStyle/>
          <a:p>
            <a:pPr marL="285750" indent="-285750" algn="l">
              <a:buFont typeface="Wingdings" panose="05000000000000000000" pitchFamily="2" charset="2"/>
              <a:buChar char="q"/>
            </a:pPr>
            <a:r>
              <a:rPr lang="fr-FR" sz="1800" b="0" i="0" u="none" strike="noStrike" baseline="0" dirty="0">
                <a:solidFill>
                  <a:schemeClr val="bg1">
                    <a:lumMod val="65000"/>
                  </a:schemeClr>
                </a:solidFill>
                <a:latin typeface="Philosopher"/>
              </a:rPr>
              <a:t>veiller à ce que la formation dispensée soit conforme aux exigences de la partie SFCL et</a:t>
            </a:r>
          </a:p>
          <a:p>
            <a:pPr algn="l"/>
            <a:r>
              <a:rPr lang="fr-FR" sz="1800" b="0" i="0" u="none" strike="noStrike" baseline="0" dirty="0">
                <a:solidFill>
                  <a:schemeClr val="bg1">
                    <a:lumMod val="65000"/>
                  </a:schemeClr>
                </a:solidFill>
                <a:latin typeface="Philosopher"/>
              </a:rPr>
              <a:t>au programme de formation du DTO;</a:t>
            </a:r>
          </a:p>
        </p:txBody>
      </p:sp>
      <p:sp>
        <p:nvSpPr>
          <p:cNvPr id="14" name="ZoneTexte 13">
            <a:extLst>
              <a:ext uri="{FF2B5EF4-FFF2-40B4-BE49-F238E27FC236}">
                <a16:creationId xmlns:a16="http://schemas.microsoft.com/office/drawing/2014/main" id="{01AFCE85-092E-A98D-0565-4A015E95B7E3}"/>
              </a:ext>
            </a:extLst>
          </p:cNvPr>
          <p:cNvSpPr txBox="1"/>
          <p:nvPr/>
        </p:nvSpPr>
        <p:spPr>
          <a:xfrm>
            <a:off x="3781477" y="854562"/>
            <a:ext cx="4322402" cy="369332"/>
          </a:xfrm>
          <a:prstGeom prst="rect">
            <a:avLst/>
          </a:prstGeom>
          <a:noFill/>
        </p:spPr>
        <p:txBody>
          <a:bodyPr wrap="none" rtlCol="0">
            <a:spAutoFit/>
          </a:bodyPr>
          <a:lstStyle/>
          <a:p>
            <a:r>
              <a:rPr lang="fr-FR" b="1" dirty="0">
                <a:solidFill>
                  <a:srgbClr val="0070C0"/>
                </a:solidFill>
                <a:effectLst>
                  <a:outerShdw blurRad="38100" dist="38100" dir="2700000" algn="tl">
                    <a:srgbClr val="000000">
                      <a:alpha val="43137"/>
                    </a:srgbClr>
                  </a:outerShdw>
                </a:effectLst>
              </a:rPr>
              <a:t>Que doit faire le Responsable Pédagogique </a:t>
            </a:r>
          </a:p>
        </p:txBody>
      </p:sp>
      <p:sp>
        <p:nvSpPr>
          <p:cNvPr id="7" name="ZoneTexte 6">
            <a:extLst>
              <a:ext uri="{FF2B5EF4-FFF2-40B4-BE49-F238E27FC236}">
                <a16:creationId xmlns:a16="http://schemas.microsoft.com/office/drawing/2014/main" id="{39272486-F3C3-A7A1-BAD5-8D5E20125A53}"/>
              </a:ext>
            </a:extLst>
          </p:cNvPr>
          <p:cNvSpPr txBox="1"/>
          <p:nvPr/>
        </p:nvSpPr>
        <p:spPr>
          <a:xfrm>
            <a:off x="872242" y="3696987"/>
            <a:ext cx="9984180" cy="1754326"/>
          </a:xfrm>
          <a:prstGeom prst="rect">
            <a:avLst/>
          </a:prstGeom>
          <a:noFill/>
        </p:spPr>
        <p:txBody>
          <a:bodyPr wrap="square">
            <a:spAutoFit/>
          </a:bodyPr>
          <a:lstStyle/>
          <a:p>
            <a:r>
              <a:rPr lang="fr-FR" b="1" dirty="0">
                <a:solidFill>
                  <a:schemeClr val="bg1"/>
                </a:solidFill>
                <a:highlight>
                  <a:srgbClr val="0000FF"/>
                </a:highlight>
                <a:latin typeface="Philosopher"/>
              </a:rPr>
              <a:t>SFCL.030 Examen pratique</a:t>
            </a:r>
          </a:p>
          <a:p>
            <a:endParaRPr lang="fr-FR" dirty="0">
              <a:solidFill>
                <a:srgbClr val="000000"/>
              </a:solidFill>
              <a:latin typeface="Philosopher"/>
            </a:endParaRPr>
          </a:p>
          <a:p>
            <a:r>
              <a:rPr lang="fr-FR" dirty="0">
                <a:solidFill>
                  <a:srgbClr val="000000"/>
                </a:solidFill>
                <a:latin typeface="Philosopher"/>
              </a:rPr>
              <a:t>Les candidats à un examen pratique sont recommandés pour l’examen pratique par le DTO chargé de la formation, à l’issue de ladite formation. </a:t>
            </a:r>
          </a:p>
          <a:p>
            <a:endParaRPr lang="fr-FR" dirty="0">
              <a:solidFill>
                <a:srgbClr val="000000"/>
              </a:solidFill>
              <a:latin typeface="Philosopher"/>
            </a:endParaRPr>
          </a:p>
          <a:p>
            <a:r>
              <a:rPr lang="fr-FR" dirty="0">
                <a:solidFill>
                  <a:srgbClr val="000000"/>
                </a:solidFill>
                <a:latin typeface="Philosopher"/>
              </a:rPr>
              <a:t>Le DTO met les dossiers de formation à la disposition de l’examinateur.</a:t>
            </a:r>
          </a:p>
        </p:txBody>
      </p:sp>
    </p:spTree>
    <p:extLst>
      <p:ext uri="{BB962C8B-B14F-4D97-AF65-F5344CB8AC3E}">
        <p14:creationId xmlns:p14="http://schemas.microsoft.com/office/powerpoint/2010/main" val="1509673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C95930C-38C0-4845-9CA6-2B7EFFCE37FE}"/>
              </a:ext>
            </a:extLst>
          </p:cNvPr>
          <p:cNvSpPr>
            <a:spLocks noGrp="1"/>
          </p:cNvSpPr>
          <p:nvPr>
            <p:ph type="body" sz="quarter" idx="11"/>
          </p:nvPr>
        </p:nvSpPr>
        <p:spPr>
          <a:xfrm>
            <a:off x="3584448" y="177822"/>
            <a:ext cx="4413504" cy="412750"/>
          </a:xfrm>
        </p:spPr>
        <p:txBody>
          <a:bodyPr/>
          <a:lstStyle/>
          <a:p>
            <a:pPr algn="ctr"/>
            <a:r>
              <a:rPr lang="fr-FR" b="1" dirty="0">
                <a:solidFill>
                  <a:schemeClr val="accent1">
                    <a:lumMod val="75000"/>
                  </a:schemeClr>
                </a:solidFill>
                <a:effectLst>
                  <a:outerShdw blurRad="38100" dist="38100" dir="2700000" algn="tl">
                    <a:srgbClr val="000000">
                      <a:alpha val="43137"/>
                    </a:srgbClr>
                  </a:outerShdw>
                </a:effectLst>
              </a:rPr>
              <a:t> </a:t>
            </a:r>
            <a:r>
              <a:rPr lang="fr-FR" sz="2400" b="1" dirty="0">
                <a:solidFill>
                  <a:srgbClr val="0070C0"/>
                </a:solidFill>
              </a:rPr>
              <a:t>WEBINAIRE  06 juin 2023</a:t>
            </a:r>
          </a:p>
          <a:p>
            <a:endParaRPr lang="fr-FR" b="1" dirty="0">
              <a:solidFill>
                <a:schemeClr val="accent1">
                  <a:lumMod val="75000"/>
                </a:schemeClr>
              </a:solidFill>
              <a:effectLst>
                <a:outerShdw blurRad="38100" dist="38100" dir="2700000" algn="tl">
                  <a:srgbClr val="000000">
                    <a:alpha val="43137"/>
                  </a:srgbClr>
                </a:outerShdw>
              </a:effectLst>
            </a:endParaRPr>
          </a:p>
        </p:txBody>
      </p:sp>
      <p:pic>
        <p:nvPicPr>
          <p:cNvPr id="11" name="Image 10">
            <a:extLst>
              <a:ext uri="{FF2B5EF4-FFF2-40B4-BE49-F238E27FC236}">
                <a16:creationId xmlns:a16="http://schemas.microsoft.com/office/drawing/2014/main" id="{369FDBEC-4A35-40E6-941C-AB0FCAD050A6}"/>
              </a:ext>
            </a:extLst>
          </p:cNvPr>
          <p:cNvPicPr>
            <a:picLocks noChangeAspect="1"/>
          </p:cNvPicPr>
          <p:nvPr/>
        </p:nvPicPr>
        <p:blipFill>
          <a:blip r:embed="rId2"/>
          <a:stretch>
            <a:fillRect/>
          </a:stretch>
        </p:blipFill>
        <p:spPr>
          <a:xfrm>
            <a:off x="10723416" y="14886"/>
            <a:ext cx="1468584" cy="985557"/>
          </a:xfrm>
          <a:prstGeom prst="rect">
            <a:avLst/>
          </a:prstGeom>
        </p:spPr>
      </p:pic>
      <p:sp>
        <p:nvSpPr>
          <p:cNvPr id="3" name="ZoneTexte 2">
            <a:extLst>
              <a:ext uri="{FF2B5EF4-FFF2-40B4-BE49-F238E27FC236}">
                <a16:creationId xmlns:a16="http://schemas.microsoft.com/office/drawing/2014/main" id="{118156CB-52C6-44BA-B410-CC7FBE2A7DD5}"/>
              </a:ext>
            </a:extLst>
          </p:cNvPr>
          <p:cNvSpPr txBox="1"/>
          <p:nvPr/>
        </p:nvSpPr>
        <p:spPr>
          <a:xfrm>
            <a:off x="1397948" y="1740671"/>
            <a:ext cx="3157724" cy="2523768"/>
          </a:xfrm>
          <a:prstGeom prst="rect">
            <a:avLst/>
          </a:prstGeom>
          <a:noFill/>
        </p:spPr>
        <p:txBody>
          <a:bodyPr wrap="none" rtlCol="0">
            <a:spAutoFit/>
          </a:bodyPr>
          <a:lstStyle/>
          <a:p>
            <a:pPr marL="285750" indent="-285750">
              <a:buFont typeface="Wingdings" panose="05000000000000000000" pitchFamily="2" charset="2"/>
              <a:buChar char="ü"/>
            </a:pPr>
            <a:endParaRPr lang="fr-FR" sz="2800" b="1" dirty="0">
              <a:solidFill>
                <a:srgbClr val="0070C0"/>
              </a:solidFill>
            </a:endParaRPr>
          </a:p>
          <a:p>
            <a:pPr marL="285750" indent="-285750">
              <a:buFont typeface="Wingdings" panose="05000000000000000000" pitchFamily="2" charset="2"/>
              <a:buChar char="ü"/>
            </a:pPr>
            <a:r>
              <a:rPr lang="fr-FR" sz="2800" b="1" dirty="0">
                <a:solidFill>
                  <a:srgbClr val="0070C0"/>
                </a:solidFill>
              </a:rPr>
              <a:t>Le RP de DTO</a:t>
            </a:r>
          </a:p>
          <a:p>
            <a:pPr marL="285750" indent="-285750">
              <a:buFont typeface="Wingdings" panose="05000000000000000000" pitchFamily="2" charset="2"/>
              <a:buChar char="ü"/>
            </a:pPr>
            <a:endParaRPr lang="fr-FR" sz="2800" b="1" dirty="0">
              <a:solidFill>
                <a:srgbClr val="0070C0"/>
              </a:solidFill>
            </a:endParaRPr>
          </a:p>
          <a:p>
            <a:pPr marL="285750" indent="-285750">
              <a:buFont typeface="Wingdings" panose="05000000000000000000" pitchFamily="2" charset="2"/>
              <a:buChar char="ü"/>
            </a:pPr>
            <a:endParaRPr lang="fr-FR" sz="2800" b="1" dirty="0">
              <a:solidFill>
                <a:srgbClr val="0070C0"/>
              </a:solidFill>
            </a:endParaRPr>
          </a:p>
          <a:p>
            <a:pPr marL="285750" indent="-285750">
              <a:buFont typeface="Wingdings" panose="05000000000000000000" pitchFamily="2" charset="2"/>
              <a:buChar char="ü"/>
            </a:pPr>
            <a:r>
              <a:rPr lang="fr-FR" sz="2800" b="1" dirty="0">
                <a:solidFill>
                  <a:srgbClr val="0070C0"/>
                </a:solidFill>
              </a:rPr>
              <a:t>6Tzen et GESASSO</a:t>
            </a:r>
          </a:p>
          <a:p>
            <a:endParaRPr lang="fr-FR" dirty="0">
              <a:solidFill>
                <a:srgbClr val="0070C0"/>
              </a:solidFill>
            </a:endParaRPr>
          </a:p>
        </p:txBody>
      </p:sp>
    </p:spTree>
    <p:extLst>
      <p:ext uri="{BB962C8B-B14F-4D97-AF65-F5344CB8AC3E}">
        <p14:creationId xmlns:p14="http://schemas.microsoft.com/office/powerpoint/2010/main" val="3501294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C95930C-38C0-4845-9CA6-2B7EFFCE37FE}"/>
              </a:ext>
            </a:extLst>
          </p:cNvPr>
          <p:cNvSpPr>
            <a:spLocks noGrp="1"/>
          </p:cNvSpPr>
          <p:nvPr>
            <p:ph type="body" sz="quarter" idx="11"/>
          </p:nvPr>
        </p:nvSpPr>
        <p:spPr>
          <a:xfrm>
            <a:off x="3584448" y="177822"/>
            <a:ext cx="4413504" cy="412750"/>
          </a:xfrm>
        </p:spPr>
        <p:txBody>
          <a:bodyPr/>
          <a:lstStyle/>
          <a:p>
            <a:pPr algn="ctr"/>
            <a:r>
              <a:rPr lang="fr-FR" b="1" dirty="0">
                <a:solidFill>
                  <a:schemeClr val="accent1">
                    <a:lumMod val="75000"/>
                  </a:schemeClr>
                </a:solidFill>
                <a:effectLst>
                  <a:outerShdw blurRad="38100" dist="38100" dir="2700000" algn="tl">
                    <a:srgbClr val="000000">
                      <a:alpha val="43137"/>
                    </a:srgbClr>
                  </a:outerShdw>
                </a:effectLst>
              </a:rPr>
              <a:t> </a:t>
            </a:r>
            <a:r>
              <a:rPr lang="fr-FR" sz="2400" b="1" dirty="0">
                <a:solidFill>
                  <a:srgbClr val="0070C0"/>
                </a:solidFill>
              </a:rPr>
              <a:t>WEBINAIRE  06 juin 2023</a:t>
            </a:r>
          </a:p>
          <a:p>
            <a:endParaRPr lang="fr-FR" b="1" dirty="0">
              <a:solidFill>
                <a:schemeClr val="accent1">
                  <a:lumMod val="75000"/>
                </a:schemeClr>
              </a:solidFill>
              <a:effectLst>
                <a:outerShdw blurRad="38100" dist="38100" dir="2700000" algn="tl">
                  <a:srgbClr val="000000">
                    <a:alpha val="43137"/>
                  </a:srgbClr>
                </a:outerShdw>
              </a:effectLst>
            </a:endParaRPr>
          </a:p>
        </p:txBody>
      </p:sp>
      <p:pic>
        <p:nvPicPr>
          <p:cNvPr id="11" name="Image 10">
            <a:extLst>
              <a:ext uri="{FF2B5EF4-FFF2-40B4-BE49-F238E27FC236}">
                <a16:creationId xmlns:a16="http://schemas.microsoft.com/office/drawing/2014/main" id="{369FDBEC-4A35-40E6-941C-AB0FCAD050A6}"/>
              </a:ext>
            </a:extLst>
          </p:cNvPr>
          <p:cNvPicPr>
            <a:picLocks noChangeAspect="1"/>
          </p:cNvPicPr>
          <p:nvPr/>
        </p:nvPicPr>
        <p:blipFill>
          <a:blip r:embed="rId3"/>
          <a:stretch>
            <a:fillRect/>
          </a:stretch>
        </p:blipFill>
        <p:spPr>
          <a:xfrm>
            <a:off x="10723416" y="14886"/>
            <a:ext cx="1468584" cy="985557"/>
          </a:xfrm>
          <a:prstGeom prst="rect">
            <a:avLst/>
          </a:prstGeom>
        </p:spPr>
      </p:pic>
      <p:sp>
        <p:nvSpPr>
          <p:cNvPr id="6" name="Rectangle 5">
            <a:extLst>
              <a:ext uri="{FF2B5EF4-FFF2-40B4-BE49-F238E27FC236}">
                <a16:creationId xmlns:a16="http://schemas.microsoft.com/office/drawing/2014/main" id="{9BA8B53D-06F9-F0D1-9A7A-773C220CAB81}"/>
              </a:ext>
            </a:extLst>
          </p:cNvPr>
          <p:cNvSpPr/>
          <p:nvPr/>
        </p:nvSpPr>
        <p:spPr>
          <a:xfrm>
            <a:off x="1088571" y="1553563"/>
            <a:ext cx="5660571"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0" i="0" u="none" strike="noStrike" baseline="0">
                <a:solidFill>
                  <a:srgbClr val="FFFFFF"/>
                </a:solidFill>
                <a:latin typeface="LiberationSans"/>
              </a:rPr>
              <a:t>DTO.GEN.210 Exigences en matière de personnel</a:t>
            </a:r>
            <a:endParaRPr lang="fr-FR" dirty="0"/>
          </a:p>
        </p:txBody>
      </p:sp>
      <p:sp>
        <p:nvSpPr>
          <p:cNvPr id="10" name="ZoneTexte 9">
            <a:extLst>
              <a:ext uri="{FF2B5EF4-FFF2-40B4-BE49-F238E27FC236}">
                <a16:creationId xmlns:a16="http://schemas.microsoft.com/office/drawing/2014/main" id="{46D6E8DB-5115-6DBD-03A9-556FD3275F53}"/>
              </a:ext>
            </a:extLst>
          </p:cNvPr>
          <p:cNvSpPr txBox="1"/>
          <p:nvPr/>
        </p:nvSpPr>
        <p:spPr>
          <a:xfrm>
            <a:off x="1088571" y="2137275"/>
            <a:ext cx="9434286" cy="646331"/>
          </a:xfrm>
          <a:prstGeom prst="rect">
            <a:avLst/>
          </a:prstGeom>
          <a:noFill/>
        </p:spPr>
        <p:txBody>
          <a:bodyPr wrap="square">
            <a:spAutoFit/>
          </a:bodyPr>
          <a:lstStyle/>
          <a:p>
            <a:pPr marL="285750" indent="-285750" algn="l">
              <a:buFont typeface="Wingdings" panose="05000000000000000000" pitchFamily="2" charset="2"/>
              <a:buChar char="q"/>
            </a:pPr>
            <a:r>
              <a:rPr lang="fr-FR" sz="1800" b="0" i="0" u="none" strike="noStrike" baseline="0" dirty="0">
                <a:solidFill>
                  <a:schemeClr val="bg1">
                    <a:lumMod val="65000"/>
                  </a:schemeClr>
                </a:solidFill>
                <a:latin typeface="Philosopher"/>
              </a:rPr>
              <a:t>veiller à ce que la formation dispensée soit conforme aux exigences de la partie SFCL et</a:t>
            </a:r>
          </a:p>
          <a:p>
            <a:pPr algn="l"/>
            <a:r>
              <a:rPr lang="fr-FR" sz="1800" b="0" i="0" u="none" strike="noStrike" baseline="0" dirty="0">
                <a:solidFill>
                  <a:schemeClr val="bg1">
                    <a:lumMod val="65000"/>
                  </a:schemeClr>
                </a:solidFill>
                <a:latin typeface="Philosopher"/>
              </a:rPr>
              <a:t>au programme de formation du DTO;</a:t>
            </a:r>
          </a:p>
        </p:txBody>
      </p:sp>
      <p:sp>
        <p:nvSpPr>
          <p:cNvPr id="14" name="ZoneTexte 13">
            <a:extLst>
              <a:ext uri="{FF2B5EF4-FFF2-40B4-BE49-F238E27FC236}">
                <a16:creationId xmlns:a16="http://schemas.microsoft.com/office/drawing/2014/main" id="{01AFCE85-092E-A98D-0565-4A015E95B7E3}"/>
              </a:ext>
            </a:extLst>
          </p:cNvPr>
          <p:cNvSpPr txBox="1"/>
          <p:nvPr/>
        </p:nvSpPr>
        <p:spPr>
          <a:xfrm>
            <a:off x="3781477" y="854562"/>
            <a:ext cx="4322402" cy="369332"/>
          </a:xfrm>
          <a:prstGeom prst="rect">
            <a:avLst/>
          </a:prstGeom>
          <a:noFill/>
        </p:spPr>
        <p:txBody>
          <a:bodyPr wrap="none" rtlCol="0">
            <a:spAutoFit/>
          </a:bodyPr>
          <a:lstStyle/>
          <a:p>
            <a:r>
              <a:rPr lang="fr-FR" b="1" dirty="0">
                <a:solidFill>
                  <a:srgbClr val="0070C0"/>
                </a:solidFill>
                <a:effectLst>
                  <a:outerShdw blurRad="38100" dist="38100" dir="2700000" algn="tl">
                    <a:srgbClr val="000000">
                      <a:alpha val="43137"/>
                    </a:srgbClr>
                  </a:outerShdw>
                </a:effectLst>
              </a:rPr>
              <a:t>Que doit faire le Responsable Pédagogique </a:t>
            </a:r>
          </a:p>
        </p:txBody>
      </p:sp>
      <p:sp>
        <p:nvSpPr>
          <p:cNvPr id="7" name="ZoneTexte 6">
            <a:extLst>
              <a:ext uri="{FF2B5EF4-FFF2-40B4-BE49-F238E27FC236}">
                <a16:creationId xmlns:a16="http://schemas.microsoft.com/office/drawing/2014/main" id="{917FC348-6555-6372-79EF-860ECAA7C725}"/>
              </a:ext>
            </a:extLst>
          </p:cNvPr>
          <p:cNvSpPr txBox="1"/>
          <p:nvPr/>
        </p:nvSpPr>
        <p:spPr>
          <a:xfrm>
            <a:off x="872242" y="2997986"/>
            <a:ext cx="6093228" cy="369332"/>
          </a:xfrm>
          <a:prstGeom prst="rect">
            <a:avLst/>
          </a:prstGeom>
          <a:noFill/>
        </p:spPr>
        <p:txBody>
          <a:bodyPr wrap="square">
            <a:spAutoFit/>
          </a:bodyPr>
          <a:lstStyle/>
          <a:p>
            <a:pPr algn="l"/>
            <a:r>
              <a:rPr lang="fr-FR" sz="1800" b="0" i="0" u="none" strike="noStrike" baseline="0" dirty="0">
                <a:solidFill>
                  <a:srgbClr val="000000"/>
                </a:solidFill>
                <a:latin typeface="Philosopher"/>
              </a:rPr>
              <a:t>Prérequis avant la présentation au test (Pour SPL : SFCL.130)</a:t>
            </a:r>
          </a:p>
        </p:txBody>
      </p:sp>
      <p:sp>
        <p:nvSpPr>
          <p:cNvPr id="9" name="ZoneTexte 8">
            <a:extLst>
              <a:ext uri="{FF2B5EF4-FFF2-40B4-BE49-F238E27FC236}">
                <a16:creationId xmlns:a16="http://schemas.microsoft.com/office/drawing/2014/main" id="{EE7CCAA2-9F82-4CCE-A0EA-BE6658DB8E11}"/>
              </a:ext>
            </a:extLst>
          </p:cNvPr>
          <p:cNvSpPr txBox="1"/>
          <p:nvPr/>
        </p:nvSpPr>
        <p:spPr>
          <a:xfrm>
            <a:off x="872242" y="3429000"/>
            <a:ext cx="11022676" cy="2862322"/>
          </a:xfrm>
          <a:prstGeom prst="rect">
            <a:avLst/>
          </a:prstGeom>
          <a:noFill/>
        </p:spPr>
        <p:txBody>
          <a:bodyPr wrap="square">
            <a:spAutoFit/>
          </a:bodyPr>
          <a:lstStyle/>
          <a:p>
            <a:r>
              <a:rPr lang="fr-FR" b="1" dirty="0">
                <a:solidFill>
                  <a:schemeClr val="bg1"/>
                </a:solidFill>
                <a:highlight>
                  <a:srgbClr val="0000FF"/>
                </a:highlight>
              </a:rPr>
              <a:t>SFCL.130 SPL — Exigences en matière de cours de formation et d’expérience</a:t>
            </a:r>
          </a:p>
          <a:p>
            <a:r>
              <a:rPr lang="fr-FR" dirty="0"/>
              <a:t>(1) les connaissances théoriques visées au point SFCL.135;(théorique)</a:t>
            </a:r>
          </a:p>
          <a:p>
            <a:endParaRPr lang="fr-FR" dirty="0"/>
          </a:p>
          <a:p>
            <a:r>
              <a:rPr lang="fr-FR" dirty="0"/>
              <a:t>(2) au moins 15 heures d’instruction au vol sur planeurs, comportant au moins:</a:t>
            </a:r>
          </a:p>
          <a:p>
            <a:pPr marL="742950" lvl="1" indent="-285750">
              <a:buFont typeface="Wingdings" panose="05000000000000000000" pitchFamily="2" charset="2"/>
              <a:buChar char="§"/>
            </a:pPr>
            <a:r>
              <a:rPr lang="fr-FR" dirty="0"/>
              <a:t>10 heures d’instruction au vol en DC</a:t>
            </a:r>
          </a:p>
          <a:p>
            <a:pPr marL="742950" lvl="1" indent="-285750">
              <a:buFont typeface="Wingdings" panose="05000000000000000000" pitchFamily="2" charset="2"/>
              <a:buChar char="§"/>
            </a:pPr>
            <a:r>
              <a:rPr lang="fr-FR" dirty="0"/>
              <a:t>deux heures de vol en solo supervisé;</a:t>
            </a:r>
          </a:p>
          <a:p>
            <a:pPr marL="742950" lvl="1" indent="-285750">
              <a:buFont typeface="Wingdings" panose="05000000000000000000" pitchFamily="2" charset="2"/>
              <a:buChar char="§"/>
            </a:pPr>
            <a:r>
              <a:rPr lang="fr-FR" dirty="0"/>
              <a:t>45 lancements ou décollages et atterrissages;</a:t>
            </a:r>
          </a:p>
          <a:p>
            <a:pPr lvl="1"/>
            <a:endParaRPr lang="fr-FR" dirty="0"/>
          </a:p>
          <a:p>
            <a:r>
              <a:rPr lang="fr-FR" dirty="0"/>
              <a:t>(3) un vol en campagne en solo d’au moins 50 km (27 NM); ou  un vol en campagne en double commande d’au moins 100 km (55 NM)</a:t>
            </a:r>
          </a:p>
        </p:txBody>
      </p:sp>
    </p:spTree>
    <p:extLst>
      <p:ext uri="{BB962C8B-B14F-4D97-AF65-F5344CB8AC3E}">
        <p14:creationId xmlns:p14="http://schemas.microsoft.com/office/powerpoint/2010/main" val="3988254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C95930C-38C0-4845-9CA6-2B7EFFCE37FE}"/>
              </a:ext>
            </a:extLst>
          </p:cNvPr>
          <p:cNvSpPr>
            <a:spLocks noGrp="1"/>
          </p:cNvSpPr>
          <p:nvPr>
            <p:ph type="body" sz="quarter" idx="11"/>
          </p:nvPr>
        </p:nvSpPr>
        <p:spPr>
          <a:xfrm>
            <a:off x="3584448" y="177822"/>
            <a:ext cx="4413504" cy="412750"/>
          </a:xfrm>
        </p:spPr>
        <p:txBody>
          <a:bodyPr/>
          <a:lstStyle/>
          <a:p>
            <a:pPr algn="ctr"/>
            <a:r>
              <a:rPr lang="fr-FR" b="1" dirty="0">
                <a:solidFill>
                  <a:schemeClr val="accent1">
                    <a:lumMod val="75000"/>
                  </a:schemeClr>
                </a:solidFill>
                <a:effectLst>
                  <a:outerShdw blurRad="38100" dist="38100" dir="2700000" algn="tl">
                    <a:srgbClr val="000000">
                      <a:alpha val="43137"/>
                    </a:srgbClr>
                  </a:outerShdw>
                </a:effectLst>
              </a:rPr>
              <a:t> </a:t>
            </a:r>
            <a:r>
              <a:rPr lang="fr-FR" sz="2400" b="1" dirty="0">
                <a:solidFill>
                  <a:srgbClr val="0070C0"/>
                </a:solidFill>
              </a:rPr>
              <a:t>WEBINAIRE  06 juin 2023</a:t>
            </a:r>
          </a:p>
          <a:p>
            <a:endParaRPr lang="fr-FR" b="1" dirty="0">
              <a:solidFill>
                <a:schemeClr val="accent1">
                  <a:lumMod val="75000"/>
                </a:schemeClr>
              </a:solidFill>
              <a:effectLst>
                <a:outerShdw blurRad="38100" dist="38100" dir="2700000" algn="tl">
                  <a:srgbClr val="000000">
                    <a:alpha val="43137"/>
                  </a:srgbClr>
                </a:outerShdw>
              </a:effectLst>
            </a:endParaRPr>
          </a:p>
        </p:txBody>
      </p:sp>
      <p:pic>
        <p:nvPicPr>
          <p:cNvPr id="11" name="Image 10">
            <a:extLst>
              <a:ext uri="{FF2B5EF4-FFF2-40B4-BE49-F238E27FC236}">
                <a16:creationId xmlns:a16="http://schemas.microsoft.com/office/drawing/2014/main" id="{369FDBEC-4A35-40E6-941C-AB0FCAD050A6}"/>
              </a:ext>
            </a:extLst>
          </p:cNvPr>
          <p:cNvPicPr>
            <a:picLocks noChangeAspect="1"/>
          </p:cNvPicPr>
          <p:nvPr/>
        </p:nvPicPr>
        <p:blipFill>
          <a:blip r:embed="rId3"/>
          <a:stretch>
            <a:fillRect/>
          </a:stretch>
        </p:blipFill>
        <p:spPr>
          <a:xfrm>
            <a:off x="10723416" y="14886"/>
            <a:ext cx="1468584" cy="985557"/>
          </a:xfrm>
          <a:prstGeom prst="rect">
            <a:avLst/>
          </a:prstGeom>
        </p:spPr>
      </p:pic>
      <p:sp>
        <p:nvSpPr>
          <p:cNvPr id="5" name="ZoneTexte 4">
            <a:extLst>
              <a:ext uri="{FF2B5EF4-FFF2-40B4-BE49-F238E27FC236}">
                <a16:creationId xmlns:a16="http://schemas.microsoft.com/office/drawing/2014/main" id="{E9A323CB-0D07-DDE1-4362-9FB98353DB7E}"/>
              </a:ext>
            </a:extLst>
          </p:cNvPr>
          <p:cNvSpPr txBox="1"/>
          <p:nvPr/>
        </p:nvSpPr>
        <p:spPr>
          <a:xfrm>
            <a:off x="3048000" y="3255219"/>
            <a:ext cx="6096000" cy="369332"/>
          </a:xfrm>
          <a:prstGeom prst="rect">
            <a:avLst/>
          </a:prstGeom>
          <a:noFill/>
        </p:spPr>
        <p:txBody>
          <a:bodyPr wrap="square">
            <a:spAutoFit/>
          </a:bodyPr>
          <a:lstStyle/>
          <a:p>
            <a:r>
              <a:rPr lang="fr-FR" sz="1800" b="0" i="0" u="none" strike="noStrike" baseline="0" dirty="0">
                <a:solidFill>
                  <a:srgbClr val="FFFFFF"/>
                </a:solidFill>
                <a:latin typeface="LiberationSans"/>
              </a:rPr>
              <a:t>DTO.GEN.115 Déclaration</a:t>
            </a:r>
            <a:endParaRPr lang="fr-FR" dirty="0"/>
          </a:p>
        </p:txBody>
      </p:sp>
      <p:sp>
        <p:nvSpPr>
          <p:cNvPr id="6" name="Rectangle 5">
            <a:extLst>
              <a:ext uri="{FF2B5EF4-FFF2-40B4-BE49-F238E27FC236}">
                <a16:creationId xmlns:a16="http://schemas.microsoft.com/office/drawing/2014/main" id="{9BA8B53D-06F9-F0D1-9A7A-773C220CAB81}"/>
              </a:ext>
            </a:extLst>
          </p:cNvPr>
          <p:cNvSpPr/>
          <p:nvPr/>
        </p:nvSpPr>
        <p:spPr>
          <a:xfrm>
            <a:off x="1088571" y="1553563"/>
            <a:ext cx="5660571"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0" i="0" u="none" strike="noStrike" baseline="0">
                <a:solidFill>
                  <a:srgbClr val="FFFFFF"/>
                </a:solidFill>
                <a:latin typeface="LiberationSans"/>
              </a:rPr>
              <a:t>DTO.GEN.210 Exigences en matière de personnel</a:t>
            </a:r>
            <a:endParaRPr lang="fr-FR" dirty="0"/>
          </a:p>
        </p:txBody>
      </p:sp>
      <p:sp>
        <p:nvSpPr>
          <p:cNvPr id="10" name="ZoneTexte 9">
            <a:extLst>
              <a:ext uri="{FF2B5EF4-FFF2-40B4-BE49-F238E27FC236}">
                <a16:creationId xmlns:a16="http://schemas.microsoft.com/office/drawing/2014/main" id="{46D6E8DB-5115-6DBD-03A9-556FD3275F53}"/>
              </a:ext>
            </a:extLst>
          </p:cNvPr>
          <p:cNvSpPr txBox="1"/>
          <p:nvPr/>
        </p:nvSpPr>
        <p:spPr>
          <a:xfrm>
            <a:off x="1088571" y="2137275"/>
            <a:ext cx="9434286" cy="1200329"/>
          </a:xfrm>
          <a:prstGeom prst="rect">
            <a:avLst/>
          </a:prstGeom>
          <a:noFill/>
        </p:spPr>
        <p:txBody>
          <a:bodyPr wrap="square">
            <a:spAutoFit/>
          </a:bodyPr>
          <a:lstStyle/>
          <a:p>
            <a:pPr marL="285750" indent="-285750" algn="l">
              <a:buFont typeface="Wingdings" panose="05000000000000000000" pitchFamily="2" charset="2"/>
              <a:buChar char="q"/>
            </a:pPr>
            <a:r>
              <a:rPr lang="fr-FR" sz="1800" b="0" i="0" u="none" strike="noStrike" baseline="0" dirty="0">
                <a:solidFill>
                  <a:schemeClr val="bg1">
                    <a:lumMod val="65000"/>
                  </a:schemeClr>
                </a:solidFill>
                <a:latin typeface="Philosopher"/>
              </a:rPr>
              <a:t>veiller à ce que la formation dispensée soit conforme aux exigences de la partie SFCL et</a:t>
            </a:r>
          </a:p>
          <a:p>
            <a:pPr algn="l"/>
            <a:r>
              <a:rPr lang="fr-FR" sz="1800" b="0" i="0" u="none" strike="noStrike" baseline="0" dirty="0">
                <a:solidFill>
                  <a:schemeClr val="bg1">
                    <a:lumMod val="65000"/>
                  </a:schemeClr>
                </a:solidFill>
                <a:latin typeface="Philosopher"/>
              </a:rPr>
              <a:t>au programme de formation du DTO;</a:t>
            </a:r>
          </a:p>
          <a:p>
            <a:pPr algn="l"/>
            <a:endParaRPr lang="fr-FR" sz="1800" b="0" i="0" u="none" strike="noStrike" baseline="0" dirty="0">
              <a:solidFill>
                <a:srgbClr val="000000"/>
              </a:solidFill>
              <a:latin typeface="Philosopher"/>
            </a:endParaRPr>
          </a:p>
          <a:p>
            <a:pPr algn="l"/>
            <a:endParaRPr lang="fr-FR" sz="1800" b="0" i="0" u="none" strike="noStrike" baseline="0" dirty="0">
              <a:solidFill>
                <a:srgbClr val="000000"/>
              </a:solidFill>
              <a:latin typeface="Philosopher"/>
            </a:endParaRPr>
          </a:p>
        </p:txBody>
      </p:sp>
      <p:sp>
        <p:nvSpPr>
          <p:cNvPr id="4" name="ZoneTexte 3">
            <a:extLst>
              <a:ext uri="{FF2B5EF4-FFF2-40B4-BE49-F238E27FC236}">
                <a16:creationId xmlns:a16="http://schemas.microsoft.com/office/drawing/2014/main" id="{2600CC97-B013-AB4F-9677-C349BD284698}"/>
              </a:ext>
            </a:extLst>
          </p:cNvPr>
          <p:cNvSpPr txBox="1"/>
          <p:nvPr/>
        </p:nvSpPr>
        <p:spPr>
          <a:xfrm>
            <a:off x="3781477" y="854562"/>
            <a:ext cx="4322402" cy="369332"/>
          </a:xfrm>
          <a:prstGeom prst="rect">
            <a:avLst/>
          </a:prstGeom>
          <a:noFill/>
        </p:spPr>
        <p:txBody>
          <a:bodyPr wrap="none" rtlCol="0">
            <a:spAutoFit/>
          </a:bodyPr>
          <a:lstStyle/>
          <a:p>
            <a:r>
              <a:rPr lang="fr-FR" b="1" dirty="0">
                <a:solidFill>
                  <a:srgbClr val="0070C0"/>
                </a:solidFill>
                <a:effectLst>
                  <a:outerShdw blurRad="38100" dist="38100" dir="2700000" algn="tl">
                    <a:srgbClr val="000000">
                      <a:alpha val="43137"/>
                    </a:srgbClr>
                  </a:outerShdw>
                </a:effectLst>
                <a:highlight>
                  <a:srgbClr val="FFFF00"/>
                </a:highlight>
              </a:rPr>
              <a:t>Que doit faire le Responsable Pédagogique </a:t>
            </a:r>
          </a:p>
        </p:txBody>
      </p:sp>
      <p:sp>
        <p:nvSpPr>
          <p:cNvPr id="12" name="ZoneTexte 11">
            <a:extLst>
              <a:ext uri="{FF2B5EF4-FFF2-40B4-BE49-F238E27FC236}">
                <a16:creationId xmlns:a16="http://schemas.microsoft.com/office/drawing/2014/main" id="{F811CFC2-30C1-134C-5DD1-02B1FC0A6A7F}"/>
              </a:ext>
            </a:extLst>
          </p:cNvPr>
          <p:cNvSpPr txBox="1"/>
          <p:nvPr/>
        </p:nvSpPr>
        <p:spPr>
          <a:xfrm>
            <a:off x="872241" y="3052216"/>
            <a:ext cx="10898581" cy="2308324"/>
          </a:xfrm>
          <a:prstGeom prst="rect">
            <a:avLst/>
          </a:prstGeom>
          <a:noFill/>
        </p:spPr>
        <p:txBody>
          <a:bodyPr wrap="square">
            <a:spAutoFit/>
          </a:bodyPr>
          <a:lstStyle/>
          <a:p>
            <a:pPr algn="l"/>
            <a:r>
              <a:rPr lang="fr-FR" sz="1800" b="0" i="0" u="none" strike="noStrike" baseline="0" dirty="0">
                <a:solidFill>
                  <a:srgbClr val="000000"/>
                </a:solidFill>
                <a:latin typeface="Philosopher"/>
              </a:rPr>
              <a:t> </a:t>
            </a:r>
            <a:r>
              <a:rPr lang="fr-FR" b="1" u="sng" dirty="0">
                <a:latin typeface="Philosopher"/>
              </a:rPr>
              <a:t>cela signifie aussi</a:t>
            </a:r>
          </a:p>
          <a:p>
            <a:pPr algn="l"/>
            <a:endParaRPr lang="fr-FR" sz="1800" b="1" i="0" u="sng" strike="noStrike" baseline="0" dirty="0">
              <a:solidFill>
                <a:srgbClr val="000000"/>
              </a:solidFill>
              <a:latin typeface="Philosopher"/>
            </a:endParaRPr>
          </a:p>
          <a:p>
            <a:pPr marL="285750" indent="-285750" algn="l">
              <a:buFont typeface="Wingdings" panose="05000000000000000000" pitchFamily="2" charset="2"/>
              <a:buChar char="Ø"/>
            </a:pPr>
            <a:r>
              <a:rPr lang="fr-FR" dirty="0">
                <a:latin typeface="Philosopher"/>
              </a:rPr>
              <a:t>Utilisation par tous les instructeurs du programme de formation déposé pour chaque cours (Déclaration DTO)</a:t>
            </a:r>
          </a:p>
          <a:p>
            <a:pPr algn="l"/>
            <a:endParaRPr lang="fr-FR" dirty="0">
              <a:latin typeface="Philosopher"/>
            </a:endParaRPr>
          </a:p>
          <a:p>
            <a:pPr marL="285750" indent="-285750" algn="l">
              <a:buFont typeface="Wingdings" panose="05000000000000000000" pitchFamily="2" charset="2"/>
              <a:buChar char="Ø"/>
            </a:pPr>
            <a:r>
              <a:rPr lang="fr-FR" dirty="0">
                <a:latin typeface="Philosopher"/>
              </a:rPr>
              <a:t>Veille des mises à jour des programmes de formation </a:t>
            </a:r>
          </a:p>
          <a:p>
            <a:pPr algn="l"/>
            <a:endParaRPr lang="fr-FR" dirty="0">
              <a:latin typeface="Philosopher"/>
            </a:endParaRPr>
          </a:p>
          <a:p>
            <a:pPr marL="285750" indent="-285750" algn="l">
              <a:buFont typeface="Wingdings" panose="05000000000000000000" pitchFamily="2" charset="2"/>
              <a:buChar char="Ø"/>
            </a:pPr>
            <a:r>
              <a:rPr lang="fr-FR" dirty="0">
                <a:latin typeface="Philosopher"/>
              </a:rPr>
              <a:t>Vérification du DTO.GEN.135 (si pas de formation pendant plus de 36 mois consécutifs, le DTO doit refaire une déclaration) </a:t>
            </a:r>
            <a:endParaRPr lang="fr-FR" sz="1800" b="0" i="0" u="none" strike="noStrike" baseline="0" dirty="0">
              <a:solidFill>
                <a:srgbClr val="000000"/>
              </a:solidFill>
              <a:latin typeface="Philosopher"/>
            </a:endParaRPr>
          </a:p>
        </p:txBody>
      </p:sp>
      <p:sp>
        <p:nvSpPr>
          <p:cNvPr id="3" name="ZoneTexte 2">
            <a:extLst>
              <a:ext uri="{FF2B5EF4-FFF2-40B4-BE49-F238E27FC236}">
                <a16:creationId xmlns:a16="http://schemas.microsoft.com/office/drawing/2014/main" id="{FF1567AE-8DAB-7C0F-5317-256125593C90}"/>
              </a:ext>
            </a:extLst>
          </p:cNvPr>
          <p:cNvSpPr txBox="1"/>
          <p:nvPr/>
        </p:nvSpPr>
        <p:spPr>
          <a:xfrm>
            <a:off x="152173" y="1550745"/>
            <a:ext cx="720069" cy="369332"/>
          </a:xfrm>
          <a:prstGeom prst="rect">
            <a:avLst/>
          </a:prstGeom>
          <a:noFill/>
        </p:spPr>
        <p:txBody>
          <a:bodyPr wrap="none" rtlCol="0">
            <a:spAutoFit/>
          </a:bodyPr>
          <a:lstStyle/>
          <a:p>
            <a:r>
              <a:rPr lang="fr-FR" dirty="0">
                <a:highlight>
                  <a:srgbClr val="FF00FF"/>
                </a:highlight>
              </a:rPr>
              <a:t>SUITE</a:t>
            </a:r>
          </a:p>
        </p:txBody>
      </p:sp>
    </p:spTree>
    <p:extLst>
      <p:ext uri="{BB962C8B-B14F-4D97-AF65-F5344CB8AC3E}">
        <p14:creationId xmlns:p14="http://schemas.microsoft.com/office/powerpoint/2010/main" val="151894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C95930C-38C0-4845-9CA6-2B7EFFCE37FE}"/>
              </a:ext>
            </a:extLst>
          </p:cNvPr>
          <p:cNvSpPr>
            <a:spLocks noGrp="1"/>
          </p:cNvSpPr>
          <p:nvPr>
            <p:ph type="body" sz="quarter" idx="11"/>
          </p:nvPr>
        </p:nvSpPr>
        <p:spPr>
          <a:xfrm>
            <a:off x="3584448" y="177822"/>
            <a:ext cx="4413504" cy="412750"/>
          </a:xfrm>
        </p:spPr>
        <p:txBody>
          <a:bodyPr/>
          <a:lstStyle/>
          <a:p>
            <a:pPr algn="ctr"/>
            <a:r>
              <a:rPr lang="fr-FR" b="1" dirty="0">
                <a:solidFill>
                  <a:schemeClr val="accent1">
                    <a:lumMod val="75000"/>
                  </a:schemeClr>
                </a:solidFill>
                <a:effectLst>
                  <a:outerShdw blurRad="38100" dist="38100" dir="2700000" algn="tl">
                    <a:srgbClr val="000000">
                      <a:alpha val="43137"/>
                    </a:srgbClr>
                  </a:outerShdw>
                </a:effectLst>
              </a:rPr>
              <a:t> </a:t>
            </a:r>
            <a:r>
              <a:rPr lang="fr-FR" sz="2400" b="1" dirty="0">
                <a:solidFill>
                  <a:srgbClr val="0070C0"/>
                </a:solidFill>
              </a:rPr>
              <a:t>WEBINAIRE  06 juin 2023</a:t>
            </a:r>
          </a:p>
          <a:p>
            <a:endParaRPr lang="fr-FR" b="1" dirty="0">
              <a:solidFill>
                <a:schemeClr val="accent1">
                  <a:lumMod val="75000"/>
                </a:schemeClr>
              </a:solidFill>
              <a:effectLst>
                <a:outerShdw blurRad="38100" dist="38100" dir="2700000" algn="tl">
                  <a:srgbClr val="000000">
                    <a:alpha val="43137"/>
                  </a:srgbClr>
                </a:outerShdw>
              </a:effectLst>
            </a:endParaRPr>
          </a:p>
        </p:txBody>
      </p:sp>
      <p:pic>
        <p:nvPicPr>
          <p:cNvPr id="11" name="Image 10">
            <a:extLst>
              <a:ext uri="{FF2B5EF4-FFF2-40B4-BE49-F238E27FC236}">
                <a16:creationId xmlns:a16="http://schemas.microsoft.com/office/drawing/2014/main" id="{369FDBEC-4A35-40E6-941C-AB0FCAD050A6}"/>
              </a:ext>
            </a:extLst>
          </p:cNvPr>
          <p:cNvPicPr>
            <a:picLocks noChangeAspect="1"/>
          </p:cNvPicPr>
          <p:nvPr/>
        </p:nvPicPr>
        <p:blipFill>
          <a:blip r:embed="rId3"/>
          <a:stretch>
            <a:fillRect/>
          </a:stretch>
        </p:blipFill>
        <p:spPr>
          <a:xfrm>
            <a:off x="10723416" y="14886"/>
            <a:ext cx="1468584" cy="985557"/>
          </a:xfrm>
          <a:prstGeom prst="rect">
            <a:avLst/>
          </a:prstGeom>
        </p:spPr>
      </p:pic>
      <p:sp>
        <p:nvSpPr>
          <p:cNvPr id="5" name="ZoneTexte 4">
            <a:extLst>
              <a:ext uri="{FF2B5EF4-FFF2-40B4-BE49-F238E27FC236}">
                <a16:creationId xmlns:a16="http://schemas.microsoft.com/office/drawing/2014/main" id="{E9A323CB-0D07-DDE1-4362-9FB98353DB7E}"/>
              </a:ext>
            </a:extLst>
          </p:cNvPr>
          <p:cNvSpPr txBox="1"/>
          <p:nvPr/>
        </p:nvSpPr>
        <p:spPr>
          <a:xfrm>
            <a:off x="3048000" y="3255219"/>
            <a:ext cx="6096000" cy="369332"/>
          </a:xfrm>
          <a:prstGeom prst="rect">
            <a:avLst/>
          </a:prstGeom>
          <a:noFill/>
        </p:spPr>
        <p:txBody>
          <a:bodyPr wrap="square">
            <a:spAutoFit/>
          </a:bodyPr>
          <a:lstStyle/>
          <a:p>
            <a:r>
              <a:rPr lang="fr-FR" sz="1800" b="0" i="0" u="none" strike="noStrike" baseline="0" dirty="0">
                <a:solidFill>
                  <a:srgbClr val="FFFFFF"/>
                </a:solidFill>
                <a:latin typeface="LiberationSans"/>
              </a:rPr>
              <a:t>DTO.GEN.115 Déclaration</a:t>
            </a:r>
            <a:endParaRPr lang="fr-FR" dirty="0"/>
          </a:p>
        </p:txBody>
      </p:sp>
      <p:sp>
        <p:nvSpPr>
          <p:cNvPr id="6" name="Rectangle 5">
            <a:extLst>
              <a:ext uri="{FF2B5EF4-FFF2-40B4-BE49-F238E27FC236}">
                <a16:creationId xmlns:a16="http://schemas.microsoft.com/office/drawing/2014/main" id="{9BA8B53D-06F9-F0D1-9A7A-773C220CAB81}"/>
              </a:ext>
            </a:extLst>
          </p:cNvPr>
          <p:cNvSpPr/>
          <p:nvPr/>
        </p:nvSpPr>
        <p:spPr>
          <a:xfrm>
            <a:off x="1088571" y="1553563"/>
            <a:ext cx="5660571"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0" i="0" u="none" strike="noStrike" baseline="0">
                <a:solidFill>
                  <a:srgbClr val="FFFFFF"/>
                </a:solidFill>
                <a:latin typeface="LiberationSans"/>
              </a:rPr>
              <a:t>DTO.GEN.210 Exigences en matière de personnel</a:t>
            </a:r>
            <a:endParaRPr lang="fr-FR" dirty="0"/>
          </a:p>
        </p:txBody>
      </p:sp>
      <p:sp>
        <p:nvSpPr>
          <p:cNvPr id="10" name="ZoneTexte 9">
            <a:extLst>
              <a:ext uri="{FF2B5EF4-FFF2-40B4-BE49-F238E27FC236}">
                <a16:creationId xmlns:a16="http://schemas.microsoft.com/office/drawing/2014/main" id="{46D6E8DB-5115-6DBD-03A9-556FD3275F53}"/>
              </a:ext>
            </a:extLst>
          </p:cNvPr>
          <p:cNvSpPr txBox="1"/>
          <p:nvPr/>
        </p:nvSpPr>
        <p:spPr>
          <a:xfrm>
            <a:off x="1088571" y="2137275"/>
            <a:ext cx="9434286" cy="2031325"/>
          </a:xfrm>
          <a:prstGeom prst="rect">
            <a:avLst/>
          </a:prstGeom>
          <a:noFill/>
        </p:spPr>
        <p:txBody>
          <a:bodyPr wrap="square">
            <a:spAutoFit/>
          </a:bodyPr>
          <a:lstStyle/>
          <a:p>
            <a:pPr marL="285750" indent="-285750" algn="l">
              <a:buFont typeface="Wingdings" panose="05000000000000000000" pitchFamily="2" charset="2"/>
              <a:buChar char="q"/>
            </a:pPr>
            <a:r>
              <a:rPr lang="fr-FR" sz="1800" b="0" i="0" u="none" strike="noStrike" baseline="0" dirty="0">
                <a:solidFill>
                  <a:schemeClr val="bg1">
                    <a:lumMod val="65000"/>
                  </a:schemeClr>
                </a:solidFill>
                <a:latin typeface="Philosopher"/>
              </a:rPr>
              <a:t>veiller à ce que la formation dispensée soit conforme aux exigences de l’annexe III (partie SFCL) du règlement d’exécution (UE) 2018/1976 de la Commission et au programme de formation du DTO;</a:t>
            </a:r>
          </a:p>
          <a:p>
            <a:pPr marL="285750" indent="-285750" algn="l">
              <a:buFont typeface="Wingdings" panose="05000000000000000000" pitchFamily="2" charset="2"/>
              <a:buChar char="q"/>
            </a:pPr>
            <a:r>
              <a:rPr lang="fr-FR" sz="1800" b="0" i="0" u="none" strike="noStrike" baseline="0" dirty="0">
                <a:solidFill>
                  <a:srgbClr val="000000"/>
                </a:solidFill>
                <a:latin typeface="Philosopher"/>
              </a:rPr>
              <a:t>veiller à une bonne intégration </a:t>
            </a:r>
          </a:p>
          <a:p>
            <a:pPr marL="742950" lvl="1" indent="-285750">
              <a:buFont typeface="Wingdings" panose="05000000000000000000" pitchFamily="2" charset="2"/>
              <a:buChar char="Ø"/>
            </a:pPr>
            <a:r>
              <a:rPr lang="fr-FR" b="0" i="0" u="none" strike="noStrike" baseline="0" dirty="0">
                <a:solidFill>
                  <a:srgbClr val="000000"/>
                </a:solidFill>
                <a:latin typeface="Philosopher"/>
              </a:rPr>
              <a:t>de la formation au vol sur un aéronef</a:t>
            </a:r>
            <a:r>
              <a:rPr lang="fr-FR" b="0" i="0" u="none" strike="sngStrike" baseline="0" dirty="0">
                <a:solidFill>
                  <a:srgbClr val="000000"/>
                </a:solidFill>
                <a:latin typeface="Philosopher"/>
              </a:rPr>
              <a:t> </a:t>
            </a:r>
          </a:p>
          <a:p>
            <a:pPr lvl="1"/>
            <a:r>
              <a:rPr lang="fr-FR" b="0" i="0" u="none" strike="noStrike" baseline="0" dirty="0">
                <a:solidFill>
                  <a:srgbClr val="000000"/>
                </a:solidFill>
                <a:latin typeface="Philosopher"/>
              </a:rPr>
              <a:t>et</a:t>
            </a:r>
          </a:p>
          <a:p>
            <a:pPr marL="742950" lvl="1" indent="-285750">
              <a:buFont typeface="Wingdings" panose="05000000000000000000" pitchFamily="2" charset="2"/>
              <a:buChar char="Ø"/>
            </a:pPr>
            <a:r>
              <a:rPr lang="fr-FR" b="0" i="0" u="none" strike="noStrike" baseline="0" dirty="0">
                <a:solidFill>
                  <a:srgbClr val="000000"/>
                </a:solidFill>
                <a:latin typeface="Philosopher"/>
              </a:rPr>
              <a:t> de l'instruction théorique;</a:t>
            </a:r>
          </a:p>
        </p:txBody>
      </p:sp>
      <p:sp>
        <p:nvSpPr>
          <p:cNvPr id="7" name="ZoneTexte 6">
            <a:extLst>
              <a:ext uri="{FF2B5EF4-FFF2-40B4-BE49-F238E27FC236}">
                <a16:creationId xmlns:a16="http://schemas.microsoft.com/office/drawing/2014/main" id="{070E88A1-2228-B0CB-D3C5-34A1732898FF}"/>
              </a:ext>
            </a:extLst>
          </p:cNvPr>
          <p:cNvSpPr txBox="1"/>
          <p:nvPr/>
        </p:nvSpPr>
        <p:spPr>
          <a:xfrm>
            <a:off x="3781477" y="854562"/>
            <a:ext cx="4322402" cy="369332"/>
          </a:xfrm>
          <a:prstGeom prst="rect">
            <a:avLst/>
          </a:prstGeom>
          <a:noFill/>
        </p:spPr>
        <p:txBody>
          <a:bodyPr wrap="none" rtlCol="0">
            <a:spAutoFit/>
          </a:bodyPr>
          <a:lstStyle/>
          <a:p>
            <a:r>
              <a:rPr lang="fr-FR" b="1" dirty="0">
                <a:solidFill>
                  <a:srgbClr val="0070C0"/>
                </a:solidFill>
                <a:effectLst>
                  <a:outerShdw blurRad="38100" dist="38100" dir="2700000" algn="tl">
                    <a:srgbClr val="000000">
                      <a:alpha val="43137"/>
                    </a:srgbClr>
                  </a:outerShdw>
                </a:effectLst>
              </a:rPr>
              <a:t>Que doit faire le Responsable Pédagogique </a:t>
            </a:r>
          </a:p>
        </p:txBody>
      </p:sp>
    </p:spTree>
    <p:extLst>
      <p:ext uri="{BB962C8B-B14F-4D97-AF65-F5344CB8AC3E}">
        <p14:creationId xmlns:p14="http://schemas.microsoft.com/office/powerpoint/2010/main" val="3186053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C95930C-38C0-4845-9CA6-2B7EFFCE37FE}"/>
              </a:ext>
            </a:extLst>
          </p:cNvPr>
          <p:cNvSpPr>
            <a:spLocks noGrp="1"/>
          </p:cNvSpPr>
          <p:nvPr>
            <p:ph type="body" sz="quarter" idx="11"/>
          </p:nvPr>
        </p:nvSpPr>
        <p:spPr>
          <a:xfrm>
            <a:off x="3584448" y="177822"/>
            <a:ext cx="4413504" cy="412750"/>
          </a:xfrm>
        </p:spPr>
        <p:txBody>
          <a:bodyPr/>
          <a:lstStyle/>
          <a:p>
            <a:pPr algn="ctr"/>
            <a:r>
              <a:rPr lang="fr-FR" b="1" dirty="0">
                <a:solidFill>
                  <a:schemeClr val="accent1">
                    <a:lumMod val="75000"/>
                  </a:schemeClr>
                </a:solidFill>
                <a:effectLst>
                  <a:outerShdw blurRad="38100" dist="38100" dir="2700000" algn="tl">
                    <a:srgbClr val="000000">
                      <a:alpha val="43137"/>
                    </a:srgbClr>
                  </a:outerShdw>
                </a:effectLst>
              </a:rPr>
              <a:t> </a:t>
            </a:r>
            <a:r>
              <a:rPr lang="fr-FR" sz="2400" b="1" dirty="0">
                <a:solidFill>
                  <a:srgbClr val="0070C0"/>
                </a:solidFill>
              </a:rPr>
              <a:t>WEBINAIRE  06 juin 2023</a:t>
            </a:r>
          </a:p>
          <a:p>
            <a:endParaRPr lang="fr-FR" b="1" dirty="0">
              <a:solidFill>
                <a:schemeClr val="accent1">
                  <a:lumMod val="75000"/>
                </a:schemeClr>
              </a:solidFill>
              <a:effectLst>
                <a:outerShdw blurRad="38100" dist="38100" dir="2700000" algn="tl">
                  <a:srgbClr val="000000">
                    <a:alpha val="43137"/>
                  </a:srgbClr>
                </a:outerShdw>
              </a:effectLst>
            </a:endParaRPr>
          </a:p>
        </p:txBody>
      </p:sp>
      <p:pic>
        <p:nvPicPr>
          <p:cNvPr id="11" name="Image 10">
            <a:extLst>
              <a:ext uri="{FF2B5EF4-FFF2-40B4-BE49-F238E27FC236}">
                <a16:creationId xmlns:a16="http://schemas.microsoft.com/office/drawing/2014/main" id="{369FDBEC-4A35-40E6-941C-AB0FCAD050A6}"/>
              </a:ext>
            </a:extLst>
          </p:cNvPr>
          <p:cNvPicPr>
            <a:picLocks noChangeAspect="1"/>
          </p:cNvPicPr>
          <p:nvPr/>
        </p:nvPicPr>
        <p:blipFill>
          <a:blip r:embed="rId3"/>
          <a:stretch>
            <a:fillRect/>
          </a:stretch>
        </p:blipFill>
        <p:spPr>
          <a:xfrm>
            <a:off x="10723416" y="14886"/>
            <a:ext cx="1468584" cy="985557"/>
          </a:xfrm>
          <a:prstGeom prst="rect">
            <a:avLst/>
          </a:prstGeom>
        </p:spPr>
      </p:pic>
      <p:sp>
        <p:nvSpPr>
          <p:cNvPr id="5" name="ZoneTexte 4">
            <a:extLst>
              <a:ext uri="{FF2B5EF4-FFF2-40B4-BE49-F238E27FC236}">
                <a16:creationId xmlns:a16="http://schemas.microsoft.com/office/drawing/2014/main" id="{E9A323CB-0D07-DDE1-4362-9FB98353DB7E}"/>
              </a:ext>
            </a:extLst>
          </p:cNvPr>
          <p:cNvSpPr txBox="1"/>
          <p:nvPr/>
        </p:nvSpPr>
        <p:spPr>
          <a:xfrm>
            <a:off x="3048000" y="3255219"/>
            <a:ext cx="6096000" cy="369332"/>
          </a:xfrm>
          <a:prstGeom prst="rect">
            <a:avLst/>
          </a:prstGeom>
          <a:noFill/>
        </p:spPr>
        <p:txBody>
          <a:bodyPr wrap="square">
            <a:spAutoFit/>
          </a:bodyPr>
          <a:lstStyle/>
          <a:p>
            <a:r>
              <a:rPr lang="fr-FR" sz="1800" b="0" i="0" u="none" strike="noStrike" baseline="0" dirty="0">
                <a:solidFill>
                  <a:srgbClr val="FFFFFF"/>
                </a:solidFill>
                <a:latin typeface="LiberationSans"/>
              </a:rPr>
              <a:t>DTO.GEN.115 Déclaration</a:t>
            </a:r>
            <a:endParaRPr lang="fr-FR" dirty="0"/>
          </a:p>
        </p:txBody>
      </p:sp>
      <p:sp>
        <p:nvSpPr>
          <p:cNvPr id="6" name="Rectangle 5">
            <a:extLst>
              <a:ext uri="{FF2B5EF4-FFF2-40B4-BE49-F238E27FC236}">
                <a16:creationId xmlns:a16="http://schemas.microsoft.com/office/drawing/2014/main" id="{9BA8B53D-06F9-F0D1-9A7A-773C220CAB81}"/>
              </a:ext>
            </a:extLst>
          </p:cNvPr>
          <p:cNvSpPr/>
          <p:nvPr/>
        </p:nvSpPr>
        <p:spPr>
          <a:xfrm>
            <a:off x="1088571" y="1553563"/>
            <a:ext cx="5660571"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0" i="0" u="none" strike="noStrike" baseline="0">
                <a:solidFill>
                  <a:srgbClr val="FFFFFF"/>
                </a:solidFill>
                <a:latin typeface="LiberationSans"/>
              </a:rPr>
              <a:t>DTO.GEN.210 Exigences en matière de personnel</a:t>
            </a:r>
            <a:endParaRPr lang="fr-FR" dirty="0"/>
          </a:p>
        </p:txBody>
      </p:sp>
      <p:sp>
        <p:nvSpPr>
          <p:cNvPr id="10" name="ZoneTexte 9">
            <a:extLst>
              <a:ext uri="{FF2B5EF4-FFF2-40B4-BE49-F238E27FC236}">
                <a16:creationId xmlns:a16="http://schemas.microsoft.com/office/drawing/2014/main" id="{46D6E8DB-5115-6DBD-03A9-556FD3275F53}"/>
              </a:ext>
            </a:extLst>
          </p:cNvPr>
          <p:cNvSpPr txBox="1"/>
          <p:nvPr/>
        </p:nvSpPr>
        <p:spPr>
          <a:xfrm>
            <a:off x="1088571" y="2137275"/>
            <a:ext cx="9434286" cy="646331"/>
          </a:xfrm>
          <a:prstGeom prst="rect">
            <a:avLst/>
          </a:prstGeom>
          <a:noFill/>
        </p:spPr>
        <p:txBody>
          <a:bodyPr wrap="square">
            <a:spAutoFit/>
          </a:bodyPr>
          <a:lstStyle/>
          <a:p>
            <a:pPr marL="285750" indent="-285750" algn="l">
              <a:buFont typeface="Wingdings" panose="05000000000000000000" pitchFamily="2" charset="2"/>
              <a:buChar char="q"/>
            </a:pPr>
            <a:r>
              <a:rPr lang="fr-FR" sz="1800" b="0" i="0" u="none" strike="noStrike" baseline="0" dirty="0">
                <a:solidFill>
                  <a:schemeClr val="bg1">
                    <a:lumMod val="65000"/>
                  </a:schemeClr>
                </a:solidFill>
                <a:latin typeface="Philosopher"/>
              </a:rPr>
              <a:t>veiller à une bonne intégration </a:t>
            </a:r>
          </a:p>
          <a:p>
            <a:pPr marL="742950" lvl="1" indent="-285750">
              <a:buFont typeface="Wingdings" panose="05000000000000000000" pitchFamily="2" charset="2"/>
              <a:buChar char="Ø"/>
            </a:pPr>
            <a:r>
              <a:rPr lang="fr-FR" b="1" i="0" u="none" strike="noStrike" baseline="0" dirty="0">
                <a:latin typeface="Philosopher"/>
              </a:rPr>
              <a:t>de la formation au vol sur un aéronef</a:t>
            </a:r>
            <a:r>
              <a:rPr lang="fr-FR" b="1" i="0" u="none" strike="sngStrike" baseline="0" dirty="0">
                <a:latin typeface="Philosopher"/>
              </a:rPr>
              <a:t> </a:t>
            </a:r>
          </a:p>
        </p:txBody>
      </p:sp>
      <p:sp>
        <p:nvSpPr>
          <p:cNvPr id="3" name="ZoneTexte 2">
            <a:extLst>
              <a:ext uri="{FF2B5EF4-FFF2-40B4-BE49-F238E27FC236}">
                <a16:creationId xmlns:a16="http://schemas.microsoft.com/office/drawing/2014/main" id="{5BD71C4F-BA17-617E-BA46-5EC499CD1426}"/>
              </a:ext>
            </a:extLst>
          </p:cNvPr>
          <p:cNvSpPr txBox="1"/>
          <p:nvPr/>
        </p:nvSpPr>
        <p:spPr>
          <a:xfrm>
            <a:off x="980423" y="3255219"/>
            <a:ext cx="10003572" cy="646331"/>
          </a:xfrm>
          <a:prstGeom prst="rect">
            <a:avLst/>
          </a:prstGeom>
          <a:noFill/>
        </p:spPr>
        <p:txBody>
          <a:bodyPr wrap="none" rtlCol="0">
            <a:spAutoFit/>
          </a:bodyPr>
          <a:lstStyle/>
          <a:p>
            <a:r>
              <a:rPr lang="fr-FR" i="1" dirty="0"/>
              <a:t>La chronologie de leçons dispensées sont - elle respectées et en fonction des compétences du stagiaire?    </a:t>
            </a:r>
          </a:p>
          <a:p>
            <a:endParaRPr lang="fr-FR" i="1" dirty="0"/>
          </a:p>
        </p:txBody>
      </p:sp>
      <p:sp>
        <p:nvSpPr>
          <p:cNvPr id="7" name="ZoneTexte 6">
            <a:extLst>
              <a:ext uri="{FF2B5EF4-FFF2-40B4-BE49-F238E27FC236}">
                <a16:creationId xmlns:a16="http://schemas.microsoft.com/office/drawing/2014/main" id="{070E88A1-2228-B0CB-D3C5-34A1732898FF}"/>
              </a:ext>
            </a:extLst>
          </p:cNvPr>
          <p:cNvSpPr txBox="1"/>
          <p:nvPr/>
        </p:nvSpPr>
        <p:spPr>
          <a:xfrm>
            <a:off x="3781477" y="854562"/>
            <a:ext cx="4322402" cy="369332"/>
          </a:xfrm>
          <a:prstGeom prst="rect">
            <a:avLst/>
          </a:prstGeom>
          <a:noFill/>
        </p:spPr>
        <p:txBody>
          <a:bodyPr wrap="none" rtlCol="0">
            <a:spAutoFit/>
          </a:bodyPr>
          <a:lstStyle/>
          <a:p>
            <a:r>
              <a:rPr lang="fr-FR" b="1" dirty="0">
                <a:solidFill>
                  <a:srgbClr val="0070C0"/>
                </a:solidFill>
                <a:effectLst>
                  <a:outerShdw blurRad="38100" dist="38100" dir="2700000" algn="tl">
                    <a:srgbClr val="000000">
                      <a:alpha val="43137"/>
                    </a:srgbClr>
                  </a:outerShdw>
                </a:effectLst>
              </a:rPr>
              <a:t>Que doit faire le Responsable Pédagogique </a:t>
            </a:r>
          </a:p>
        </p:txBody>
      </p:sp>
      <p:pic>
        <p:nvPicPr>
          <p:cNvPr id="8" name="Image 7">
            <a:extLst>
              <a:ext uri="{FF2B5EF4-FFF2-40B4-BE49-F238E27FC236}">
                <a16:creationId xmlns:a16="http://schemas.microsoft.com/office/drawing/2014/main" id="{6826D2AD-F4CB-6CA2-1591-7D83132EB7BC}"/>
              </a:ext>
            </a:extLst>
          </p:cNvPr>
          <p:cNvPicPr>
            <a:picLocks noChangeAspect="1"/>
          </p:cNvPicPr>
          <p:nvPr/>
        </p:nvPicPr>
        <p:blipFill>
          <a:blip r:embed="rId4"/>
          <a:stretch>
            <a:fillRect/>
          </a:stretch>
        </p:blipFill>
        <p:spPr>
          <a:xfrm>
            <a:off x="632490" y="3901550"/>
            <a:ext cx="10620375" cy="1876425"/>
          </a:xfrm>
          <a:prstGeom prst="rect">
            <a:avLst/>
          </a:prstGeom>
        </p:spPr>
      </p:pic>
    </p:spTree>
    <p:extLst>
      <p:ext uri="{BB962C8B-B14F-4D97-AF65-F5344CB8AC3E}">
        <p14:creationId xmlns:p14="http://schemas.microsoft.com/office/powerpoint/2010/main" val="202500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C95930C-38C0-4845-9CA6-2B7EFFCE37FE}"/>
              </a:ext>
            </a:extLst>
          </p:cNvPr>
          <p:cNvSpPr>
            <a:spLocks noGrp="1"/>
          </p:cNvSpPr>
          <p:nvPr>
            <p:ph type="body" sz="quarter" idx="11"/>
          </p:nvPr>
        </p:nvSpPr>
        <p:spPr>
          <a:xfrm>
            <a:off x="3584448" y="177822"/>
            <a:ext cx="4413504" cy="412750"/>
          </a:xfrm>
        </p:spPr>
        <p:txBody>
          <a:bodyPr/>
          <a:lstStyle/>
          <a:p>
            <a:pPr algn="ctr"/>
            <a:r>
              <a:rPr lang="fr-FR" b="1" dirty="0">
                <a:solidFill>
                  <a:schemeClr val="accent1">
                    <a:lumMod val="75000"/>
                  </a:schemeClr>
                </a:solidFill>
                <a:effectLst>
                  <a:outerShdw blurRad="38100" dist="38100" dir="2700000" algn="tl">
                    <a:srgbClr val="000000">
                      <a:alpha val="43137"/>
                    </a:srgbClr>
                  </a:outerShdw>
                </a:effectLst>
              </a:rPr>
              <a:t> </a:t>
            </a:r>
            <a:r>
              <a:rPr lang="fr-FR" sz="2400" b="1" dirty="0">
                <a:solidFill>
                  <a:srgbClr val="0070C0"/>
                </a:solidFill>
              </a:rPr>
              <a:t>WEBINAIRE  06 juin 2023</a:t>
            </a:r>
          </a:p>
          <a:p>
            <a:endParaRPr lang="fr-FR" b="1" dirty="0">
              <a:solidFill>
                <a:schemeClr val="accent1">
                  <a:lumMod val="75000"/>
                </a:schemeClr>
              </a:solidFill>
              <a:effectLst>
                <a:outerShdw blurRad="38100" dist="38100" dir="2700000" algn="tl">
                  <a:srgbClr val="000000">
                    <a:alpha val="43137"/>
                  </a:srgbClr>
                </a:outerShdw>
              </a:effectLst>
            </a:endParaRPr>
          </a:p>
        </p:txBody>
      </p:sp>
      <p:pic>
        <p:nvPicPr>
          <p:cNvPr id="11" name="Image 10">
            <a:extLst>
              <a:ext uri="{FF2B5EF4-FFF2-40B4-BE49-F238E27FC236}">
                <a16:creationId xmlns:a16="http://schemas.microsoft.com/office/drawing/2014/main" id="{369FDBEC-4A35-40E6-941C-AB0FCAD050A6}"/>
              </a:ext>
            </a:extLst>
          </p:cNvPr>
          <p:cNvPicPr>
            <a:picLocks noChangeAspect="1"/>
          </p:cNvPicPr>
          <p:nvPr/>
        </p:nvPicPr>
        <p:blipFill>
          <a:blip r:embed="rId3"/>
          <a:stretch>
            <a:fillRect/>
          </a:stretch>
        </p:blipFill>
        <p:spPr>
          <a:xfrm>
            <a:off x="10723416" y="14886"/>
            <a:ext cx="1468584" cy="985557"/>
          </a:xfrm>
          <a:prstGeom prst="rect">
            <a:avLst/>
          </a:prstGeom>
        </p:spPr>
      </p:pic>
      <p:sp>
        <p:nvSpPr>
          <p:cNvPr id="5" name="ZoneTexte 4">
            <a:extLst>
              <a:ext uri="{FF2B5EF4-FFF2-40B4-BE49-F238E27FC236}">
                <a16:creationId xmlns:a16="http://schemas.microsoft.com/office/drawing/2014/main" id="{E9A323CB-0D07-DDE1-4362-9FB98353DB7E}"/>
              </a:ext>
            </a:extLst>
          </p:cNvPr>
          <p:cNvSpPr txBox="1"/>
          <p:nvPr/>
        </p:nvSpPr>
        <p:spPr>
          <a:xfrm>
            <a:off x="3048000" y="3255219"/>
            <a:ext cx="6096000" cy="369332"/>
          </a:xfrm>
          <a:prstGeom prst="rect">
            <a:avLst/>
          </a:prstGeom>
          <a:noFill/>
        </p:spPr>
        <p:txBody>
          <a:bodyPr wrap="square">
            <a:spAutoFit/>
          </a:bodyPr>
          <a:lstStyle/>
          <a:p>
            <a:r>
              <a:rPr lang="fr-FR" sz="1800" b="0" i="0" u="none" strike="noStrike" baseline="0" dirty="0">
                <a:solidFill>
                  <a:srgbClr val="FFFFFF"/>
                </a:solidFill>
                <a:latin typeface="LiberationSans"/>
              </a:rPr>
              <a:t>DTO.GEN.115 Déclaration</a:t>
            </a:r>
            <a:endParaRPr lang="fr-FR" dirty="0"/>
          </a:p>
        </p:txBody>
      </p:sp>
      <p:sp>
        <p:nvSpPr>
          <p:cNvPr id="6" name="Rectangle 5">
            <a:extLst>
              <a:ext uri="{FF2B5EF4-FFF2-40B4-BE49-F238E27FC236}">
                <a16:creationId xmlns:a16="http://schemas.microsoft.com/office/drawing/2014/main" id="{9BA8B53D-06F9-F0D1-9A7A-773C220CAB81}"/>
              </a:ext>
            </a:extLst>
          </p:cNvPr>
          <p:cNvSpPr/>
          <p:nvPr/>
        </p:nvSpPr>
        <p:spPr>
          <a:xfrm>
            <a:off x="1088571" y="1553563"/>
            <a:ext cx="5660571"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0" i="0" u="none" strike="noStrike" baseline="0">
                <a:solidFill>
                  <a:srgbClr val="FFFFFF"/>
                </a:solidFill>
                <a:latin typeface="LiberationSans"/>
              </a:rPr>
              <a:t>DTO.GEN.210 Exigences en matière de personnel</a:t>
            </a:r>
            <a:endParaRPr lang="fr-FR" dirty="0"/>
          </a:p>
        </p:txBody>
      </p:sp>
      <p:sp>
        <p:nvSpPr>
          <p:cNvPr id="10" name="ZoneTexte 9">
            <a:extLst>
              <a:ext uri="{FF2B5EF4-FFF2-40B4-BE49-F238E27FC236}">
                <a16:creationId xmlns:a16="http://schemas.microsoft.com/office/drawing/2014/main" id="{46D6E8DB-5115-6DBD-03A9-556FD3275F53}"/>
              </a:ext>
            </a:extLst>
          </p:cNvPr>
          <p:cNvSpPr txBox="1"/>
          <p:nvPr/>
        </p:nvSpPr>
        <p:spPr>
          <a:xfrm>
            <a:off x="1088571" y="2137275"/>
            <a:ext cx="9434286" cy="646331"/>
          </a:xfrm>
          <a:prstGeom prst="rect">
            <a:avLst/>
          </a:prstGeom>
          <a:noFill/>
        </p:spPr>
        <p:txBody>
          <a:bodyPr wrap="square">
            <a:spAutoFit/>
          </a:bodyPr>
          <a:lstStyle/>
          <a:p>
            <a:pPr marL="285750" indent="-285750" algn="l">
              <a:buFont typeface="Wingdings" panose="05000000000000000000" pitchFamily="2" charset="2"/>
              <a:buChar char="q"/>
            </a:pPr>
            <a:r>
              <a:rPr lang="fr-FR" sz="1800" b="0" i="0" u="none" strike="noStrike" baseline="0" dirty="0">
                <a:solidFill>
                  <a:schemeClr val="bg1">
                    <a:lumMod val="65000"/>
                  </a:schemeClr>
                </a:solidFill>
                <a:latin typeface="Philosopher"/>
              </a:rPr>
              <a:t>veiller à une bonne intégration </a:t>
            </a:r>
          </a:p>
          <a:p>
            <a:pPr marL="742950" lvl="1" indent="-285750">
              <a:buFont typeface="Wingdings" panose="05000000000000000000" pitchFamily="2" charset="2"/>
              <a:buChar char="Ø"/>
            </a:pPr>
            <a:r>
              <a:rPr lang="fr-FR" b="1" i="0" u="none" strike="noStrike" baseline="0" dirty="0">
                <a:latin typeface="Philosopher"/>
              </a:rPr>
              <a:t>de l'instruction théorique;</a:t>
            </a:r>
          </a:p>
        </p:txBody>
      </p:sp>
      <p:sp>
        <p:nvSpPr>
          <p:cNvPr id="3" name="ZoneTexte 2">
            <a:extLst>
              <a:ext uri="{FF2B5EF4-FFF2-40B4-BE49-F238E27FC236}">
                <a16:creationId xmlns:a16="http://schemas.microsoft.com/office/drawing/2014/main" id="{5BD71C4F-BA17-617E-BA46-5EC499CD1426}"/>
              </a:ext>
            </a:extLst>
          </p:cNvPr>
          <p:cNvSpPr txBox="1"/>
          <p:nvPr/>
        </p:nvSpPr>
        <p:spPr>
          <a:xfrm>
            <a:off x="913352" y="3021644"/>
            <a:ext cx="6098336" cy="369332"/>
          </a:xfrm>
          <a:prstGeom prst="rect">
            <a:avLst/>
          </a:prstGeom>
          <a:noFill/>
        </p:spPr>
        <p:txBody>
          <a:bodyPr wrap="none" rtlCol="0">
            <a:spAutoFit/>
          </a:bodyPr>
          <a:lstStyle/>
          <a:p>
            <a:r>
              <a:rPr lang="fr-FR" b="1" i="1" dirty="0"/>
              <a:t>Avant un vol les connaissances théoriques sont - elles connues </a:t>
            </a:r>
          </a:p>
        </p:txBody>
      </p:sp>
      <p:sp>
        <p:nvSpPr>
          <p:cNvPr id="7" name="ZoneTexte 6">
            <a:extLst>
              <a:ext uri="{FF2B5EF4-FFF2-40B4-BE49-F238E27FC236}">
                <a16:creationId xmlns:a16="http://schemas.microsoft.com/office/drawing/2014/main" id="{070E88A1-2228-B0CB-D3C5-34A1732898FF}"/>
              </a:ext>
            </a:extLst>
          </p:cNvPr>
          <p:cNvSpPr txBox="1"/>
          <p:nvPr/>
        </p:nvSpPr>
        <p:spPr>
          <a:xfrm>
            <a:off x="3781477" y="854562"/>
            <a:ext cx="4322402" cy="369332"/>
          </a:xfrm>
          <a:prstGeom prst="rect">
            <a:avLst/>
          </a:prstGeom>
          <a:noFill/>
        </p:spPr>
        <p:txBody>
          <a:bodyPr wrap="none" rtlCol="0">
            <a:spAutoFit/>
          </a:bodyPr>
          <a:lstStyle/>
          <a:p>
            <a:r>
              <a:rPr lang="fr-FR" b="1" dirty="0">
                <a:solidFill>
                  <a:srgbClr val="0070C0"/>
                </a:solidFill>
                <a:effectLst>
                  <a:outerShdw blurRad="38100" dist="38100" dir="2700000" algn="tl">
                    <a:srgbClr val="000000">
                      <a:alpha val="43137"/>
                    </a:srgbClr>
                  </a:outerShdw>
                </a:effectLst>
              </a:rPr>
              <a:t>Que doit faire le Responsable Pédagogique </a:t>
            </a:r>
          </a:p>
        </p:txBody>
      </p:sp>
      <p:sp>
        <p:nvSpPr>
          <p:cNvPr id="4" name="ZoneTexte 3">
            <a:extLst>
              <a:ext uri="{FF2B5EF4-FFF2-40B4-BE49-F238E27FC236}">
                <a16:creationId xmlns:a16="http://schemas.microsoft.com/office/drawing/2014/main" id="{249537FD-9383-D69C-2A23-F42F4026451E}"/>
              </a:ext>
            </a:extLst>
          </p:cNvPr>
          <p:cNvSpPr txBox="1"/>
          <p:nvPr/>
        </p:nvSpPr>
        <p:spPr>
          <a:xfrm>
            <a:off x="1590781" y="3480055"/>
            <a:ext cx="2869375" cy="369332"/>
          </a:xfrm>
          <a:prstGeom prst="rect">
            <a:avLst/>
          </a:prstGeom>
          <a:noFill/>
        </p:spPr>
        <p:txBody>
          <a:bodyPr wrap="none" rtlCol="0">
            <a:spAutoFit/>
          </a:bodyPr>
          <a:lstStyle/>
          <a:p>
            <a:pPr marL="285750" indent="-285750">
              <a:buFont typeface="Wingdings" panose="05000000000000000000" pitchFamily="2" charset="2"/>
              <a:buChar char="ü"/>
            </a:pPr>
            <a:r>
              <a:rPr lang="fr-FR" i="1" dirty="0"/>
              <a:t>Vidéos briefing-avant-vol </a:t>
            </a:r>
          </a:p>
        </p:txBody>
      </p:sp>
      <p:sp>
        <p:nvSpPr>
          <p:cNvPr id="8" name="ZoneTexte 7">
            <a:extLst>
              <a:ext uri="{FF2B5EF4-FFF2-40B4-BE49-F238E27FC236}">
                <a16:creationId xmlns:a16="http://schemas.microsoft.com/office/drawing/2014/main" id="{1CD1E308-5735-CABE-EBD9-9AB0BC66E691}"/>
              </a:ext>
            </a:extLst>
          </p:cNvPr>
          <p:cNvSpPr txBox="1"/>
          <p:nvPr/>
        </p:nvSpPr>
        <p:spPr>
          <a:xfrm>
            <a:off x="1590781" y="3865967"/>
            <a:ext cx="1354858" cy="369332"/>
          </a:xfrm>
          <a:prstGeom prst="rect">
            <a:avLst/>
          </a:prstGeom>
          <a:noFill/>
        </p:spPr>
        <p:txBody>
          <a:bodyPr wrap="none" rtlCol="0">
            <a:spAutoFit/>
          </a:bodyPr>
          <a:lstStyle/>
          <a:p>
            <a:pPr marL="285750" indent="-285750">
              <a:buFont typeface="Wingdings" panose="05000000000000000000" pitchFamily="2" charset="2"/>
              <a:buChar char="ü"/>
            </a:pPr>
            <a:r>
              <a:rPr lang="fr-FR" i="1" dirty="0"/>
              <a:t>Elearning</a:t>
            </a:r>
          </a:p>
        </p:txBody>
      </p:sp>
      <p:pic>
        <p:nvPicPr>
          <p:cNvPr id="12" name="Image 11">
            <a:extLst>
              <a:ext uri="{FF2B5EF4-FFF2-40B4-BE49-F238E27FC236}">
                <a16:creationId xmlns:a16="http://schemas.microsoft.com/office/drawing/2014/main" id="{867A1405-A853-5568-B481-4A09D2F04136}"/>
              </a:ext>
            </a:extLst>
          </p:cNvPr>
          <p:cNvPicPr>
            <a:picLocks noChangeAspect="1"/>
          </p:cNvPicPr>
          <p:nvPr/>
        </p:nvPicPr>
        <p:blipFill>
          <a:blip r:embed="rId4"/>
          <a:stretch>
            <a:fillRect/>
          </a:stretch>
        </p:blipFill>
        <p:spPr>
          <a:xfrm>
            <a:off x="908591" y="4422438"/>
            <a:ext cx="10640910" cy="2257740"/>
          </a:xfrm>
          <a:prstGeom prst="rect">
            <a:avLst/>
          </a:prstGeom>
        </p:spPr>
      </p:pic>
    </p:spTree>
    <p:extLst>
      <p:ext uri="{BB962C8B-B14F-4D97-AF65-F5344CB8AC3E}">
        <p14:creationId xmlns:p14="http://schemas.microsoft.com/office/powerpoint/2010/main" val="3980707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C95930C-38C0-4845-9CA6-2B7EFFCE37FE}"/>
              </a:ext>
            </a:extLst>
          </p:cNvPr>
          <p:cNvSpPr>
            <a:spLocks noGrp="1"/>
          </p:cNvSpPr>
          <p:nvPr>
            <p:ph type="body" sz="quarter" idx="11"/>
          </p:nvPr>
        </p:nvSpPr>
        <p:spPr>
          <a:xfrm>
            <a:off x="3584448" y="177822"/>
            <a:ext cx="4413504" cy="412750"/>
          </a:xfrm>
        </p:spPr>
        <p:txBody>
          <a:bodyPr/>
          <a:lstStyle/>
          <a:p>
            <a:pPr algn="ctr"/>
            <a:r>
              <a:rPr lang="fr-FR" b="1" dirty="0">
                <a:solidFill>
                  <a:schemeClr val="accent1">
                    <a:lumMod val="75000"/>
                  </a:schemeClr>
                </a:solidFill>
                <a:effectLst>
                  <a:outerShdw blurRad="38100" dist="38100" dir="2700000" algn="tl">
                    <a:srgbClr val="000000">
                      <a:alpha val="43137"/>
                    </a:srgbClr>
                  </a:outerShdw>
                </a:effectLst>
              </a:rPr>
              <a:t> </a:t>
            </a:r>
            <a:r>
              <a:rPr lang="fr-FR" sz="2400" b="1" dirty="0">
                <a:solidFill>
                  <a:srgbClr val="0070C0"/>
                </a:solidFill>
              </a:rPr>
              <a:t>WEBINAIRE  06 juin 2023</a:t>
            </a:r>
          </a:p>
          <a:p>
            <a:endParaRPr lang="fr-FR" b="1" dirty="0">
              <a:solidFill>
                <a:schemeClr val="accent1">
                  <a:lumMod val="75000"/>
                </a:schemeClr>
              </a:solidFill>
              <a:effectLst>
                <a:outerShdw blurRad="38100" dist="38100" dir="2700000" algn="tl">
                  <a:srgbClr val="000000">
                    <a:alpha val="43137"/>
                  </a:srgbClr>
                </a:outerShdw>
              </a:effectLst>
            </a:endParaRPr>
          </a:p>
        </p:txBody>
      </p:sp>
      <p:pic>
        <p:nvPicPr>
          <p:cNvPr id="11" name="Image 10">
            <a:extLst>
              <a:ext uri="{FF2B5EF4-FFF2-40B4-BE49-F238E27FC236}">
                <a16:creationId xmlns:a16="http://schemas.microsoft.com/office/drawing/2014/main" id="{369FDBEC-4A35-40E6-941C-AB0FCAD050A6}"/>
              </a:ext>
            </a:extLst>
          </p:cNvPr>
          <p:cNvPicPr>
            <a:picLocks noChangeAspect="1"/>
          </p:cNvPicPr>
          <p:nvPr/>
        </p:nvPicPr>
        <p:blipFill>
          <a:blip r:embed="rId2"/>
          <a:stretch>
            <a:fillRect/>
          </a:stretch>
        </p:blipFill>
        <p:spPr>
          <a:xfrm>
            <a:off x="10723416" y="14886"/>
            <a:ext cx="1468584" cy="985557"/>
          </a:xfrm>
          <a:prstGeom prst="rect">
            <a:avLst/>
          </a:prstGeom>
        </p:spPr>
      </p:pic>
      <p:sp>
        <p:nvSpPr>
          <p:cNvPr id="5" name="ZoneTexte 4">
            <a:extLst>
              <a:ext uri="{FF2B5EF4-FFF2-40B4-BE49-F238E27FC236}">
                <a16:creationId xmlns:a16="http://schemas.microsoft.com/office/drawing/2014/main" id="{E9A323CB-0D07-DDE1-4362-9FB98353DB7E}"/>
              </a:ext>
            </a:extLst>
          </p:cNvPr>
          <p:cNvSpPr txBox="1"/>
          <p:nvPr/>
        </p:nvSpPr>
        <p:spPr>
          <a:xfrm>
            <a:off x="3048000" y="3255219"/>
            <a:ext cx="6096000" cy="369332"/>
          </a:xfrm>
          <a:prstGeom prst="rect">
            <a:avLst/>
          </a:prstGeom>
          <a:noFill/>
        </p:spPr>
        <p:txBody>
          <a:bodyPr wrap="square">
            <a:spAutoFit/>
          </a:bodyPr>
          <a:lstStyle/>
          <a:p>
            <a:r>
              <a:rPr lang="fr-FR" sz="1800" b="0" i="0" u="none" strike="noStrike" baseline="0" dirty="0">
                <a:solidFill>
                  <a:srgbClr val="FFFFFF"/>
                </a:solidFill>
                <a:latin typeface="LiberationSans"/>
              </a:rPr>
              <a:t>DTO.GEN.115 Déclaration</a:t>
            </a:r>
            <a:endParaRPr lang="fr-FR" dirty="0"/>
          </a:p>
        </p:txBody>
      </p:sp>
      <p:sp>
        <p:nvSpPr>
          <p:cNvPr id="6" name="Rectangle 5">
            <a:extLst>
              <a:ext uri="{FF2B5EF4-FFF2-40B4-BE49-F238E27FC236}">
                <a16:creationId xmlns:a16="http://schemas.microsoft.com/office/drawing/2014/main" id="{9BA8B53D-06F9-F0D1-9A7A-773C220CAB81}"/>
              </a:ext>
            </a:extLst>
          </p:cNvPr>
          <p:cNvSpPr/>
          <p:nvPr/>
        </p:nvSpPr>
        <p:spPr>
          <a:xfrm>
            <a:off x="1088571" y="1553563"/>
            <a:ext cx="5660571"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0" i="0" u="none" strike="noStrike" baseline="0">
                <a:solidFill>
                  <a:srgbClr val="FFFFFF"/>
                </a:solidFill>
                <a:latin typeface="LiberationSans"/>
              </a:rPr>
              <a:t>DTO.GEN.210 Exigences en matière de personnel</a:t>
            </a:r>
            <a:endParaRPr lang="fr-FR" dirty="0"/>
          </a:p>
        </p:txBody>
      </p:sp>
      <p:sp>
        <p:nvSpPr>
          <p:cNvPr id="10" name="ZoneTexte 9">
            <a:extLst>
              <a:ext uri="{FF2B5EF4-FFF2-40B4-BE49-F238E27FC236}">
                <a16:creationId xmlns:a16="http://schemas.microsoft.com/office/drawing/2014/main" id="{46D6E8DB-5115-6DBD-03A9-556FD3275F53}"/>
              </a:ext>
            </a:extLst>
          </p:cNvPr>
          <p:cNvSpPr txBox="1"/>
          <p:nvPr/>
        </p:nvSpPr>
        <p:spPr>
          <a:xfrm>
            <a:off x="1088571" y="2137275"/>
            <a:ext cx="9434286" cy="1754326"/>
          </a:xfrm>
          <a:prstGeom prst="rect">
            <a:avLst/>
          </a:prstGeom>
          <a:noFill/>
        </p:spPr>
        <p:txBody>
          <a:bodyPr wrap="square">
            <a:spAutoFit/>
          </a:bodyPr>
          <a:lstStyle/>
          <a:p>
            <a:pPr marL="285750" indent="-285750" algn="l">
              <a:buFont typeface="Wingdings" panose="05000000000000000000" pitchFamily="2" charset="2"/>
              <a:buChar char="q"/>
            </a:pPr>
            <a:r>
              <a:rPr lang="fr-FR" sz="1800" b="0" i="0" u="none" strike="noStrike" baseline="0" dirty="0">
                <a:solidFill>
                  <a:schemeClr val="bg1">
                    <a:lumMod val="65000"/>
                  </a:schemeClr>
                </a:solidFill>
                <a:latin typeface="Philosopher"/>
              </a:rPr>
              <a:t>veiller à ce que la formation dispensée soit conforme aux exigences de l’annexe III (partie SFCL) du règlement d’exécution (UE) 2018/1976 de la Commission et au programme de formation du DTO;</a:t>
            </a:r>
          </a:p>
          <a:p>
            <a:pPr marL="285750" indent="-285750" algn="l">
              <a:buFont typeface="Wingdings" panose="05000000000000000000" pitchFamily="2" charset="2"/>
              <a:buChar char="q"/>
            </a:pPr>
            <a:r>
              <a:rPr lang="fr-FR" sz="1800" b="0" i="0" u="none" strike="noStrike" baseline="0" dirty="0">
                <a:solidFill>
                  <a:schemeClr val="bg1">
                    <a:lumMod val="65000"/>
                  </a:schemeClr>
                </a:solidFill>
                <a:latin typeface="Philosopher"/>
              </a:rPr>
              <a:t>veiller à une bonne intégration de la formation au vol sur un aéronef</a:t>
            </a:r>
            <a:r>
              <a:rPr lang="fr-FR" sz="1800" b="0" i="0" u="none" strike="sngStrike" baseline="0" dirty="0">
                <a:solidFill>
                  <a:schemeClr val="bg1">
                    <a:lumMod val="65000"/>
                  </a:schemeClr>
                </a:solidFill>
                <a:latin typeface="Philosopher"/>
              </a:rPr>
              <a:t> </a:t>
            </a:r>
            <a:r>
              <a:rPr lang="fr-FR" sz="1800" b="0" i="0" u="none" strike="noStrike" baseline="0" dirty="0">
                <a:solidFill>
                  <a:schemeClr val="bg1">
                    <a:lumMod val="65000"/>
                  </a:schemeClr>
                </a:solidFill>
                <a:latin typeface="Philosopher"/>
              </a:rPr>
              <a:t>et de l'instruction théorique;</a:t>
            </a:r>
          </a:p>
          <a:p>
            <a:pPr marL="285750" indent="-285750" algn="l">
              <a:buFont typeface="Wingdings" panose="05000000000000000000" pitchFamily="2" charset="2"/>
              <a:buChar char="q"/>
            </a:pPr>
            <a:r>
              <a:rPr lang="fr-FR" sz="1800" b="0" i="0" u="none" strike="noStrike" baseline="0" dirty="0">
                <a:solidFill>
                  <a:srgbClr val="000000"/>
                </a:solidFill>
                <a:latin typeface="Philosopher"/>
              </a:rPr>
              <a:t>superviser les progrès de chaque stagiaire;</a:t>
            </a:r>
          </a:p>
        </p:txBody>
      </p:sp>
      <p:sp>
        <p:nvSpPr>
          <p:cNvPr id="7" name="ZoneTexte 6">
            <a:extLst>
              <a:ext uri="{FF2B5EF4-FFF2-40B4-BE49-F238E27FC236}">
                <a16:creationId xmlns:a16="http://schemas.microsoft.com/office/drawing/2014/main" id="{3E4277B6-836E-0303-CEA9-90E5211420D2}"/>
              </a:ext>
            </a:extLst>
          </p:cNvPr>
          <p:cNvSpPr txBox="1"/>
          <p:nvPr/>
        </p:nvSpPr>
        <p:spPr>
          <a:xfrm>
            <a:off x="3781477" y="854562"/>
            <a:ext cx="4322402" cy="369332"/>
          </a:xfrm>
          <a:prstGeom prst="rect">
            <a:avLst/>
          </a:prstGeom>
          <a:noFill/>
        </p:spPr>
        <p:txBody>
          <a:bodyPr wrap="none" rtlCol="0">
            <a:spAutoFit/>
          </a:bodyPr>
          <a:lstStyle/>
          <a:p>
            <a:r>
              <a:rPr lang="fr-FR" b="1" dirty="0">
                <a:solidFill>
                  <a:srgbClr val="0070C0"/>
                </a:solidFill>
                <a:effectLst>
                  <a:outerShdw blurRad="38100" dist="38100" dir="2700000" algn="tl">
                    <a:srgbClr val="000000">
                      <a:alpha val="43137"/>
                    </a:srgbClr>
                  </a:outerShdw>
                </a:effectLst>
              </a:rPr>
              <a:t>Que doit faire le Responsable Pédagogique </a:t>
            </a:r>
          </a:p>
        </p:txBody>
      </p:sp>
    </p:spTree>
    <p:extLst>
      <p:ext uri="{BB962C8B-B14F-4D97-AF65-F5344CB8AC3E}">
        <p14:creationId xmlns:p14="http://schemas.microsoft.com/office/powerpoint/2010/main" val="3599408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C95930C-38C0-4845-9CA6-2B7EFFCE37FE}"/>
              </a:ext>
            </a:extLst>
          </p:cNvPr>
          <p:cNvSpPr>
            <a:spLocks noGrp="1"/>
          </p:cNvSpPr>
          <p:nvPr>
            <p:ph type="body" sz="quarter" idx="11"/>
          </p:nvPr>
        </p:nvSpPr>
        <p:spPr>
          <a:xfrm>
            <a:off x="3584448" y="177822"/>
            <a:ext cx="4413504" cy="412750"/>
          </a:xfrm>
        </p:spPr>
        <p:txBody>
          <a:bodyPr/>
          <a:lstStyle/>
          <a:p>
            <a:pPr algn="ctr"/>
            <a:r>
              <a:rPr lang="fr-FR" b="1" dirty="0">
                <a:solidFill>
                  <a:schemeClr val="accent1">
                    <a:lumMod val="75000"/>
                  </a:schemeClr>
                </a:solidFill>
                <a:effectLst>
                  <a:outerShdw blurRad="38100" dist="38100" dir="2700000" algn="tl">
                    <a:srgbClr val="000000">
                      <a:alpha val="43137"/>
                    </a:srgbClr>
                  </a:outerShdw>
                </a:effectLst>
              </a:rPr>
              <a:t> </a:t>
            </a:r>
            <a:r>
              <a:rPr lang="fr-FR" sz="2400" b="1" dirty="0">
                <a:solidFill>
                  <a:srgbClr val="0070C0"/>
                </a:solidFill>
              </a:rPr>
              <a:t>WEBINAIRE  06 juin 2023</a:t>
            </a:r>
          </a:p>
          <a:p>
            <a:endParaRPr lang="fr-FR" b="1" dirty="0">
              <a:solidFill>
                <a:schemeClr val="accent1">
                  <a:lumMod val="75000"/>
                </a:schemeClr>
              </a:solidFill>
              <a:effectLst>
                <a:outerShdw blurRad="38100" dist="38100" dir="2700000" algn="tl">
                  <a:srgbClr val="000000">
                    <a:alpha val="43137"/>
                  </a:srgbClr>
                </a:outerShdw>
              </a:effectLst>
            </a:endParaRPr>
          </a:p>
        </p:txBody>
      </p:sp>
      <p:pic>
        <p:nvPicPr>
          <p:cNvPr id="11" name="Image 10">
            <a:extLst>
              <a:ext uri="{FF2B5EF4-FFF2-40B4-BE49-F238E27FC236}">
                <a16:creationId xmlns:a16="http://schemas.microsoft.com/office/drawing/2014/main" id="{369FDBEC-4A35-40E6-941C-AB0FCAD050A6}"/>
              </a:ext>
            </a:extLst>
          </p:cNvPr>
          <p:cNvPicPr>
            <a:picLocks noChangeAspect="1"/>
          </p:cNvPicPr>
          <p:nvPr/>
        </p:nvPicPr>
        <p:blipFill>
          <a:blip r:embed="rId2"/>
          <a:stretch>
            <a:fillRect/>
          </a:stretch>
        </p:blipFill>
        <p:spPr>
          <a:xfrm>
            <a:off x="10723416" y="14886"/>
            <a:ext cx="1468584" cy="985557"/>
          </a:xfrm>
          <a:prstGeom prst="rect">
            <a:avLst/>
          </a:prstGeom>
        </p:spPr>
      </p:pic>
      <p:sp>
        <p:nvSpPr>
          <p:cNvPr id="5" name="ZoneTexte 4">
            <a:extLst>
              <a:ext uri="{FF2B5EF4-FFF2-40B4-BE49-F238E27FC236}">
                <a16:creationId xmlns:a16="http://schemas.microsoft.com/office/drawing/2014/main" id="{E9A323CB-0D07-DDE1-4362-9FB98353DB7E}"/>
              </a:ext>
            </a:extLst>
          </p:cNvPr>
          <p:cNvSpPr txBox="1"/>
          <p:nvPr/>
        </p:nvSpPr>
        <p:spPr>
          <a:xfrm>
            <a:off x="3048000" y="3255219"/>
            <a:ext cx="6096000" cy="369332"/>
          </a:xfrm>
          <a:prstGeom prst="rect">
            <a:avLst/>
          </a:prstGeom>
          <a:noFill/>
        </p:spPr>
        <p:txBody>
          <a:bodyPr wrap="square">
            <a:spAutoFit/>
          </a:bodyPr>
          <a:lstStyle/>
          <a:p>
            <a:r>
              <a:rPr lang="fr-FR" sz="1800" b="0" i="0" u="none" strike="noStrike" baseline="0" dirty="0">
                <a:solidFill>
                  <a:srgbClr val="FFFFFF"/>
                </a:solidFill>
                <a:latin typeface="LiberationSans"/>
              </a:rPr>
              <a:t>DTO.GEN.115 Déclaration</a:t>
            </a:r>
            <a:endParaRPr lang="fr-FR" dirty="0"/>
          </a:p>
        </p:txBody>
      </p:sp>
      <p:sp>
        <p:nvSpPr>
          <p:cNvPr id="6" name="Rectangle 5">
            <a:extLst>
              <a:ext uri="{FF2B5EF4-FFF2-40B4-BE49-F238E27FC236}">
                <a16:creationId xmlns:a16="http://schemas.microsoft.com/office/drawing/2014/main" id="{9BA8B53D-06F9-F0D1-9A7A-773C220CAB81}"/>
              </a:ext>
            </a:extLst>
          </p:cNvPr>
          <p:cNvSpPr/>
          <p:nvPr/>
        </p:nvSpPr>
        <p:spPr>
          <a:xfrm>
            <a:off x="1088571" y="1553563"/>
            <a:ext cx="5660571"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0" i="0" u="none" strike="noStrike" baseline="0">
                <a:solidFill>
                  <a:srgbClr val="FFFFFF"/>
                </a:solidFill>
                <a:latin typeface="LiberationSans"/>
              </a:rPr>
              <a:t>DTO.GEN.210 Exigences en matière de personnel</a:t>
            </a:r>
            <a:endParaRPr lang="fr-FR" dirty="0"/>
          </a:p>
        </p:txBody>
      </p:sp>
      <p:sp>
        <p:nvSpPr>
          <p:cNvPr id="10" name="ZoneTexte 9">
            <a:extLst>
              <a:ext uri="{FF2B5EF4-FFF2-40B4-BE49-F238E27FC236}">
                <a16:creationId xmlns:a16="http://schemas.microsoft.com/office/drawing/2014/main" id="{46D6E8DB-5115-6DBD-03A9-556FD3275F53}"/>
              </a:ext>
            </a:extLst>
          </p:cNvPr>
          <p:cNvSpPr txBox="1"/>
          <p:nvPr/>
        </p:nvSpPr>
        <p:spPr>
          <a:xfrm>
            <a:off x="1088571" y="2137275"/>
            <a:ext cx="9434286" cy="369332"/>
          </a:xfrm>
          <a:prstGeom prst="rect">
            <a:avLst/>
          </a:prstGeom>
          <a:noFill/>
        </p:spPr>
        <p:txBody>
          <a:bodyPr wrap="square">
            <a:spAutoFit/>
          </a:bodyPr>
          <a:lstStyle/>
          <a:p>
            <a:pPr marL="285750" indent="-285750" algn="l">
              <a:buFont typeface="Wingdings" panose="05000000000000000000" pitchFamily="2" charset="2"/>
              <a:buChar char="q"/>
            </a:pPr>
            <a:r>
              <a:rPr lang="fr-FR" sz="1800" b="0" i="0" u="none" strike="noStrike" baseline="0" dirty="0">
                <a:solidFill>
                  <a:schemeClr val="bg1">
                    <a:lumMod val="65000"/>
                  </a:schemeClr>
                </a:solidFill>
                <a:latin typeface="Philosopher"/>
              </a:rPr>
              <a:t>superviser les progrès de chaque stagiaire;</a:t>
            </a:r>
          </a:p>
        </p:txBody>
      </p:sp>
      <p:sp>
        <p:nvSpPr>
          <p:cNvPr id="3" name="ZoneTexte 2">
            <a:extLst>
              <a:ext uri="{FF2B5EF4-FFF2-40B4-BE49-F238E27FC236}">
                <a16:creationId xmlns:a16="http://schemas.microsoft.com/office/drawing/2014/main" id="{9C2E8219-294C-1F52-311A-2C1C532A271B}"/>
              </a:ext>
            </a:extLst>
          </p:cNvPr>
          <p:cNvSpPr txBox="1"/>
          <p:nvPr/>
        </p:nvSpPr>
        <p:spPr>
          <a:xfrm>
            <a:off x="1379420" y="2516555"/>
            <a:ext cx="3691395" cy="646331"/>
          </a:xfrm>
          <a:prstGeom prst="rect">
            <a:avLst/>
          </a:prstGeom>
          <a:noFill/>
        </p:spPr>
        <p:txBody>
          <a:bodyPr wrap="none" rtlCol="0">
            <a:spAutoFit/>
          </a:bodyPr>
          <a:lstStyle/>
          <a:p>
            <a:r>
              <a:rPr lang="fr-FR" i="1" dirty="0"/>
              <a:t>Fiche de progression formation en vol</a:t>
            </a:r>
          </a:p>
          <a:p>
            <a:endParaRPr lang="fr-FR" i="1" dirty="0"/>
          </a:p>
        </p:txBody>
      </p:sp>
      <p:sp>
        <p:nvSpPr>
          <p:cNvPr id="7" name="ZoneTexte 6">
            <a:extLst>
              <a:ext uri="{FF2B5EF4-FFF2-40B4-BE49-F238E27FC236}">
                <a16:creationId xmlns:a16="http://schemas.microsoft.com/office/drawing/2014/main" id="{3E4277B6-836E-0303-CEA9-90E5211420D2}"/>
              </a:ext>
            </a:extLst>
          </p:cNvPr>
          <p:cNvSpPr txBox="1"/>
          <p:nvPr/>
        </p:nvSpPr>
        <p:spPr>
          <a:xfrm>
            <a:off x="3781477" y="854562"/>
            <a:ext cx="4322402" cy="369332"/>
          </a:xfrm>
          <a:prstGeom prst="rect">
            <a:avLst/>
          </a:prstGeom>
          <a:noFill/>
        </p:spPr>
        <p:txBody>
          <a:bodyPr wrap="none" rtlCol="0">
            <a:spAutoFit/>
          </a:bodyPr>
          <a:lstStyle/>
          <a:p>
            <a:r>
              <a:rPr lang="fr-FR" b="1" dirty="0">
                <a:solidFill>
                  <a:srgbClr val="0070C0"/>
                </a:solidFill>
                <a:effectLst>
                  <a:outerShdw blurRad="38100" dist="38100" dir="2700000" algn="tl">
                    <a:srgbClr val="000000">
                      <a:alpha val="43137"/>
                    </a:srgbClr>
                  </a:outerShdw>
                </a:effectLst>
              </a:rPr>
              <a:t>Que doit faire le Responsable Pédagogique </a:t>
            </a:r>
          </a:p>
        </p:txBody>
      </p:sp>
      <p:pic>
        <p:nvPicPr>
          <p:cNvPr id="8" name="Image 7">
            <a:extLst>
              <a:ext uri="{FF2B5EF4-FFF2-40B4-BE49-F238E27FC236}">
                <a16:creationId xmlns:a16="http://schemas.microsoft.com/office/drawing/2014/main" id="{ABBFAC72-0E8B-4EE1-076C-884EB077C682}"/>
              </a:ext>
            </a:extLst>
          </p:cNvPr>
          <p:cNvPicPr>
            <a:picLocks noChangeAspect="1"/>
          </p:cNvPicPr>
          <p:nvPr/>
        </p:nvPicPr>
        <p:blipFill>
          <a:blip r:embed="rId3"/>
          <a:stretch>
            <a:fillRect/>
          </a:stretch>
        </p:blipFill>
        <p:spPr>
          <a:xfrm>
            <a:off x="442710" y="1213301"/>
            <a:ext cx="10553700" cy="4581525"/>
          </a:xfrm>
          <a:prstGeom prst="rect">
            <a:avLst/>
          </a:prstGeom>
        </p:spPr>
      </p:pic>
    </p:spTree>
    <p:extLst>
      <p:ext uri="{BB962C8B-B14F-4D97-AF65-F5344CB8AC3E}">
        <p14:creationId xmlns:p14="http://schemas.microsoft.com/office/powerpoint/2010/main" val="2903234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C95930C-38C0-4845-9CA6-2B7EFFCE37FE}"/>
              </a:ext>
            </a:extLst>
          </p:cNvPr>
          <p:cNvSpPr>
            <a:spLocks noGrp="1"/>
          </p:cNvSpPr>
          <p:nvPr>
            <p:ph type="body" sz="quarter" idx="11"/>
          </p:nvPr>
        </p:nvSpPr>
        <p:spPr>
          <a:xfrm>
            <a:off x="3584448" y="177822"/>
            <a:ext cx="4413504" cy="412750"/>
          </a:xfrm>
        </p:spPr>
        <p:txBody>
          <a:bodyPr/>
          <a:lstStyle/>
          <a:p>
            <a:pPr algn="ctr"/>
            <a:r>
              <a:rPr lang="fr-FR" b="1" dirty="0">
                <a:solidFill>
                  <a:schemeClr val="accent1">
                    <a:lumMod val="75000"/>
                  </a:schemeClr>
                </a:solidFill>
                <a:effectLst>
                  <a:outerShdw blurRad="38100" dist="38100" dir="2700000" algn="tl">
                    <a:srgbClr val="000000">
                      <a:alpha val="43137"/>
                    </a:srgbClr>
                  </a:outerShdw>
                </a:effectLst>
              </a:rPr>
              <a:t> </a:t>
            </a:r>
            <a:r>
              <a:rPr lang="fr-FR" sz="2400" b="1" dirty="0">
                <a:solidFill>
                  <a:srgbClr val="0070C0"/>
                </a:solidFill>
              </a:rPr>
              <a:t>WEBINAIRE  06 juin 2023</a:t>
            </a:r>
          </a:p>
          <a:p>
            <a:endParaRPr lang="fr-FR" b="1" dirty="0">
              <a:solidFill>
                <a:schemeClr val="accent1">
                  <a:lumMod val="75000"/>
                </a:schemeClr>
              </a:solidFill>
              <a:effectLst>
                <a:outerShdw blurRad="38100" dist="38100" dir="2700000" algn="tl">
                  <a:srgbClr val="000000">
                    <a:alpha val="43137"/>
                  </a:srgbClr>
                </a:outerShdw>
              </a:effectLst>
            </a:endParaRPr>
          </a:p>
        </p:txBody>
      </p:sp>
      <p:pic>
        <p:nvPicPr>
          <p:cNvPr id="11" name="Image 10">
            <a:extLst>
              <a:ext uri="{FF2B5EF4-FFF2-40B4-BE49-F238E27FC236}">
                <a16:creationId xmlns:a16="http://schemas.microsoft.com/office/drawing/2014/main" id="{369FDBEC-4A35-40E6-941C-AB0FCAD050A6}"/>
              </a:ext>
            </a:extLst>
          </p:cNvPr>
          <p:cNvPicPr>
            <a:picLocks noChangeAspect="1"/>
          </p:cNvPicPr>
          <p:nvPr/>
        </p:nvPicPr>
        <p:blipFill>
          <a:blip r:embed="rId3"/>
          <a:stretch>
            <a:fillRect/>
          </a:stretch>
        </p:blipFill>
        <p:spPr>
          <a:xfrm>
            <a:off x="10723416" y="14886"/>
            <a:ext cx="1468584" cy="985557"/>
          </a:xfrm>
          <a:prstGeom prst="rect">
            <a:avLst/>
          </a:prstGeom>
        </p:spPr>
      </p:pic>
      <p:sp>
        <p:nvSpPr>
          <p:cNvPr id="5" name="ZoneTexte 4">
            <a:extLst>
              <a:ext uri="{FF2B5EF4-FFF2-40B4-BE49-F238E27FC236}">
                <a16:creationId xmlns:a16="http://schemas.microsoft.com/office/drawing/2014/main" id="{E9A323CB-0D07-DDE1-4362-9FB98353DB7E}"/>
              </a:ext>
            </a:extLst>
          </p:cNvPr>
          <p:cNvSpPr txBox="1"/>
          <p:nvPr/>
        </p:nvSpPr>
        <p:spPr>
          <a:xfrm>
            <a:off x="3048000" y="3255219"/>
            <a:ext cx="6096000" cy="369332"/>
          </a:xfrm>
          <a:prstGeom prst="rect">
            <a:avLst/>
          </a:prstGeom>
          <a:noFill/>
        </p:spPr>
        <p:txBody>
          <a:bodyPr wrap="square">
            <a:spAutoFit/>
          </a:bodyPr>
          <a:lstStyle/>
          <a:p>
            <a:r>
              <a:rPr lang="fr-FR" sz="1800" b="0" i="0" u="none" strike="noStrike" baseline="0" dirty="0">
                <a:solidFill>
                  <a:srgbClr val="FFFFFF"/>
                </a:solidFill>
                <a:latin typeface="LiberationSans"/>
              </a:rPr>
              <a:t>DTO.GEN.115 Déclaration</a:t>
            </a:r>
            <a:endParaRPr lang="fr-FR" dirty="0"/>
          </a:p>
        </p:txBody>
      </p:sp>
      <p:sp>
        <p:nvSpPr>
          <p:cNvPr id="6" name="Rectangle 5">
            <a:extLst>
              <a:ext uri="{FF2B5EF4-FFF2-40B4-BE49-F238E27FC236}">
                <a16:creationId xmlns:a16="http://schemas.microsoft.com/office/drawing/2014/main" id="{9BA8B53D-06F9-F0D1-9A7A-773C220CAB81}"/>
              </a:ext>
            </a:extLst>
          </p:cNvPr>
          <p:cNvSpPr/>
          <p:nvPr/>
        </p:nvSpPr>
        <p:spPr>
          <a:xfrm>
            <a:off x="1088571" y="1553563"/>
            <a:ext cx="5660571"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0" i="0" u="none" strike="noStrike" baseline="0">
                <a:solidFill>
                  <a:srgbClr val="FFFFFF"/>
                </a:solidFill>
                <a:latin typeface="LiberationSans"/>
              </a:rPr>
              <a:t>DTO.GEN.210 Exigences en matière de personnel</a:t>
            </a:r>
            <a:endParaRPr lang="fr-FR" dirty="0"/>
          </a:p>
        </p:txBody>
      </p:sp>
      <p:sp>
        <p:nvSpPr>
          <p:cNvPr id="10" name="ZoneTexte 9">
            <a:extLst>
              <a:ext uri="{FF2B5EF4-FFF2-40B4-BE49-F238E27FC236}">
                <a16:creationId xmlns:a16="http://schemas.microsoft.com/office/drawing/2014/main" id="{46D6E8DB-5115-6DBD-03A9-556FD3275F53}"/>
              </a:ext>
            </a:extLst>
          </p:cNvPr>
          <p:cNvSpPr txBox="1"/>
          <p:nvPr/>
        </p:nvSpPr>
        <p:spPr>
          <a:xfrm>
            <a:off x="1088571" y="2137275"/>
            <a:ext cx="9434286" cy="369332"/>
          </a:xfrm>
          <a:prstGeom prst="rect">
            <a:avLst/>
          </a:prstGeom>
          <a:noFill/>
        </p:spPr>
        <p:txBody>
          <a:bodyPr wrap="square">
            <a:spAutoFit/>
          </a:bodyPr>
          <a:lstStyle/>
          <a:p>
            <a:pPr marL="285750" indent="-285750" algn="l">
              <a:buFont typeface="Wingdings" panose="05000000000000000000" pitchFamily="2" charset="2"/>
              <a:buChar char="q"/>
            </a:pPr>
            <a:r>
              <a:rPr lang="fr-FR" sz="1800" b="0" i="0" u="none" strike="noStrike" baseline="0" dirty="0">
                <a:solidFill>
                  <a:srgbClr val="000000"/>
                </a:solidFill>
                <a:latin typeface="Philosopher"/>
              </a:rPr>
              <a:t>superviser les progrès de chaque stagiaire;</a:t>
            </a:r>
          </a:p>
        </p:txBody>
      </p:sp>
      <p:sp>
        <p:nvSpPr>
          <p:cNvPr id="3" name="ZoneTexte 2">
            <a:extLst>
              <a:ext uri="{FF2B5EF4-FFF2-40B4-BE49-F238E27FC236}">
                <a16:creationId xmlns:a16="http://schemas.microsoft.com/office/drawing/2014/main" id="{9C2E8219-294C-1F52-311A-2C1C532A271B}"/>
              </a:ext>
            </a:extLst>
          </p:cNvPr>
          <p:cNvSpPr txBox="1"/>
          <p:nvPr/>
        </p:nvSpPr>
        <p:spPr>
          <a:xfrm>
            <a:off x="1379420" y="2516555"/>
            <a:ext cx="6121227" cy="923330"/>
          </a:xfrm>
          <a:prstGeom prst="rect">
            <a:avLst/>
          </a:prstGeom>
          <a:noFill/>
        </p:spPr>
        <p:txBody>
          <a:bodyPr wrap="none" rtlCol="0">
            <a:spAutoFit/>
          </a:bodyPr>
          <a:lstStyle/>
          <a:p>
            <a:r>
              <a:rPr lang="fr-FR" i="1" dirty="0">
                <a:solidFill>
                  <a:schemeClr val="bg1">
                    <a:lumMod val="65000"/>
                  </a:schemeClr>
                </a:solidFill>
              </a:rPr>
              <a:t>Fiche de progression formation en vol</a:t>
            </a:r>
          </a:p>
          <a:p>
            <a:endParaRPr lang="fr-FR" i="1" dirty="0"/>
          </a:p>
          <a:p>
            <a:r>
              <a:rPr lang="fr-FR" i="1" dirty="0"/>
              <a:t>Elearning où en est le stagiaire pour le présenter au théorique !</a:t>
            </a:r>
          </a:p>
        </p:txBody>
      </p:sp>
      <p:sp>
        <p:nvSpPr>
          <p:cNvPr id="7" name="ZoneTexte 6">
            <a:extLst>
              <a:ext uri="{FF2B5EF4-FFF2-40B4-BE49-F238E27FC236}">
                <a16:creationId xmlns:a16="http://schemas.microsoft.com/office/drawing/2014/main" id="{3E4277B6-836E-0303-CEA9-90E5211420D2}"/>
              </a:ext>
            </a:extLst>
          </p:cNvPr>
          <p:cNvSpPr txBox="1"/>
          <p:nvPr/>
        </p:nvSpPr>
        <p:spPr>
          <a:xfrm>
            <a:off x="3781477" y="854562"/>
            <a:ext cx="4322402" cy="369332"/>
          </a:xfrm>
          <a:prstGeom prst="rect">
            <a:avLst/>
          </a:prstGeom>
          <a:noFill/>
        </p:spPr>
        <p:txBody>
          <a:bodyPr wrap="none" rtlCol="0">
            <a:spAutoFit/>
          </a:bodyPr>
          <a:lstStyle/>
          <a:p>
            <a:r>
              <a:rPr lang="fr-FR" b="1" dirty="0">
                <a:solidFill>
                  <a:srgbClr val="0070C0"/>
                </a:solidFill>
                <a:effectLst>
                  <a:outerShdw blurRad="38100" dist="38100" dir="2700000" algn="tl">
                    <a:srgbClr val="000000">
                      <a:alpha val="43137"/>
                    </a:srgbClr>
                  </a:outerShdw>
                </a:effectLst>
              </a:rPr>
              <a:t>Que doit faire le Responsable Pédagogique </a:t>
            </a:r>
          </a:p>
        </p:txBody>
      </p:sp>
      <p:sp>
        <p:nvSpPr>
          <p:cNvPr id="4" name="ZoneTexte 3">
            <a:extLst>
              <a:ext uri="{FF2B5EF4-FFF2-40B4-BE49-F238E27FC236}">
                <a16:creationId xmlns:a16="http://schemas.microsoft.com/office/drawing/2014/main" id="{98FA9AF7-2F94-05FA-AD1B-791E9C93ECF8}"/>
              </a:ext>
            </a:extLst>
          </p:cNvPr>
          <p:cNvSpPr txBox="1"/>
          <p:nvPr/>
        </p:nvSpPr>
        <p:spPr>
          <a:xfrm>
            <a:off x="1306268" y="3726832"/>
            <a:ext cx="7501862" cy="369332"/>
          </a:xfrm>
          <a:prstGeom prst="rect">
            <a:avLst/>
          </a:prstGeom>
          <a:noFill/>
        </p:spPr>
        <p:txBody>
          <a:bodyPr wrap="none" rtlCol="0">
            <a:spAutoFit/>
          </a:bodyPr>
          <a:lstStyle/>
          <a:p>
            <a:r>
              <a:rPr lang="fr-FR" i="1" dirty="0"/>
              <a:t>C’est le FI(S) qui effectue le suivi ,mais c’est le RP qui rédige la recommandation</a:t>
            </a:r>
          </a:p>
        </p:txBody>
      </p:sp>
      <p:pic>
        <p:nvPicPr>
          <p:cNvPr id="9" name="Image 8">
            <a:extLst>
              <a:ext uri="{FF2B5EF4-FFF2-40B4-BE49-F238E27FC236}">
                <a16:creationId xmlns:a16="http://schemas.microsoft.com/office/drawing/2014/main" id="{C738EE21-EF91-1A92-4D1B-074EBF67D1FA}"/>
              </a:ext>
            </a:extLst>
          </p:cNvPr>
          <p:cNvPicPr>
            <a:picLocks noChangeAspect="1"/>
          </p:cNvPicPr>
          <p:nvPr/>
        </p:nvPicPr>
        <p:blipFill>
          <a:blip r:embed="rId4"/>
          <a:stretch>
            <a:fillRect/>
          </a:stretch>
        </p:blipFill>
        <p:spPr>
          <a:xfrm>
            <a:off x="899401" y="4211711"/>
            <a:ext cx="10439400" cy="981075"/>
          </a:xfrm>
          <a:prstGeom prst="rect">
            <a:avLst/>
          </a:prstGeom>
        </p:spPr>
      </p:pic>
      <p:pic>
        <p:nvPicPr>
          <p:cNvPr id="13" name="Image 12">
            <a:extLst>
              <a:ext uri="{FF2B5EF4-FFF2-40B4-BE49-F238E27FC236}">
                <a16:creationId xmlns:a16="http://schemas.microsoft.com/office/drawing/2014/main" id="{46BA901C-1C4C-714F-DD33-1A091F6A77F8}"/>
              </a:ext>
            </a:extLst>
          </p:cNvPr>
          <p:cNvPicPr>
            <a:picLocks noChangeAspect="1"/>
          </p:cNvPicPr>
          <p:nvPr/>
        </p:nvPicPr>
        <p:blipFill>
          <a:blip r:embed="rId5"/>
          <a:stretch>
            <a:fillRect/>
          </a:stretch>
        </p:blipFill>
        <p:spPr>
          <a:xfrm>
            <a:off x="3535785" y="801642"/>
            <a:ext cx="4584651" cy="5645818"/>
          </a:xfrm>
          <a:prstGeom prst="rect">
            <a:avLst/>
          </a:prstGeom>
        </p:spPr>
      </p:pic>
    </p:spTree>
    <p:extLst>
      <p:ext uri="{BB962C8B-B14F-4D97-AF65-F5344CB8AC3E}">
        <p14:creationId xmlns:p14="http://schemas.microsoft.com/office/powerpoint/2010/main" val="98624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C95930C-38C0-4845-9CA6-2B7EFFCE37FE}"/>
              </a:ext>
            </a:extLst>
          </p:cNvPr>
          <p:cNvSpPr>
            <a:spLocks noGrp="1"/>
          </p:cNvSpPr>
          <p:nvPr>
            <p:ph type="body" sz="quarter" idx="11"/>
          </p:nvPr>
        </p:nvSpPr>
        <p:spPr>
          <a:xfrm>
            <a:off x="3584448" y="177822"/>
            <a:ext cx="4413504" cy="412750"/>
          </a:xfrm>
        </p:spPr>
        <p:txBody>
          <a:bodyPr/>
          <a:lstStyle/>
          <a:p>
            <a:pPr algn="ctr"/>
            <a:r>
              <a:rPr lang="fr-FR" b="1" dirty="0">
                <a:solidFill>
                  <a:schemeClr val="accent1">
                    <a:lumMod val="75000"/>
                  </a:schemeClr>
                </a:solidFill>
                <a:effectLst>
                  <a:outerShdw blurRad="38100" dist="38100" dir="2700000" algn="tl">
                    <a:srgbClr val="000000">
                      <a:alpha val="43137"/>
                    </a:srgbClr>
                  </a:outerShdw>
                </a:effectLst>
              </a:rPr>
              <a:t> </a:t>
            </a:r>
            <a:r>
              <a:rPr lang="fr-FR" sz="2400" b="1" dirty="0">
                <a:solidFill>
                  <a:srgbClr val="0070C0"/>
                </a:solidFill>
              </a:rPr>
              <a:t>WEBINAIRE  06 juin 2023</a:t>
            </a:r>
          </a:p>
          <a:p>
            <a:endParaRPr lang="fr-FR" b="1" dirty="0">
              <a:solidFill>
                <a:schemeClr val="accent1">
                  <a:lumMod val="75000"/>
                </a:schemeClr>
              </a:solidFill>
              <a:effectLst>
                <a:outerShdw blurRad="38100" dist="38100" dir="2700000" algn="tl">
                  <a:srgbClr val="000000">
                    <a:alpha val="43137"/>
                  </a:srgbClr>
                </a:outerShdw>
              </a:effectLst>
            </a:endParaRPr>
          </a:p>
        </p:txBody>
      </p:sp>
      <p:pic>
        <p:nvPicPr>
          <p:cNvPr id="11" name="Image 10">
            <a:extLst>
              <a:ext uri="{FF2B5EF4-FFF2-40B4-BE49-F238E27FC236}">
                <a16:creationId xmlns:a16="http://schemas.microsoft.com/office/drawing/2014/main" id="{369FDBEC-4A35-40E6-941C-AB0FCAD050A6}"/>
              </a:ext>
            </a:extLst>
          </p:cNvPr>
          <p:cNvPicPr>
            <a:picLocks noChangeAspect="1"/>
          </p:cNvPicPr>
          <p:nvPr/>
        </p:nvPicPr>
        <p:blipFill>
          <a:blip r:embed="rId2"/>
          <a:stretch>
            <a:fillRect/>
          </a:stretch>
        </p:blipFill>
        <p:spPr>
          <a:xfrm>
            <a:off x="10723416" y="14886"/>
            <a:ext cx="1468584" cy="985557"/>
          </a:xfrm>
          <a:prstGeom prst="rect">
            <a:avLst/>
          </a:prstGeom>
        </p:spPr>
      </p:pic>
      <p:sp>
        <p:nvSpPr>
          <p:cNvPr id="5" name="ZoneTexte 4">
            <a:extLst>
              <a:ext uri="{FF2B5EF4-FFF2-40B4-BE49-F238E27FC236}">
                <a16:creationId xmlns:a16="http://schemas.microsoft.com/office/drawing/2014/main" id="{E9A323CB-0D07-DDE1-4362-9FB98353DB7E}"/>
              </a:ext>
            </a:extLst>
          </p:cNvPr>
          <p:cNvSpPr txBox="1"/>
          <p:nvPr/>
        </p:nvSpPr>
        <p:spPr>
          <a:xfrm>
            <a:off x="3048000" y="3255219"/>
            <a:ext cx="6096000" cy="369332"/>
          </a:xfrm>
          <a:prstGeom prst="rect">
            <a:avLst/>
          </a:prstGeom>
          <a:noFill/>
        </p:spPr>
        <p:txBody>
          <a:bodyPr wrap="square">
            <a:spAutoFit/>
          </a:bodyPr>
          <a:lstStyle/>
          <a:p>
            <a:r>
              <a:rPr lang="fr-FR" sz="1800" b="0" i="0" u="none" strike="noStrike" baseline="0" dirty="0">
                <a:solidFill>
                  <a:srgbClr val="FFFFFF"/>
                </a:solidFill>
                <a:latin typeface="LiberationSans"/>
              </a:rPr>
              <a:t>DTO.GEN.115 Déclaration</a:t>
            </a:r>
            <a:endParaRPr lang="fr-FR" dirty="0"/>
          </a:p>
        </p:txBody>
      </p:sp>
      <p:sp>
        <p:nvSpPr>
          <p:cNvPr id="6" name="Rectangle 5">
            <a:extLst>
              <a:ext uri="{FF2B5EF4-FFF2-40B4-BE49-F238E27FC236}">
                <a16:creationId xmlns:a16="http://schemas.microsoft.com/office/drawing/2014/main" id="{9BA8B53D-06F9-F0D1-9A7A-773C220CAB81}"/>
              </a:ext>
            </a:extLst>
          </p:cNvPr>
          <p:cNvSpPr/>
          <p:nvPr/>
        </p:nvSpPr>
        <p:spPr>
          <a:xfrm>
            <a:off x="1088571" y="1553563"/>
            <a:ext cx="5660571"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0" i="0" u="none" strike="noStrike" baseline="0">
                <a:solidFill>
                  <a:srgbClr val="FFFFFF"/>
                </a:solidFill>
                <a:latin typeface="LiberationSans"/>
              </a:rPr>
              <a:t>DTO.GEN.210 Exigences en matière de personnel</a:t>
            </a:r>
            <a:endParaRPr lang="fr-FR" dirty="0"/>
          </a:p>
        </p:txBody>
      </p:sp>
      <p:sp>
        <p:nvSpPr>
          <p:cNvPr id="10" name="ZoneTexte 9">
            <a:extLst>
              <a:ext uri="{FF2B5EF4-FFF2-40B4-BE49-F238E27FC236}">
                <a16:creationId xmlns:a16="http://schemas.microsoft.com/office/drawing/2014/main" id="{46D6E8DB-5115-6DBD-03A9-556FD3275F53}"/>
              </a:ext>
            </a:extLst>
          </p:cNvPr>
          <p:cNvSpPr txBox="1"/>
          <p:nvPr/>
        </p:nvSpPr>
        <p:spPr>
          <a:xfrm>
            <a:off x="1088571" y="2137275"/>
            <a:ext cx="9434286" cy="369332"/>
          </a:xfrm>
          <a:prstGeom prst="rect">
            <a:avLst/>
          </a:prstGeom>
          <a:noFill/>
        </p:spPr>
        <p:txBody>
          <a:bodyPr wrap="square">
            <a:spAutoFit/>
          </a:bodyPr>
          <a:lstStyle/>
          <a:p>
            <a:pPr marL="285750" indent="-285750" algn="l">
              <a:buFont typeface="Wingdings" panose="05000000000000000000" pitchFamily="2" charset="2"/>
              <a:buChar char="q"/>
            </a:pPr>
            <a:r>
              <a:rPr lang="fr-FR" sz="1800" b="0" i="0" u="none" strike="noStrike" baseline="0" dirty="0">
                <a:solidFill>
                  <a:schemeClr val="bg1">
                    <a:lumMod val="65000"/>
                  </a:schemeClr>
                </a:solidFill>
                <a:latin typeface="Philosopher"/>
              </a:rPr>
              <a:t>superviser les progrès de chaque stagiaire;</a:t>
            </a:r>
          </a:p>
        </p:txBody>
      </p:sp>
      <p:sp>
        <p:nvSpPr>
          <p:cNvPr id="3" name="ZoneTexte 2">
            <a:extLst>
              <a:ext uri="{FF2B5EF4-FFF2-40B4-BE49-F238E27FC236}">
                <a16:creationId xmlns:a16="http://schemas.microsoft.com/office/drawing/2014/main" id="{9C2E8219-294C-1F52-311A-2C1C532A271B}"/>
              </a:ext>
            </a:extLst>
          </p:cNvPr>
          <p:cNvSpPr txBox="1"/>
          <p:nvPr/>
        </p:nvSpPr>
        <p:spPr>
          <a:xfrm>
            <a:off x="1379420" y="2516555"/>
            <a:ext cx="6067495" cy="369332"/>
          </a:xfrm>
          <a:prstGeom prst="rect">
            <a:avLst/>
          </a:prstGeom>
          <a:noFill/>
        </p:spPr>
        <p:txBody>
          <a:bodyPr wrap="none" rtlCol="0">
            <a:spAutoFit/>
          </a:bodyPr>
          <a:lstStyle/>
          <a:p>
            <a:r>
              <a:rPr lang="fr-FR" i="1" dirty="0"/>
              <a:t>Elearning où en est le stagiaire pour le présenter au théorique !</a:t>
            </a:r>
          </a:p>
        </p:txBody>
      </p:sp>
      <p:sp>
        <p:nvSpPr>
          <p:cNvPr id="7" name="ZoneTexte 6">
            <a:extLst>
              <a:ext uri="{FF2B5EF4-FFF2-40B4-BE49-F238E27FC236}">
                <a16:creationId xmlns:a16="http://schemas.microsoft.com/office/drawing/2014/main" id="{3E4277B6-836E-0303-CEA9-90E5211420D2}"/>
              </a:ext>
            </a:extLst>
          </p:cNvPr>
          <p:cNvSpPr txBox="1"/>
          <p:nvPr/>
        </p:nvSpPr>
        <p:spPr>
          <a:xfrm>
            <a:off x="3781477" y="854562"/>
            <a:ext cx="4322402" cy="369332"/>
          </a:xfrm>
          <a:prstGeom prst="rect">
            <a:avLst/>
          </a:prstGeom>
          <a:noFill/>
        </p:spPr>
        <p:txBody>
          <a:bodyPr wrap="none" rtlCol="0">
            <a:spAutoFit/>
          </a:bodyPr>
          <a:lstStyle/>
          <a:p>
            <a:r>
              <a:rPr lang="fr-FR" b="1" dirty="0">
                <a:solidFill>
                  <a:srgbClr val="0070C0"/>
                </a:solidFill>
                <a:effectLst>
                  <a:outerShdw blurRad="38100" dist="38100" dir="2700000" algn="tl">
                    <a:srgbClr val="000000">
                      <a:alpha val="43137"/>
                    </a:srgbClr>
                  </a:outerShdw>
                </a:effectLst>
              </a:rPr>
              <a:t>Que doit faire le Responsable Pédagogique </a:t>
            </a:r>
          </a:p>
        </p:txBody>
      </p:sp>
      <p:sp>
        <p:nvSpPr>
          <p:cNvPr id="4" name="ZoneTexte 3">
            <a:extLst>
              <a:ext uri="{FF2B5EF4-FFF2-40B4-BE49-F238E27FC236}">
                <a16:creationId xmlns:a16="http://schemas.microsoft.com/office/drawing/2014/main" id="{98FA9AF7-2F94-05FA-AD1B-791E9C93ECF8}"/>
              </a:ext>
            </a:extLst>
          </p:cNvPr>
          <p:cNvSpPr txBox="1"/>
          <p:nvPr/>
        </p:nvSpPr>
        <p:spPr>
          <a:xfrm>
            <a:off x="1306268" y="3726832"/>
            <a:ext cx="4242636" cy="369332"/>
          </a:xfrm>
          <a:prstGeom prst="rect">
            <a:avLst/>
          </a:prstGeom>
          <a:noFill/>
        </p:spPr>
        <p:txBody>
          <a:bodyPr wrap="none" rtlCol="0">
            <a:spAutoFit/>
          </a:bodyPr>
          <a:lstStyle/>
          <a:p>
            <a:r>
              <a:rPr lang="fr-FR" i="1" dirty="0"/>
              <a:t>Quand présenter le stagiaire  au théorique?</a:t>
            </a:r>
          </a:p>
        </p:txBody>
      </p:sp>
      <p:pic>
        <p:nvPicPr>
          <p:cNvPr id="9" name="Image 8">
            <a:extLst>
              <a:ext uri="{FF2B5EF4-FFF2-40B4-BE49-F238E27FC236}">
                <a16:creationId xmlns:a16="http://schemas.microsoft.com/office/drawing/2014/main" id="{51D83B47-5970-FCA9-5380-6D54CF048AF4}"/>
              </a:ext>
            </a:extLst>
          </p:cNvPr>
          <p:cNvPicPr>
            <a:picLocks noChangeAspect="1"/>
          </p:cNvPicPr>
          <p:nvPr/>
        </p:nvPicPr>
        <p:blipFill>
          <a:blip r:embed="rId3"/>
          <a:stretch>
            <a:fillRect/>
          </a:stretch>
        </p:blipFill>
        <p:spPr>
          <a:xfrm>
            <a:off x="924148" y="2895835"/>
            <a:ext cx="6522767" cy="3488922"/>
          </a:xfrm>
          <a:prstGeom prst="rect">
            <a:avLst/>
          </a:prstGeom>
        </p:spPr>
      </p:pic>
    </p:spTree>
    <p:extLst>
      <p:ext uri="{BB962C8B-B14F-4D97-AF65-F5344CB8AC3E}">
        <p14:creationId xmlns:p14="http://schemas.microsoft.com/office/powerpoint/2010/main" val="391881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C95930C-38C0-4845-9CA6-2B7EFFCE37FE}"/>
              </a:ext>
            </a:extLst>
          </p:cNvPr>
          <p:cNvSpPr>
            <a:spLocks noGrp="1"/>
          </p:cNvSpPr>
          <p:nvPr>
            <p:ph type="body" sz="quarter" idx="11"/>
          </p:nvPr>
        </p:nvSpPr>
        <p:spPr>
          <a:xfrm>
            <a:off x="3584448" y="177822"/>
            <a:ext cx="4413504" cy="412750"/>
          </a:xfrm>
        </p:spPr>
        <p:txBody>
          <a:bodyPr/>
          <a:lstStyle/>
          <a:p>
            <a:pPr algn="ctr"/>
            <a:r>
              <a:rPr lang="fr-FR" b="1" dirty="0">
                <a:solidFill>
                  <a:schemeClr val="accent1">
                    <a:lumMod val="75000"/>
                  </a:schemeClr>
                </a:solidFill>
                <a:effectLst>
                  <a:outerShdw blurRad="38100" dist="38100" dir="2700000" algn="tl">
                    <a:srgbClr val="000000">
                      <a:alpha val="43137"/>
                    </a:srgbClr>
                  </a:outerShdw>
                </a:effectLst>
              </a:rPr>
              <a:t> </a:t>
            </a:r>
            <a:r>
              <a:rPr lang="fr-FR" sz="2400" b="1" dirty="0">
                <a:solidFill>
                  <a:srgbClr val="0070C0"/>
                </a:solidFill>
              </a:rPr>
              <a:t>WEBINAIRE  06 juin 2023</a:t>
            </a:r>
          </a:p>
          <a:p>
            <a:endParaRPr lang="fr-FR" b="1" dirty="0">
              <a:solidFill>
                <a:schemeClr val="accent1">
                  <a:lumMod val="75000"/>
                </a:schemeClr>
              </a:solidFill>
              <a:effectLst>
                <a:outerShdw blurRad="38100" dist="38100" dir="2700000" algn="tl">
                  <a:srgbClr val="000000">
                    <a:alpha val="43137"/>
                  </a:srgbClr>
                </a:outerShdw>
              </a:effectLst>
            </a:endParaRPr>
          </a:p>
        </p:txBody>
      </p:sp>
      <p:pic>
        <p:nvPicPr>
          <p:cNvPr id="11" name="Image 10">
            <a:extLst>
              <a:ext uri="{FF2B5EF4-FFF2-40B4-BE49-F238E27FC236}">
                <a16:creationId xmlns:a16="http://schemas.microsoft.com/office/drawing/2014/main" id="{369FDBEC-4A35-40E6-941C-AB0FCAD050A6}"/>
              </a:ext>
            </a:extLst>
          </p:cNvPr>
          <p:cNvPicPr>
            <a:picLocks noChangeAspect="1"/>
          </p:cNvPicPr>
          <p:nvPr/>
        </p:nvPicPr>
        <p:blipFill>
          <a:blip r:embed="rId2"/>
          <a:stretch>
            <a:fillRect/>
          </a:stretch>
        </p:blipFill>
        <p:spPr>
          <a:xfrm>
            <a:off x="10723416" y="14886"/>
            <a:ext cx="1468584" cy="985557"/>
          </a:xfrm>
          <a:prstGeom prst="rect">
            <a:avLst/>
          </a:prstGeom>
        </p:spPr>
      </p:pic>
      <p:sp>
        <p:nvSpPr>
          <p:cNvPr id="5" name="ZoneTexte 4">
            <a:extLst>
              <a:ext uri="{FF2B5EF4-FFF2-40B4-BE49-F238E27FC236}">
                <a16:creationId xmlns:a16="http://schemas.microsoft.com/office/drawing/2014/main" id="{E9A323CB-0D07-DDE1-4362-9FB98353DB7E}"/>
              </a:ext>
            </a:extLst>
          </p:cNvPr>
          <p:cNvSpPr txBox="1"/>
          <p:nvPr/>
        </p:nvSpPr>
        <p:spPr>
          <a:xfrm>
            <a:off x="3048000" y="3255219"/>
            <a:ext cx="6096000" cy="369332"/>
          </a:xfrm>
          <a:prstGeom prst="rect">
            <a:avLst/>
          </a:prstGeom>
          <a:noFill/>
        </p:spPr>
        <p:txBody>
          <a:bodyPr wrap="square">
            <a:spAutoFit/>
          </a:bodyPr>
          <a:lstStyle/>
          <a:p>
            <a:r>
              <a:rPr lang="fr-FR" sz="1800" b="0" i="0" u="none" strike="noStrike" baseline="0" dirty="0">
                <a:solidFill>
                  <a:srgbClr val="FFFFFF"/>
                </a:solidFill>
                <a:latin typeface="LiberationSans"/>
              </a:rPr>
              <a:t>DTO.GEN.115 Déclaration</a:t>
            </a:r>
            <a:endParaRPr lang="fr-FR" dirty="0"/>
          </a:p>
        </p:txBody>
      </p:sp>
      <p:sp>
        <p:nvSpPr>
          <p:cNvPr id="6" name="Rectangle 5">
            <a:extLst>
              <a:ext uri="{FF2B5EF4-FFF2-40B4-BE49-F238E27FC236}">
                <a16:creationId xmlns:a16="http://schemas.microsoft.com/office/drawing/2014/main" id="{9BA8B53D-06F9-F0D1-9A7A-773C220CAB81}"/>
              </a:ext>
            </a:extLst>
          </p:cNvPr>
          <p:cNvSpPr/>
          <p:nvPr/>
        </p:nvSpPr>
        <p:spPr>
          <a:xfrm>
            <a:off x="1088571" y="1553563"/>
            <a:ext cx="5660571"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0" i="0" u="none" strike="noStrike" baseline="0">
                <a:solidFill>
                  <a:srgbClr val="FFFFFF"/>
                </a:solidFill>
                <a:latin typeface="LiberationSans"/>
              </a:rPr>
              <a:t>DTO.GEN.210 Exigences en matière de personnel</a:t>
            </a:r>
            <a:endParaRPr lang="fr-FR" dirty="0"/>
          </a:p>
        </p:txBody>
      </p:sp>
      <p:sp>
        <p:nvSpPr>
          <p:cNvPr id="10" name="ZoneTexte 9">
            <a:extLst>
              <a:ext uri="{FF2B5EF4-FFF2-40B4-BE49-F238E27FC236}">
                <a16:creationId xmlns:a16="http://schemas.microsoft.com/office/drawing/2014/main" id="{46D6E8DB-5115-6DBD-03A9-556FD3275F53}"/>
              </a:ext>
            </a:extLst>
          </p:cNvPr>
          <p:cNvSpPr txBox="1"/>
          <p:nvPr/>
        </p:nvSpPr>
        <p:spPr>
          <a:xfrm>
            <a:off x="1088571" y="2137275"/>
            <a:ext cx="9434286" cy="369332"/>
          </a:xfrm>
          <a:prstGeom prst="rect">
            <a:avLst/>
          </a:prstGeom>
          <a:noFill/>
        </p:spPr>
        <p:txBody>
          <a:bodyPr wrap="square">
            <a:spAutoFit/>
          </a:bodyPr>
          <a:lstStyle/>
          <a:p>
            <a:pPr marL="285750" indent="-285750" algn="l">
              <a:buFont typeface="Wingdings" panose="05000000000000000000" pitchFamily="2" charset="2"/>
              <a:buChar char="q"/>
            </a:pPr>
            <a:r>
              <a:rPr lang="fr-FR" sz="1800" b="0" i="0" u="none" strike="noStrike" baseline="0" dirty="0">
                <a:solidFill>
                  <a:schemeClr val="bg1">
                    <a:lumMod val="65000"/>
                  </a:schemeClr>
                </a:solidFill>
                <a:latin typeface="Philosopher"/>
              </a:rPr>
              <a:t>superviser les progrès de chaque stagiaire</a:t>
            </a:r>
            <a:r>
              <a:rPr lang="fr-FR" sz="1800" b="0" i="0" u="none" strike="noStrike" baseline="0" dirty="0">
                <a:solidFill>
                  <a:srgbClr val="000000"/>
                </a:solidFill>
                <a:latin typeface="Philosopher"/>
              </a:rPr>
              <a:t>;</a:t>
            </a:r>
          </a:p>
        </p:txBody>
      </p:sp>
      <p:sp>
        <p:nvSpPr>
          <p:cNvPr id="7" name="ZoneTexte 6">
            <a:extLst>
              <a:ext uri="{FF2B5EF4-FFF2-40B4-BE49-F238E27FC236}">
                <a16:creationId xmlns:a16="http://schemas.microsoft.com/office/drawing/2014/main" id="{3E4277B6-836E-0303-CEA9-90E5211420D2}"/>
              </a:ext>
            </a:extLst>
          </p:cNvPr>
          <p:cNvSpPr txBox="1"/>
          <p:nvPr/>
        </p:nvSpPr>
        <p:spPr>
          <a:xfrm>
            <a:off x="3781477" y="854562"/>
            <a:ext cx="4322402" cy="369332"/>
          </a:xfrm>
          <a:prstGeom prst="rect">
            <a:avLst/>
          </a:prstGeom>
          <a:noFill/>
        </p:spPr>
        <p:txBody>
          <a:bodyPr wrap="none" rtlCol="0">
            <a:spAutoFit/>
          </a:bodyPr>
          <a:lstStyle/>
          <a:p>
            <a:r>
              <a:rPr lang="fr-FR" b="1" dirty="0">
                <a:solidFill>
                  <a:srgbClr val="0070C0"/>
                </a:solidFill>
                <a:effectLst>
                  <a:outerShdw blurRad="38100" dist="38100" dir="2700000" algn="tl">
                    <a:srgbClr val="000000">
                      <a:alpha val="43137"/>
                    </a:srgbClr>
                  </a:outerShdw>
                </a:effectLst>
              </a:rPr>
              <a:t>Que doit faire le Responsable Pédagogique </a:t>
            </a:r>
          </a:p>
        </p:txBody>
      </p:sp>
      <p:sp>
        <p:nvSpPr>
          <p:cNvPr id="4" name="ZoneTexte 3">
            <a:extLst>
              <a:ext uri="{FF2B5EF4-FFF2-40B4-BE49-F238E27FC236}">
                <a16:creationId xmlns:a16="http://schemas.microsoft.com/office/drawing/2014/main" id="{98FA9AF7-2F94-05FA-AD1B-791E9C93ECF8}"/>
              </a:ext>
            </a:extLst>
          </p:cNvPr>
          <p:cNvSpPr txBox="1"/>
          <p:nvPr/>
        </p:nvSpPr>
        <p:spPr>
          <a:xfrm>
            <a:off x="1191882" y="3070553"/>
            <a:ext cx="4987134" cy="923330"/>
          </a:xfrm>
          <a:prstGeom prst="rect">
            <a:avLst/>
          </a:prstGeom>
          <a:noFill/>
        </p:spPr>
        <p:txBody>
          <a:bodyPr wrap="none" rtlCol="0">
            <a:spAutoFit/>
          </a:bodyPr>
          <a:lstStyle/>
          <a:p>
            <a:r>
              <a:rPr lang="fr-FR" i="1" dirty="0"/>
              <a:t>Délivrance du PASS par le RP dans GESASSO </a:t>
            </a:r>
          </a:p>
          <a:p>
            <a:pPr marL="742950" lvl="1" indent="-285750">
              <a:buFont typeface="Wingdings" panose="05000000000000000000" pitchFamily="2" charset="2"/>
              <a:buChar char="Ø"/>
            </a:pPr>
            <a:r>
              <a:rPr lang="fr-FR" i="1" dirty="0"/>
              <a:t>Imprimer le document</a:t>
            </a:r>
          </a:p>
          <a:p>
            <a:pPr marL="742950" lvl="1" indent="-285750">
              <a:buFont typeface="Wingdings" panose="05000000000000000000" pitchFamily="2" charset="2"/>
              <a:buChar char="Ø"/>
            </a:pPr>
            <a:r>
              <a:rPr lang="fr-FR" i="1" dirty="0"/>
              <a:t>Demander la bourse FFVP ( avant le brevet)</a:t>
            </a:r>
          </a:p>
        </p:txBody>
      </p:sp>
    </p:spTree>
    <p:extLst>
      <p:ext uri="{BB962C8B-B14F-4D97-AF65-F5344CB8AC3E}">
        <p14:creationId xmlns:p14="http://schemas.microsoft.com/office/powerpoint/2010/main" val="256952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C95930C-38C0-4845-9CA6-2B7EFFCE37FE}"/>
              </a:ext>
            </a:extLst>
          </p:cNvPr>
          <p:cNvSpPr>
            <a:spLocks noGrp="1"/>
          </p:cNvSpPr>
          <p:nvPr>
            <p:ph type="body" sz="quarter" idx="11"/>
          </p:nvPr>
        </p:nvSpPr>
        <p:spPr>
          <a:xfrm>
            <a:off x="3584448" y="177822"/>
            <a:ext cx="4413504" cy="412750"/>
          </a:xfrm>
        </p:spPr>
        <p:txBody>
          <a:bodyPr/>
          <a:lstStyle/>
          <a:p>
            <a:pPr algn="ctr"/>
            <a:r>
              <a:rPr lang="fr-FR" b="1" dirty="0">
                <a:solidFill>
                  <a:schemeClr val="accent1">
                    <a:lumMod val="75000"/>
                  </a:schemeClr>
                </a:solidFill>
                <a:effectLst>
                  <a:outerShdw blurRad="38100" dist="38100" dir="2700000" algn="tl">
                    <a:srgbClr val="000000">
                      <a:alpha val="43137"/>
                    </a:srgbClr>
                  </a:outerShdw>
                </a:effectLst>
              </a:rPr>
              <a:t> </a:t>
            </a:r>
            <a:r>
              <a:rPr lang="fr-FR" sz="2400" b="1" dirty="0">
                <a:solidFill>
                  <a:srgbClr val="0070C0"/>
                </a:solidFill>
              </a:rPr>
              <a:t>WEBINAIRE  06 juin 2023</a:t>
            </a:r>
          </a:p>
          <a:p>
            <a:endParaRPr lang="fr-FR" b="1" dirty="0">
              <a:solidFill>
                <a:schemeClr val="accent1">
                  <a:lumMod val="75000"/>
                </a:schemeClr>
              </a:solidFill>
              <a:effectLst>
                <a:outerShdw blurRad="38100" dist="38100" dir="2700000" algn="tl">
                  <a:srgbClr val="000000">
                    <a:alpha val="43137"/>
                  </a:srgbClr>
                </a:outerShdw>
              </a:effectLst>
            </a:endParaRPr>
          </a:p>
        </p:txBody>
      </p:sp>
      <p:pic>
        <p:nvPicPr>
          <p:cNvPr id="11" name="Image 10">
            <a:extLst>
              <a:ext uri="{FF2B5EF4-FFF2-40B4-BE49-F238E27FC236}">
                <a16:creationId xmlns:a16="http://schemas.microsoft.com/office/drawing/2014/main" id="{369FDBEC-4A35-40E6-941C-AB0FCAD050A6}"/>
              </a:ext>
            </a:extLst>
          </p:cNvPr>
          <p:cNvPicPr>
            <a:picLocks noChangeAspect="1"/>
          </p:cNvPicPr>
          <p:nvPr/>
        </p:nvPicPr>
        <p:blipFill>
          <a:blip r:embed="rId2"/>
          <a:stretch>
            <a:fillRect/>
          </a:stretch>
        </p:blipFill>
        <p:spPr>
          <a:xfrm>
            <a:off x="10723416" y="14886"/>
            <a:ext cx="1468584" cy="985557"/>
          </a:xfrm>
          <a:prstGeom prst="rect">
            <a:avLst/>
          </a:prstGeom>
        </p:spPr>
      </p:pic>
      <p:sp>
        <p:nvSpPr>
          <p:cNvPr id="3" name="ZoneTexte 2">
            <a:extLst>
              <a:ext uri="{FF2B5EF4-FFF2-40B4-BE49-F238E27FC236}">
                <a16:creationId xmlns:a16="http://schemas.microsoft.com/office/drawing/2014/main" id="{118156CB-52C6-44BA-B410-CC7FBE2A7DD5}"/>
              </a:ext>
            </a:extLst>
          </p:cNvPr>
          <p:cNvSpPr txBox="1"/>
          <p:nvPr/>
        </p:nvSpPr>
        <p:spPr>
          <a:xfrm>
            <a:off x="5508677" y="815777"/>
            <a:ext cx="856453" cy="369332"/>
          </a:xfrm>
          <a:prstGeom prst="rect">
            <a:avLst/>
          </a:prstGeom>
          <a:noFill/>
        </p:spPr>
        <p:txBody>
          <a:bodyPr wrap="none" rtlCol="0">
            <a:spAutoFit/>
          </a:bodyPr>
          <a:lstStyle/>
          <a:p>
            <a:r>
              <a:rPr lang="fr-FR" b="1" dirty="0">
                <a:solidFill>
                  <a:srgbClr val="0070C0"/>
                </a:solidFill>
                <a:effectLst>
                  <a:outerShdw blurRad="38100" dist="38100" dir="2700000" algn="tl">
                    <a:srgbClr val="000000">
                      <a:alpha val="43137"/>
                    </a:srgbClr>
                  </a:outerShdw>
                </a:effectLst>
                <a:highlight>
                  <a:srgbClr val="FFFF00"/>
                </a:highlight>
              </a:rPr>
              <a:t>Le DTO</a:t>
            </a:r>
          </a:p>
        </p:txBody>
      </p:sp>
      <p:sp>
        <p:nvSpPr>
          <p:cNvPr id="5" name="ZoneTexte 4">
            <a:extLst>
              <a:ext uri="{FF2B5EF4-FFF2-40B4-BE49-F238E27FC236}">
                <a16:creationId xmlns:a16="http://schemas.microsoft.com/office/drawing/2014/main" id="{E9A323CB-0D07-DDE1-4362-9FB98353DB7E}"/>
              </a:ext>
            </a:extLst>
          </p:cNvPr>
          <p:cNvSpPr txBox="1"/>
          <p:nvPr/>
        </p:nvSpPr>
        <p:spPr>
          <a:xfrm>
            <a:off x="3048000" y="3255219"/>
            <a:ext cx="6096000" cy="369332"/>
          </a:xfrm>
          <a:prstGeom prst="rect">
            <a:avLst/>
          </a:prstGeom>
          <a:noFill/>
        </p:spPr>
        <p:txBody>
          <a:bodyPr wrap="square">
            <a:spAutoFit/>
          </a:bodyPr>
          <a:lstStyle/>
          <a:p>
            <a:r>
              <a:rPr lang="fr-FR" sz="1800" b="0" i="0" u="none" strike="noStrike" baseline="0" dirty="0">
                <a:solidFill>
                  <a:srgbClr val="FFFFFF"/>
                </a:solidFill>
                <a:latin typeface="LiberationSans"/>
              </a:rPr>
              <a:t>DTO.GEN.115 Déclaration</a:t>
            </a:r>
            <a:endParaRPr lang="fr-FR" dirty="0"/>
          </a:p>
        </p:txBody>
      </p:sp>
      <p:sp>
        <p:nvSpPr>
          <p:cNvPr id="4" name="Espace réservé du texte 1">
            <a:extLst>
              <a:ext uri="{FF2B5EF4-FFF2-40B4-BE49-F238E27FC236}">
                <a16:creationId xmlns:a16="http://schemas.microsoft.com/office/drawing/2014/main" id="{3C8C35F2-1A9D-E54D-E9B0-B8377EF558E3}"/>
              </a:ext>
            </a:extLst>
          </p:cNvPr>
          <p:cNvSpPr txBox="1">
            <a:spLocks/>
          </p:cNvSpPr>
          <p:nvPr/>
        </p:nvSpPr>
        <p:spPr>
          <a:xfrm>
            <a:off x="3432048" y="2648911"/>
            <a:ext cx="4413504" cy="412750"/>
          </a:xfrm>
          <a:prstGeom prst="rect">
            <a:avLst/>
          </a:prstGeom>
        </p:spPr>
        <p:txBody>
          <a:bodyPr vert="horz" lIns="91440" tIns="45720" rIns="91440" bIns="45720" rtlCol="0">
            <a:noAutofit/>
          </a:bodyPr>
          <a:lstStyle>
            <a:lvl1pPr marL="0" indent="0" algn="l" defTabSz="914377" rtl="0" eaLnBrk="1" latinLnBrk="0" hangingPunct="1">
              <a:lnSpc>
                <a:spcPct val="90000"/>
              </a:lnSpc>
              <a:spcBef>
                <a:spcPts val="1000"/>
              </a:spcBef>
              <a:buFont typeface="Arial" panose="020B0604020202020204" pitchFamily="34" charset="0"/>
              <a:buNone/>
              <a:defRPr sz="2400" kern="1200">
                <a:solidFill>
                  <a:schemeClr val="tx1"/>
                </a:solidFill>
                <a:latin typeface="Helvetica" pitchFamily="2"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b="1" dirty="0">
                <a:solidFill>
                  <a:schemeClr val="accent1">
                    <a:lumMod val="75000"/>
                  </a:schemeClr>
                </a:solidFill>
                <a:effectLst>
                  <a:outerShdw blurRad="38100" dist="38100" dir="2700000" algn="tl">
                    <a:srgbClr val="000000">
                      <a:alpha val="43137"/>
                    </a:srgbClr>
                  </a:outerShdw>
                </a:effectLst>
              </a:rPr>
              <a:t> </a:t>
            </a:r>
            <a:r>
              <a:rPr lang="fr-FR" b="1" dirty="0">
                <a:solidFill>
                  <a:srgbClr val="0070C0"/>
                </a:solidFill>
              </a:rPr>
              <a:t>Rappels ! </a:t>
            </a:r>
            <a:r>
              <a:rPr lang="fr-FR" sz="1200" b="1" dirty="0">
                <a:solidFill>
                  <a:srgbClr val="0070C0"/>
                </a:solidFill>
              </a:rPr>
              <a:t>Ou</a:t>
            </a:r>
            <a:r>
              <a:rPr lang="fr-FR" b="1" dirty="0">
                <a:solidFill>
                  <a:srgbClr val="0070C0"/>
                </a:solidFill>
              </a:rPr>
              <a:t> ?</a:t>
            </a:r>
          </a:p>
          <a:p>
            <a:endParaRPr lang="fr-FR" b="1" dirty="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451953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C95930C-38C0-4845-9CA6-2B7EFFCE37FE}"/>
              </a:ext>
            </a:extLst>
          </p:cNvPr>
          <p:cNvSpPr>
            <a:spLocks noGrp="1"/>
          </p:cNvSpPr>
          <p:nvPr>
            <p:ph type="body" sz="quarter" idx="11"/>
          </p:nvPr>
        </p:nvSpPr>
        <p:spPr>
          <a:xfrm>
            <a:off x="3584448" y="177822"/>
            <a:ext cx="4413504" cy="412750"/>
          </a:xfrm>
        </p:spPr>
        <p:txBody>
          <a:bodyPr/>
          <a:lstStyle/>
          <a:p>
            <a:pPr algn="ctr"/>
            <a:r>
              <a:rPr lang="fr-FR" b="1" dirty="0">
                <a:solidFill>
                  <a:schemeClr val="accent1">
                    <a:lumMod val="75000"/>
                  </a:schemeClr>
                </a:solidFill>
                <a:effectLst>
                  <a:outerShdw blurRad="38100" dist="38100" dir="2700000" algn="tl">
                    <a:srgbClr val="000000">
                      <a:alpha val="43137"/>
                    </a:srgbClr>
                  </a:outerShdw>
                </a:effectLst>
              </a:rPr>
              <a:t> </a:t>
            </a:r>
            <a:r>
              <a:rPr lang="fr-FR" sz="2400" b="1" dirty="0">
                <a:solidFill>
                  <a:srgbClr val="0070C0"/>
                </a:solidFill>
              </a:rPr>
              <a:t>WEBINAIRE  06 juin 2023</a:t>
            </a:r>
          </a:p>
          <a:p>
            <a:endParaRPr lang="fr-FR" b="1" dirty="0">
              <a:solidFill>
                <a:schemeClr val="accent1">
                  <a:lumMod val="75000"/>
                </a:schemeClr>
              </a:solidFill>
              <a:effectLst>
                <a:outerShdw blurRad="38100" dist="38100" dir="2700000" algn="tl">
                  <a:srgbClr val="000000">
                    <a:alpha val="43137"/>
                  </a:srgbClr>
                </a:outerShdw>
              </a:effectLst>
            </a:endParaRPr>
          </a:p>
        </p:txBody>
      </p:sp>
      <p:pic>
        <p:nvPicPr>
          <p:cNvPr id="11" name="Image 10">
            <a:extLst>
              <a:ext uri="{FF2B5EF4-FFF2-40B4-BE49-F238E27FC236}">
                <a16:creationId xmlns:a16="http://schemas.microsoft.com/office/drawing/2014/main" id="{369FDBEC-4A35-40E6-941C-AB0FCAD050A6}"/>
              </a:ext>
            </a:extLst>
          </p:cNvPr>
          <p:cNvPicPr>
            <a:picLocks noChangeAspect="1"/>
          </p:cNvPicPr>
          <p:nvPr/>
        </p:nvPicPr>
        <p:blipFill>
          <a:blip r:embed="rId2"/>
          <a:stretch>
            <a:fillRect/>
          </a:stretch>
        </p:blipFill>
        <p:spPr>
          <a:xfrm>
            <a:off x="10723416" y="14886"/>
            <a:ext cx="1468584" cy="985557"/>
          </a:xfrm>
          <a:prstGeom prst="rect">
            <a:avLst/>
          </a:prstGeom>
        </p:spPr>
      </p:pic>
      <p:sp>
        <p:nvSpPr>
          <p:cNvPr id="5" name="ZoneTexte 4">
            <a:extLst>
              <a:ext uri="{FF2B5EF4-FFF2-40B4-BE49-F238E27FC236}">
                <a16:creationId xmlns:a16="http://schemas.microsoft.com/office/drawing/2014/main" id="{E9A323CB-0D07-DDE1-4362-9FB98353DB7E}"/>
              </a:ext>
            </a:extLst>
          </p:cNvPr>
          <p:cNvSpPr txBox="1"/>
          <p:nvPr/>
        </p:nvSpPr>
        <p:spPr>
          <a:xfrm>
            <a:off x="3048000" y="3255219"/>
            <a:ext cx="6096000" cy="369332"/>
          </a:xfrm>
          <a:prstGeom prst="rect">
            <a:avLst/>
          </a:prstGeom>
          <a:noFill/>
        </p:spPr>
        <p:txBody>
          <a:bodyPr wrap="square">
            <a:spAutoFit/>
          </a:bodyPr>
          <a:lstStyle/>
          <a:p>
            <a:r>
              <a:rPr lang="fr-FR" sz="1800" b="0" i="0" u="none" strike="noStrike" baseline="0" dirty="0">
                <a:solidFill>
                  <a:srgbClr val="FFFFFF"/>
                </a:solidFill>
                <a:latin typeface="LiberationSans"/>
              </a:rPr>
              <a:t>DTO.GEN.115 Déclaration</a:t>
            </a:r>
            <a:endParaRPr lang="fr-FR" dirty="0"/>
          </a:p>
        </p:txBody>
      </p:sp>
      <p:sp>
        <p:nvSpPr>
          <p:cNvPr id="6" name="Rectangle 5">
            <a:extLst>
              <a:ext uri="{FF2B5EF4-FFF2-40B4-BE49-F238E27FC236}">
                <a16:creationId xmlns:a16="http://schemas.microsoft.com/office/drawing/2014/main" id="{9BA8B53D-06F9-F0D1-9A7A-773C220CAB81}"/>
              </a:ext>
            </a:extLst>
          </p:cNvPr>
          <p:cNvSpPr/>
          <p:nvPr/>
        </p:nvSpPr>
        <p:spPr>
          <a:xfrm>
            <a:off x="1088571" y="1553563"/>
            <a:ext cx="5660571"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0" i="0" u="none" strike="noStrike" baseline="0">
                <a:solidFill>
                  <a:srgbClr val="FFFFFF"/>
                </a:solidFill>
                <a:latin typeface="LiberationSans"/>
              </a:rPr>
              <a:t>DTO.GEN.210 Exigences en matière de personnel</a:t>
            </a:r>
            <a:endParaRPr lang="fr-FR" dirty="0"/>
          </a:p>
        </p:txBody>
      </p:sp>
      <p:sp>
        <p:nvSpPr>
          <p:cNvPr id="10" name="ZoneTexte 9">
            <a:extLst>
              <a:ext uri="{FF2B5EF4-FFF2-40B4-BE49-F238E27FC236}">
                <a16:creationId xmlns:a16="http://schemas.microsoft.com/office/drawing/2014/main" id="{46D6E8DB-5115-6DBD-03A9-556FD3275F53}"/>
              </a:ext>
            </a:extLst>
          </p:cNvPr>
          <p:cNvSpPr txBox="1"/>
          <p:nvPr/>
        </p:nvSpPr>
        <p:spPr>
          <a:xfrm>
            <a:off x="1088571" y="2137275"/>
            <a:ext cx="9434286" cy="2031325"/>
          </a:xfrm>
          <a:prstGeom prst="rect">
            <a:avLst/>
          </a:prstGeom>
          <a:noFill/>
        </p:spPr>
        <p:txBody>
          <a:bodyPr wrap="square">
            <a:spAutoFit/>
          </a:bodyPr>
          <a:lstStyle/>
          <a:p>
            <a:pPr marL="285750" indent="-285750" algn="l">
              <a:buFont typeface="Wingdings" panose="05000000000000000000" pitchFamily="2" charset="2"/>
              <a:buChar char="q"/>
            </a:pPr>
            <a:r>
              <a:rPr lang="fr-FR" sz="1800" b="0" i="0" u="none" strike="noStrike" baseline="0" dirty="0">
                <a:solidFill>
                  <a:schemeClr val="bg1">
                    <a:lumMod val="65000"/>
                  </a:schemeClr>
                </a:solidFill>
                <a:latin typeface="Philosopher"/>
              </a:rPr>
              <a:t>veiller à ce que la formation dispensée soit conforme aux exigences de l’annexe III (partie SFCL) du règlement d’exécution (UE) 2018/1976 de la Commission et au programme de formation du DTO;</a:t>
            </a:r>
          </a:p>
          <a:p>
            <a:pPr marL="285750" indent="-285750" algn="l">
              <a:buFont typeface="Wingdings" panose="05000000000000000000" pitchFamily="2" charset="2"/>
              <a:buChar char="q"/>
            </a:pPr>
            <a:r>
              <a:rPr lang="fr-FR" sz="1800" b="0" i="0" u="none" strike="noStrike" baseline="0" dirty="0">
                <a:solidFill>
                  <a:schemeClr val="bg1">
                    <a:lumMod val="65000"/>
                  </a:schemeClr>
                </a:solidFill>
                <a:latin typeface="Philosopher"/>
              </a:rPr>
              <a:t>veiller à une bonne intégration de la formation au vol sur un aéronef</a:t>
            </a:r>
            <a:r>
              <a:rPr lang="fr-FR" sz="1800" b="0" i="0" u="none" strike="sngStrike" baseline="0" dirty="0">
                <a:solidFill>
                  <a:schemeClr val="bg1">
                    <a:lumMod val="65000"/>
                  </a:schemeClr>
                </a:solidFill>
                <a:latin typeface="Philosopher"/>
              </a:rPr>
              <a:t> </a:t>
            </a:r>
            <a:r>
              <a:rPr lang="fr-FR" sz="1800" b="0" i="0" u="none" strike="noStrike" baseline="0" dirty="0">
                <a:solidFill>
                  <a:schemeClr val="bg1">
                    <a:lumMod val="65000"/>
                  </a:schemeClr>
                </a:solidFill>
                <a:latin typeface="Philosopher"/>
              </a:rPr>
              <a:t>et de l'instruction théorique;</a:t>
            </a:r>
          </a:p>
          <a:p>
            <a:pPr marL="285750" indent="-285750" algn="l">
              <a:buFont typeface="Wingdings" panose="05000000000000000000" pitchFamily="2" charset="2"/>
              <a:buChar char="q"/>
            </a:pPr>
            <a:r>
              <a:rPr lang="fr-FR" sz="1800" b="0" i="0" u="none" strike="noStrike" baseline="0" dirty="0">
                <a:solidFill>
                  <a:schemeClr val="bg1">
                    <a:lumMod val="65000"/>
                  </a:schemeClr>
                </a:solidFill>
                <a:latin typeface="Philosopher"/>
              </a:rPr>
              <a:t>superviser les progrès de chaque stagiaire;</a:t>
            </a:r>
          </a:p>
          <a:p>
            <a:pPr marL="285750" indent="-285750" algn="l">
              <a:buFont typeface="Wingdings" panose="05000000000000000000" pitchFamily="2" charset="2"/>
              <a:buChar char="q"/>
            </a:pPr>
            <a:r>
              <a:rPr lang="fr-FR" sz="1800" b="0" i="0" u="none" strike="noStrike" baseline="0" dirty="0">
                <a:solidFill>
                  <a:srgbClr val="000000"/>
                </a:solidFill>
                <a:latin typeface="Philosopher"/>
              </a:rPr>
              <a:t>Dans les cas visés au point DTO.GEN.250 b), superviser l’adjoint (ou les adjoints) au RP.</a:t>
            </a:r>
          </a:p>
        </p:txBody>
      </p:sp>
      <p:sp>
        <p:nvSpPr>
          <p:cNvPr id="7" name="ZoneTexte 6">
            <a:extLst>
              <a:ext uri="{FF2B5EF4-FFF2-40B4-BE49-F238E27FC236}">
                <a16:creationId xmlns:a16="http://schemas.microsoft.com/office/drawing/2014/main" id="{3E4277B6-836E-0303-CEA9-90E5211420D2}"/>
              </a:ext>
            </a:extLst>
          </p:cNvPr>
          <p:cNvSpPr txBox="1"/>
          <p:nvPr/>
        </p:nvSpPr>
        <p:spPr>
          <a:xfrm>
            <a:off x="3781477" y="854562"/>
            <a:ext cx="4322402" cy="369332"/>
          </a:xfrm>
          <a:prstGeom prst="rect">
            <a:avLst/>
          </a:prstGeom>
          <a:noFill/>
        </p:spPr>
        <p:txBody>
          <a:bodyPr wrap="none" rtlCol="0">
            <a:spAutoFit/>
          </a:bodyPr>
          <a:lstStyle/>
          <a:p>
            <a:r>
              <a:rPr lang="fr-FR" b="1" dirty="0">
                <a:solidFill>
                  <a:srgbClr val="0070C0"/>
                </a:solidFill>
                <a:effectLst>
                  <a:outerShdw blurRad="38100" dist="38100" dir="2700000" algn="tl">
                    <a:srgbClr val="000000">
                      <a:alpha val="43137"/>
                    </a:srgbClr>
                  </a:outerShdw>
                </a:effectLst>
              </a:rPr>
              <a:t>Que doit faire le Responsable Pédagogique </a:t>
            </a:r>
          </a:p>
        </p:txBody>
      </p:sp>
      <p:sp>
        <p:nvSpPr>
          <p:cNvPr id="3" name="ZoneTexte 2">
            <a:extLst>
              <a:ext uri="{FF2B5EF4-FFF2-40B4-BE49-F238E27FC236}">
                <a16:creationId xmlns:a16="http://schemas.microsoft.com/office/drawing/2014/main" id="{30123F6D-1BF1-496D-CBA8-CAFDDDEA3EC2}"/>
              </a:ext>
            </a:extLst>
          </p:cNvPr>
          <p:cNvSpPr txBox="1"/>
          <p:nvPr/>
        </p:nvSpPr>
        <p:spPr>
          <a:xfrm>
            <a:off x="1762298" y="4821382"/>
            <a:ext cx="9434286" cy="923330"/>
          </a:xfrm>
          <a:prstGeom prst="rect">
            <a:avLst/>
          </a:prstGeom>
          <a:noFill/>
        </p:spPr>
        <p:txBody>
          <a:bodyPr wrap="square" rtlCol="0">
            <a:spAutoFit/>
          </a:bodyPr>
          <a:lstStyle/>
          <a:p>
            <a:r>
              <a:rPr lang="fr-FR" b="1" dirty="0">
                <a:solidFill>
                  <a:srgbClr val="E65B01"/>
                </a:solidFill>
              </a:rPr>
              <a:t>Les DTO planeurs n’étant pas soumis à l’obligation de désigner un RP adjoint sur les bases secondaires, cela concerne uniquement pour les formations avion et hélicoptère  DTO.GEN.250b et DTO.GEN 111 a1 et a2 </a:t>
            </a:r>
          </a:p>
        </p:txBody>
      </p:sp>
    </p:spTree>
    <p:extLst>
      <p:ext uri="{BB962C8B-B14F-4D97-AF65-F5344CB8AC3E}">
        <p14:creationId xmlns:p14="http://schemas.microsoft.com/office/powerpoint/2010/main" val="55562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C95930C-38C0-4845-9CA6-2B7EFFCE37FE}"/>
              </a:ext>
            </a:extLst>
          </p:cNvPr>
          <p:cNvSpPr>
            <a:spLocks noGrp="1"/>
          </p:cNvSpPr>
          <p:nvPr>
            <p:ph type="body" sz="quarter" idx="11"/>
          </p:nvPr>
        </p:nvSpPr>
        <p:spPr>
          <a:xfrm>
            <a:off x="3584448" y="177822"/>
            <a:ext cx="4413504" cy="412750"/>
          </a:xfrm>
        </p:spPr>
        <p:txBody>
          <a:bodyPr/>
          <a:lstStyle/>
          <a:p>
            <a:pPr algn="ctr"/>
            <a:r>
              <a:rPr lang="fr-FR" b="1" dirty="0">
                <a:solidFill>
                  <a:schemeClr val="accent1">
                    <a:lumMod val="75000"/>
                  </a:schemeClr>
                </a:solidFill>
                <a:effectLst>
                  <a:outerShdw blurRad="38100" dist="38100" dir="2700000" algn="tl">
                    <a:srgbClr val="000000">
                      <a:alpha val="43137"/>
                    </a:srgbClr>
                  </a:outerShdw>
                </a:effectLst>
              </a:rPr>
              <a:t> </a:t>
            </a:r>
            <a:r>
              <a:rPr lang="fr-FR" sz="2400" b="1" dirty="0">
                <a:solidFill>
                  <a:srgbClr val="0070C0"/>
                </a:solidFill>
              </a:rPr>
              <a:t>WEBINAIRE  06 juin 2023</a:t>
            </a:r>
          </a:p>
          <a:p>
            <a:pPr algn="ctr"/>
            <a:endParaRPr lang="fr-FR" sz="2400" b="1" dirty="0">
              <a:solidFill>
                <a:srgbClr val="0070C0"/>
              </a:solidFill>
            </a:endParaRPr>
          </a:p>
          <a:p>
            <a:endParaRPr lang="fr-FR" b="1" dirty="0">
              <a:solidFill>
                <a:schemeClr val="accent1">
                  <a:lumMod val="75000"/>
                </a:schemeClr>
              </a:solidFill>
              <a:effectLst>
                <a:outerShdw blurRad="38100" dist="38100" dir="2700000" algn="tl">
                  <a:srgbClr val="000000">
                    <a:alpha val="43137"/>
                  </a:srgbClr>
                </a:outerShdw>
              </a:effectLst>
            </a:endParaRPr>
          </a:p>
        </p:txBody>
      </p:sp>
      <p:pic>
        <p:nvPicPr>
          <p:cNvPr id="11" name="Image 10">
            <a:extLst>
              <a:ext uri="{FF2B5EF4-FFF2-40B4-BE49-F238E27FC236}">
                <a16:creationId xmlns:a16="http://schemas.microsoft.com/office/drawing/2014/main" id="{369FDBEC-4A35-40E6-941C-AB0FCAD050A6}"/>
              </a:ext>
            </a:extLst>
          </p:cNvPr>
          <p:cNvPicPr>
            <a:picLocks noChangeAspect="1"/>
          </p:cNvPicPr>
          <p:nvPr/>
        </p:nvPicPr>
        <p:blipFill>
          <a:blip r:embed="rId2"/>
          <a:stretch>
            <a:fillRect/>
          </a:stretch>
        </p:blipFill>
        <p:spPr>
          <a:xfrm>
            <a:off x="10723416" y="14886"/>
            <a:ext cx="1468584" cy="985557"/>
          </a:xfrm>
          <a:prstGeom prst="rect">
            <a:avLst/>
          </a:prstGeom>
        </p:spPr>
      </p:pic>
      <p:sp>
        <p:nvSpPr>
          <p:cNvPr id="3" name="ZoneTexte 2">
            <a:extLst>
              <a:ext uri="{FF2B5EF4-FFF2-40B4-BE49-F238E27FC236}">
                <a16:creationId xmlns:a16="http://schemas.microsoft.com/office/drawing/2014/main" id="{118156CB-52C6-44BA-B410-CC7FBE2A7DD5}"/>
              </a:ext>
            </a:extLst>
          </p:cNvPr>
          <p:cNvSpPr txBox="1"/>
          <p:nvPr/>
        </p:nvSpPr>
        <p:spPr>
          <a:xfrm>
            <a:off x="4593180" y="1000443"/>
            <a:ext cx="2291140" cy="369332"/>
          </a:xfrm>
          <a:prstGeom prst="rect">
            <a:avLst/>
          </a:prstGeom>
          <a:noFill/>
        </p:spPr>
        <p:txBody>
          <a:bodyPr wrap="none" rtlCol="0">
            <a:spAutoFit/>
          </a:bodyPr>
          <a:lstStyle/>
          <a:p>
            <a:r>
              <a:rPr lang="fr-FR" b="1" dirty="0">
                <a:solidFill>
                  <a:srgbClr val="0070C0"/>
                </a:solidFill>
                <a:effectLst>
                  <a:outerShdw blurRad="38100" dist="38100" dir="2700000" algn="tl">
                    <a:srgbClr val="000000">
                      <a:alpha val="43137"/>
                    </a:srgbClr>
                  </a:outerShdw>
                </a:effectLst>
              </a:rPr>
              <a:t>Ce que doit faire le RP</a:t>
            </a:r>
          </a:p>
        </p:txBody>
      </p:sp>
      <p:sp>
        <p:nvSpPr>
          <p:cNvPr id="6" name="ZoneTexte 5">
            <a:extLst>
              <a:ext uri="{FF2B5EF4-FFF2-40B4-BE49-F238E27FC236}">
                <a16:creationId xmlns:a16="http://schemas.microsoft.com/office/drawing/2014/main" id="{1A880DBF-254F-A903-5CF5-8C35E1B11159}"/>
              </a:ext>
            </a:extLst>
          </p:cNvPr>
          <p:cNvSpPr txBox="1"/>
          <p:nvPr/>
        </p:nvSpPr>
        <p:spPr>
          <a:xfrm>
            <a:off x="3584448" y="3105834"/>
            <a:ext cx="9144000" cy="800219"/>
          </a:xfrm>
          <a:prstGeom prst="rect">
            <a:avLst/>
          </a:prstGeom>
          <a:noFill/>
        </p:spPr>
        <p:txBody>
          <a:bodyPr wrap="square">
            <a:spAutoFit/>
          </a:bodyPr>
          <a:lstStyle/>
          <a:p>
            <a:pPr algn="l"/>
            <a:r>
              <a:rPr lang="fr-FR" sz="2800" b="1" u="sng" dirty="0">
                <a:latin typeface="Philosopher"/>
              </a:rPr>
              <a:t>Comment répondre  aux points  (conseil)</a:t>
            </a:r>
            <a:endParaRPr lang="fr-FR" sz="2800" b="1" dirty="0">
              <a:latin typeface="Philosopher"/>
            </a:endParaRPr>
          </a:p>
          <a:p>
            <a:pPr marL="285750" indent="-285750" algn="l">
              <a:buFont typeface="Wingdings" panose="05000000000000000000" pitchFamily="2" charset="2"/>
              <a:buChar char="q"/>
            </a:pPr>
            <a:endParaRPr lang="fr-FR" sz="1800" b="0" i="0" u="none" strike="noStrike" baseline="0" dirty="0">
              <a:solidFill>
                <a:srgbClr val="000000"/>
              </a:solidFill>
              <a:latin typeface="Philosopher"/>
            </a:endParaRPr>
          </a:p>
        </p:txBody>
      </p:sp>
    </p:spTree>
    <p:extLst>
      <p:ext uri="{BB962C8B-B14F-4D97-AF65-F5344CB8AC3E}">
        <p14:creationId xmlns:p14="http://schemas.microsoft.com/office/powerpoint/2010/main" val="34526893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C95930C-38C0-4845-9CA6-2B7EFFCE37FE}"/>
              </a:ext>
            </a:extLst>
          </p:cNvPr>
          <p:cNvSpPr>
            <a:spLocks noGrp="1"/>
          </p:cNvSpPr>
          <p:nvPr>
            <p:ph type="body" sz="quarter" idx="11"/>
          </p:nvPr>
        </p:nvSpPr>
        <p:spPr>
          <a:xfrm>
            <a:off x="3584448" y="177822"/>
            <a:ext cx="4413504" cy="412750"/>
          </a:xfrm>
        </p:spPr>
        <p:txBody>
          <a:bodyPr/>
          <a:lstStyle/>
          <a:p>
            <a:pPr algn="ctr"/>
            <a:r>
              <a:rPr lang="fr-FR" b="1" dirty="0">
                <a:solidFill>
                  <a:schemeClr val="accent1">
                    <a:lumMod val="75000"/>
                  </a:schemeClr>
                </a:solidFill>
                <a:effectLst>
                  <a:outerShdw blurRad="38100" dist="38100" dir="2700000" algn="tl">
                    <a:srgbClr val="000000">
                      <a:alpha val="43137"/>
                    </a:srgbClr>
                  </a:outerShdw>
                </a:effectLst>
              </a:rPr>
              <a:t> </a:t>
            </a:r>
            <a:r>
              <a:rPr lang="fr-FR" sz="2400" b="1" dirty="0">
                <a:solidFill>
                  <a:srgbClr val="0070C0"/>
                </a:solidFill>
              </a:rPr>
              <a:t>WEBINAIRE  06 juin 2023</a:t>
            </a:r>
          </a:p>
          <a:p>
            <a:pPr algn="ctr"/>
            <a:endParaRPr lang="fr-FR" sz="2400" b="1" dirty="0">
              <a:solidFill>
                <a:srgbClr val="0070C0"/>
              </a:solidFill>
            </a:endParaRPr>
          </a:p>
          <a:p>
            <a:endParaRPr lang="fr-FR" b="1" dirty="0">
              <a:solidFill>
                <a:schemeClr val="accent1">
                  <a:lumMod val="75000"/>
                </a:schemeClr>
              </a:solidFill>
              <a:effectLst>
                <a:outerShdw blurRad="38100" dist="38100" dir="2700000" algn="tl">
                  <a:srgbClr val="000000">
                    <a:alpha val="43137"/>
                  </a:srgbClr>
                </a:outerShdw>
              </a:effectLst>
            </a:endParaRPr>
          </a:p>
        </p:txBody>
      </p:sp>
      <p:pic>
        <p:nvPicPr>
          <p:cNvPr id="11" name="Image 10">
            <a:extLst>
              <a:ext uri="{FF2B5EF4-FFF2-40B4-BE49-F238E27FC236}">
                <a16:creationId xmlns:a16="http://schemas.microsoft.com/office/drawing/2014/main" id="{369FDBEC-4A35-40E6-941C-AB0FCAD050A6}"/>
              </a:ext>
            </a:extLst>
          </p:cNvPr>
          <p:cNvPicPr>
            <a:picLocks noChangeAspect="1"/>
          </p:cNvPicPr>
          <p:nvPr/>
        </p:nvPicPr>
        <p:blipFill>
          <a:blip r:embed="rId2"/>
          <a:stretch>
            <a:fillRect/>
          </a:stretch>
        </p:blipFill>
        <p:spPr>
          <a:xfrm>
            <a:off x="10723416" y="14886"/>
            <a:ext cx="1468584" cy="985557"/>
          </a:xfrm>
          <a:prstGeom prst="rect">
            <a:avLst/>
          </a:prstGeom>
        </p:spPr>
      </p:pic>
      <p:sp>
        <p:nvSpPr>
          <p:cNvPr id="3" name="ZoneTexte 2">
            <a:extLst>
              <a:ext uri="{FF2B5EF4-FFF2-40B4-BE49-F238E27FC236}">
                <a16:creationId xmlns:a16="http://schemas.microsoft.com/office/drawing/2014/main" id="{118156CB-52C6-44BA-B410-CC7FBE2A7DD5}"/>
              </a:ext>
            </a:extLst>
          </p:cNvPr>
          <p:cNvSpPr txBox="1"/>
          <p:nvPr/>
        </p:nvSpPr>
        <p:spPr>
          <a:xfrm>
            <a:off x="4593180" y="1000443"/>
            <a:ext cx="2291140" cy="369332"/>
          </a:xfrm>
          <a:prstGeom prst="rect">
            <a:avLst/>
          </a:prstGeom>
          <a:noFill/>
        </p:spPr>
        <p:txBody>
          <a:bodyPr wrap="none" rtlCol="0">
            <a:spAutoFit/>
          </a:bodyPr>
          <a:lstStyle/>
          <a:p>
            <a:r>
              <a:rPr lang="fr-FR" b="1" dirty="0">
                <a:solidFill>
                  <a:srgbClr val="0070C0"/>
                </a:solidFill>
                <a:effectLst>
                  <a:outerShdw blurRad="38100" dist="38100" dir="2700000" algn="tl">
                    <a:srgbClr val="000000">
                      <a:alpha val="43137"/>
                    </a:srgbClr>
                  </a:outerShdw>
                </a:effectLst>
              </a:rPr>
              <a:t>Ce que doit faire le RP</a:t>
            </a:r>
          </a:p>
        </p:txBody>
      </p:sp>
      <p:sp>
        <p:nvSpPr>
          <p:cNvPr id="6" name="ZoneTexte 5">
            <a:extLst>
              <a:ext uri="{FF2B5EF4-FFF2-40B4-BE49-F238E27FC236}">
                <a16:creationId xmlns:a16="http://schemas.microsoft.com/office/drawing/2014/main" id="{1A880DBF-254F-A903-5CF5-8C35E1B11159}"/>
              </a:ext>
            </a:extLst>
          </p:cNvPr>
          <p:cNvSpPr txBox="1"/>
          <p:nvPr/>
        </p:nvSpPr>
        <p:spPr>
          <a:xfrm>
            <a:off x="914400" y="1779646"/>
            <a:ext cx="9473184" cy="2554545"/>
          </a:xfrm>
          <a:prstGeom prst="rect">
            <a:avLst/>
          </a:prstGeom>
          <a:noFill/>
        </p:spPr>
        <p:txBody>
          <a:bodyPr wrap="square">
            <a:spAutoFit/>
          </a:bodyPr>
          <a:lstStyle/>
          <a:p>
            <a:pPr algn="l"/>
            <a:r>
              <a:rPr lang="fr-FR" sz="1800" b="1" i="0" u="sng" strike="noStrike" baseline="0" dirty="0">
                <a:solidFill>
                  <a:srgbClr val="000000"/>
                </a:solidFill>
                <a:latin typeface="Philosopher"/>
              </a:rPr>
              <a:t>Pour le passage du théorique</a:t>
            </a:r>
          </a:p>
          <a:p>
            <a:pPr algn="l"/>
            <a:endParaRPr lang="fr-FR" sz="1800" b="1" i="0" u="sng" strike="noStrike" baseline="0" dirty="0">
              <a:solidFill>
                <a:srgbClr val="000000"/>
              </a:solidFill>
              <a:latin typeface="Philosopher"/>
            </a:endParaRPr>
          </a:p>
          <a:p>
            <a:pPr marL="285750" indent="-285750">
              <a:buFont typeface="Wingdings" panose="05000000000000000000" pitchFamily="2" charset="2"/>
              <a:buChar char="q"/>
            </a:pPr>
            <a:r>
              <a:rPr lang="fr-FR" sz="1800" b="1" i="0" u="none" strike="noStrike" baseline="0" dirty="0">
                <a:solidFill>
                  <a:srgbClr val="000000"/>
                </a:solidFill>
                <a:latin typeface="Philosopher"/>
              </a:rPr>
              <a:t>Superviser les progrès de chaque stagiaire</a:t>
            </a:r>
            <a:r>
              <a:rPr lang="fr-FR" sz="1800" b="0" i="0" u="none" strike="noStrike" baseline="0" dirty="0">
                <a:solidFill>
                  <a:srgbClr val="000000"/>
                </a:solidFill>
                <a:latin typeface="Philosopher"/>
              </a:rPr>
              <a:t> (par sondage analyse du eLearning </a:t>
            </a:r>
            <a:r>
              <a:rPr lang="fr-FR" dirty="0">
                <a:solidFill>
                  <a:srgbClr val="000000"/>
                </a:solidFill>
                <a:latin typeface="Philosopher"/>
              </a:rPr>
              <a:t>(</a:t>
            </a:r>
            <a:r>
              <a:rPr lang="fr-FR" b="1" dirty="0">
                <a:solidFill>
                  <a:srgbClr val="C00000"/>
                </a:solidFill>
                <a:latin typeface="Philosopher"/>
              </a:rPr>
              <a:t>Gesasso </a:t>
            </a:r>
            <a:r>
              <a:rPr lang="fr-FR" dirty="0">
                <a:solidFill>
                  <a:srgbClr val="000000"/>
                </a:solidFill>
                <a:latin typeface="Philosopher"/>
              </a:rPr>
              <a:t>)</a:t>
            </a:r>
          </a:p>
          <a:p>
            <a:pPr marL="285750" indent="-285750">
              <a:buFont typeface="Wingdings" panose="05000000000000000000" pitchFamily="2" charset="2"/>
              <a:buChar char="q"/>
            </a:pPr>
            <a:endParaRPr lang="fr-FR" sz="1800" b="0" i="0" u="none" strike="noStrike" baseline="0" dirty="0">
              <a:solidFill>
                <a:srgbClr val="000000"/>
              </a:solidFill>
              <a:latin typeface="Philosopher"/>
            </a:endParaRPr>
          </a:p>
          <a:p>
            <a:r>
              <a:rPr lang="fr-FR" sz="1600" i="1" dirty="0">
                <a:solidFill>
                  <a:srgbClr val="000000"/>
                </a:solidFill>
                <a:latin typeface="Philosopher"/>
              </a:rPr>
              <a:t>une fois que le candidat a accompli de manière satisfaisante les éléments appropriés de l’instruction théorique</a:t>
            </a:r>
            <a:r>
              <a:rPr lang="fr-FR" i="1" dirty="0">
                <a:solidFill>
                  <a:srgbClr val="000000"/>
                </a:solidFill>
                <a:latin typeface="Philosopher"/>
              </a:rPr>
              <a:t>.</a:t>
            </a:r>
          </a:p>
          <a:p>
            <a:pPr marL="285750" indent="-285750" algn="l">
              <a:buFont typeface="Wingdings" panose="05000000000000000000" pitchFamily="2" charset="2"/>
              <a:buChar char="q"/>
            </a:pPr>
            <a:r>
              <a:rPr lang="fr-FR" b="1" dirty="0">
                <a:solidFill>
                  <a:srgbClr val="000000"/>
                </a:solidFill>
                <a:latin typeface="Philosopher"/>
              </a:rPr>
              <a:t>Rédiger la recommandation pour le passage de  l’examen théorique </a:t>
            </a:r>
            <a:r>
              <a:rPr lang="fr-FR" dirty="0">
                <a:solidFill>
                  <a:srgbClr val="000000"/>
                </a:solidFill>
                <a:latin typeface="Philosopher"/>
              </a:rPr>
              <a:t>(</a:t>
            </a:r>
            <a:r>
              <a:rPr lang="fr-FR" b="1" dirty="0">
                <a:solidFill>
                  <a:srgbClr val="C00000"/>
                </a:solidFill>
                <a:latin typeface="Philosopher"/>
              </a:rPr>
              <a:t>Gesasso</a:t>
            </a:r>
            <a:r>
              <a:rPr lang="fr-FR" dirty="0">
                <a:solidFill>
                  <a:srgbClr val="000000"/>
                </a:solidFill>
                <a:latin typeface="Philosopher"/>
              </a:rPr>
              <a:t> </a:t>
            </a:r>
            <a:r>
              <a:rPr lang="fr-FR" sz="1600" i="1" dirty="0">
                <a:solidFill>
                  <a:srgbClr val="000000"/>
                </a:solidFill>
                <a:latin typeface="Philosopher"/>
              </a:rPr>
              <a:t>) Ce document est valable 12 mois</a:t>
            </a:r>
            <a:endParaRPr lang="fr-FR" dirty="0">
              <a:solidFill>
                <a:srgbClr val="000000"/>
              </a:solidFill>
              <a:latin typeface="Philosopher"/>
            </a:endParaRPr>
          </a:p>
          <a:p>
            <a:pPr algn="l"/>
            <a:endParaRPr lang="fr-FR" dirty="0">
              <a:solidFill>
                <a:srgbClr val="000000"/>
              </a:solidFill>
              <a:latin typeface="Philosopher"/>
            </a:endParaRPr>
          </a:p>
          <a:p>
            <a:pPr marL="285750" indent="-285750" algn="l">
              <a:buFont typeface="Wingdings" panose="05000000000000000000" pitchFamily="2" charset="2"/>
              <a:buChar char="q"/>
            </a:pPr>
            <a:r>
              <a:rPr lang="fr-FR" b="1" dirty="0">
                <a:solidFill>
                  <a:srgbClr val="000000"/>
                </a:solidFill>
                <a:latin typeface="Philosopher"/>
              </a:rPr>
              <a:t>Désigner un FE(S) pour Wingu </a:t>
            </a:r>
            <a:r>
              <a:rPr lang="fr-FR" dirty="0">
                <a:solidFill>
                  <a:srgbClr val="000000"/>
                </a:solidFill>
                <a:latin typeface="Philosopher"/>
              </a:rPr>
              <a:t>(</a:t>
            </a:r>
            <a:r>
              <a:rPr lang="fr-FR" b="1" dirty="0">
                <a:solidFill>
                  <a:srgbClr val="C00000"/>
                </a:solidFill>
                <a:latin typeface="Philosopher"/>
              </a:rPr>
              <a:t>Gesasso/Wingu </a:t>
            </a:r>
            <a:r>
              <a:rPr lang="fr-FR" dirty="0">
                <a:solidFill>
                  <a:srgbClr val="000000"/>
                </a:solidFill>
                <a:latin typeface="Philosopher"/>
              </a:rPr>
              <a:t>)</a:t>
            </a:r>
            <a:endParaRPr lang="fr-FR" sz="1800" b="0" i="0" u="none" strike="noStrike" baseline="0" dirty="0">
              <a:solidFill>
                <a:srgbClr val="000000"/>
              </a:solidFill>
              <a:latin typeface="Philosopher"/>
            </a:endParaRPr>
          </a:p>
        </p:txBody>
      </p:sp>
    </p:spTree>
    <p:extLst>
      <p:ext uri="{BB962C8B-B14F-4D97-AF65-F5344CB8AC3E}">
        <p14:creationId xmlns:p14="http://schemas.microsoft.com/office/powerpoint/2010/main" val="28873915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C95930C-38C0-4845-9CA6-2B7EFFCE37FE}"/>
              </a:ext>
            </a:extLst>
          </p:cNvPr>
          <p:cNvSpPr>
            <a:spLocks noGrp="1"/>
          </p:cNvSpPr>
          <p:nvPr>
            <p:ph type="body" sz="quarter" idx="11"/>
          </p:nvPr>
        </p:nvSpPr>
        <p:spPr>
          <a:xfrm>
            <a:off x="3584448" y="177822"/>
            <a:ext cx="4413504" cy="412750"/>
          </a:xfrm>
        </p:spPr>
        <p:txBody>
          <a:bodyPr/>
          <a:lstStyle/>
          <a:p>
            <a:pPr algn="ctr"/>
            <a:r>
              <a:rPr lang="fr-FR" b="1" dirty="0">
                <a:solidFill>
                  <a:schemeClr val="accent1">
                    <a:lumMod val="75000"/>
                  </a:schemeClr>
                </a:solidFill>
                <a:effectLst>
                  <a:outerShdw blurRad="38100" dist="38100" dir="2700000" algn="tl">
                    <a:srgbClr val="000000">
                      <a:alpha val="43137"/>
                    </a:srgbClr>
                  </a:outerShdw>
                </a:effectLst>
              </a:rPr>
              <a:t> </a:t>
            </a:r>
            <a:r>
              <a:rPr lang="fr-FR" sz="2400" b="1" dirty="0">
                <a:solidFill>
                  <a:srgbClr val="0070C0"/>
                </a:solidFill>
              </a:rPr>
              <a:t>WEBINAIRE  06 juin 2023</a:t>
            </a:r>
          </a:p>
          <a:p>
            <a:pPr algn="ctr"/>
            <a:endParaRPr lang="fr-FR" sz="2400" b="1" dirty="0">
              <a:solidFill>
                <a:srgbClr val="0070C0"/>
              </a:solidFill>
            </a:endParaRPr>
          </a:p>
          <a:p>
            <a:endParaRPr lang="fr-FR" b="1" dirty="0">
              <a:solidFill>
                <a:schemeClr val="accent1">
                  <a:lumMod val="75000"/>
                </a:schemeClr>
              </a:solidFill>
              <a:effectLst>
                <a:outerShdw blurRad="38100" dist="38100" dir="2700000" algn="tl">
                  <a:srgbClr val="000000">
                    <a:alpha val="43137"/>
                  </a:srgbClr>
                </a:outerShdw>
              </a:effectLst>
            </a:endParaRPr>
          </a:p>
        </p:txBody>
      </p:sp>
      <p:pic>
        <p:nvPicPr>
          <p:cNvPr id="11" name="Image 10">
            <a:extLst>
              <a:ext uri="{FF2B5EF4-FFF2-40B4-BE49-F238E27FC236}">
                <a16:creationId xmlns:a16="http://schemas.microsoft.com/office/drawing/2014/main" id="{369FDBEC-4A35-40E6-941C-AB0FCAD050A6}"/>
              </a:ext>
            </a:extLst>
          </p:cNvPr>
          <p:cNvPicPr>
            <a:picLocks noChangeAspect="1"/>
          </p:cNvPicPr>
          <p:nvPr/>
        </p:nvPicPr>
        <p:blipFill>
          <a:blip r:embed="rId2"/>
          <a:stretch>
            <a:fillRect/>
          </a:stretch>
        </p:blipFill>
        <p:spPr>
          <a:xfrm>
            <a:off x="10723416" y="14886"/>
            <a:ext cx="1468584" cy="985557"/>
          </a:xfrm>
          <a:prstGeom prst="rect">
            <a:avLst/>
          </a:prstGeom>
        </p:spPr>
      </p:pic>
      <p:sp>
        <p:nvSpPr>
          <p:cNvPr id="3" name="ZoneTexte 2">
            <a:extLst>
              <a:ext uri="{FF2B5EF4-FFF2-40B4-BE49-F238E27FC236}">
                <a16:creationId xmlns:a16="http://schemas.microsoft.com/office/drawing/2014/main" id="{118156CB-52C6-44BA-B410-CC7FBE2A7DD5}"/>
              </a:ext>
            </a:extLst>
          </p:cNvPr>
          <p:cNvSpPr txBox="1"/>
          <p:nvPr/>
        </p:nvSpPr>
        <p:spPr>
          <a:xfrm>
            <a:off x="4593180" y="1000443"/>
            <a:ext cx="2291140" cy="369332"/>
          </a:xfrm>
          <a:prstGeom prst="rect">
            <a:avLst/>
          </a:prstGeom>
          <a:noFill/>
        </p:spPr>
        <p:txBody>
          <a:bodyPr wrap="none" rtlCol="0">
            <a:spAutoFit/>
          </a:bodyPr>
          <a:lstStyle/>
          <a:p>
            <a:r>
              <a:rPr lang="fr-FR" b="1" dirty="0">
                <a:solidFill>
                  <a:srgbClr val="0070C0"/>
                </a:solidFill>
                <a:effectLst>
                  <a:outerShdw blurRad="38100" dist="38100" dir="2700000" algn="tl">
                    <a:srgbClr val="000000">
                      <a:alpha val="43137"/>
                    </a:srgbClr>
                  </a:outerShdw>
                </a:effectLst>
              </a:rPr>
              <a:t>Ce que doit faire le RP</a:t>
            </a:r>
          </a:p>
        </p:txBody>
      </p:sp>
      <p:sp>
        <p:nvSpPr>
          <p:cNvPr id="6" name="ZoneTexte 5">
            <a:extLst>
              <a:ext uri="{FF2B5EF4-FFF2-40B4-BE49-F238E27FC236}">
                <a16:creationId xmlns:a16="http://schemas.microsoft.com/office/drawing/2014/main" id="{1A880DBF-254F-A903-5CF5-8C35E1B11159}"/>
              </a:ext>
            </a:extLst>
          </p:cNvPr>
          <p:cNvSpPr txBox="1"/>
          <p:nvPr/>
        </p:nvSpPr>
        <p:spPr>
          <a:xfrm>
            <a:off x="914400" y="1779646"/>
            <a:ext cx="10331116" cy="4801314"/>
          </a:xfrm>
          <a:prstGeom prst="rect">
            <a:avLst/>
          </a:prstGeom>
          <a:noFill/>
        </p:spPr>
        <p:txBody>
          <a:bodyPr wrap="square">
            <a:spAutoFit/>
          </a:bodyPr>
          <a:lstStyle/>
          <a:p>
            <a:r>
              <a:rPr lang="fr-FR" sz="1800" b="1" i="0" u="sng" strike="noStrike" baseline="0" dirty="0">
                <a:solidFill>
                  <a:srgbClr val="000000"/>
                </a:solidFill>
                <a:latin typeface="Philosopher"/>
              </a:rPr>
              <a:t>Pour le passage de l’examen pratique</a:t>
            </a:r>
          </a:p>
          <a:p>
            <a:pPr marL="285750" indent="-285750" algn="l">
              <a:buFont typeface="Wingdings" panose="05000000000000000000" pitchFamily="2" charset="2"/>
              <a:buChar char="q"/>
            </a:pPr>
            <a:endParaRPr lang="fr-FR" dirty="0">
              <a:solidFill>
                <a:srgbClr val="000000"/>
              </a:solidFill>
              <a:latin typeface="Philosopher"/>
            </a:endParaRPr>
          </a:p>
          <a:p>
            <a:pPr marL="285750" indent="-285750">
              <a:buFont typeface="Wingdings" panose="05000000000000000000" pitchFamily="2" charset="2"/>
              <a:buChar char="q"/>
            </a:pPr>
            <a:r>
              <a:rPr lang="fr-FR" sz="1800" b="1" i="0" u="none" strike="noStrike" baseline="0" dirty="0">
                <a:solidFill>
                  <a:srgbClr val="000000"/>
                </a:solidFill>
                <a:latin typeface="Philosopher"/>
              </a:rPr>
              <a:t>Superviser les progrès de chaque stagiaire</a:t>
            </a:r>
            <a:r>
              <a:rPr lang="fr-FR" sz="1800" b="0" i="0" u="none" strike="noStrike" baseline="0" dirty="0">
                <a:solidFill>
                  <a:srgbClr val="000000"/>
                </a:solidFill>
                <a:latin typeface="Philosopher"/>
              </a:rPr>
              <a:t>; par sondage analyse de la fiche de progression </a:t>
            </a:r>
            <a:r>
              <a:rPr lang="fr-FR" dirty="0">
                <a:solidFill>
                  <a:srgbClr val="000000"/>
                </a:solidFill>
                <a:latin typeface="Philosopher"/>
              </a:rPr>
              <a:t>(</a:t>
            </a:r>
            <a:r>
              <a:rPr lang="fr-FR" b="1" dirty="0">
                <a:solidFill>
                  <a:srgbClr val="C00000"/>
                </a:solidFill>
                <a:latin typeface="Philosopher"/>
              </a:rPr>
              <a:t>Gesasso </a:t>
            </a:r>
            <a:r>
              <a:rPr lang="fr-FR" dirty="0">
                <a:solidFill>
                  <a:srgbClr val="000000"/>
                </a:solidFill>
                <a:latin typeface="Philosopher"/>
              </a:rPr>
              <a:t>)</a:t>
            </a:r>
            <a:endParaRPr lang="fr-FR" sz="1800" b="0" i="0" u="none" strike="noStrike" baseline="0" dirty="0">
              <a:solidFill>
                <a:srgbClr val="000000"/>
              </a:solidFill>
              <a:latin typeface="Philosopher"/>
            </a:endParaRPr>
          </a:p>
          <a:p>
            <a:pPr marL="285750" indent="-285750" algn="l">
              <a:buFont typeface="Wingdings" panose="05000000000000000000" pitchFamily="2" charset="2"/>
              <a:buChar char="q"/>
            </a:pPr>
            <a:endParaRPr lang="fr-FR" dirty="0">
              <a:solidFill>
                <a:srgbClr val="000000"/>
              </a:solidFill>
              <a:latin typeface="Philosopher"/>
            </a:endParaRPr>
          </a:p>
          <a:p>
            <a:pPr marL="285750" indent="-285750" algn="l">
              <a:buFont typeface="Wingdings" panose="05000000000000000000" pitchFamily="2" charset="2"/>
              <a:buChar char="q"/>
            </a:pPr>
            <a:r>
              <a:rPr lang="fr-FR" b="1" dirty="0">
                <a:solidFill>
                  <a:srgbClr val="000000"/>
                </a:solidFill>
                <a:latin typeface="Philosopher"/>
              </a:rPr>
              <a:t>Rédiger l’attestation de fin de formation et recommandation </a:t>
            </a:r>
            <a:r>
              <a:rPr lang="fr-FR" dirty="0">
                <a:solidFill>
                  <a:srgbClr val="000000"/>
                </a:solidFill>
                <a:latin typeface="Philosopher"/>
              </a:rPr>
              <a:t>pour le passage de l’examen pratique (</a:t>
            </a:r>
            <a:r>
              <a:rPr lang="fr-FR" b="1" dirty="0">
                <a:solidFill>
                  <a:srgbClr val="C00000"/>
                </a:solidFill>
                <a:latin typeface="Philosopher"/>
              </a:rPr>
              <a:t>Gesasso</a:t>
            </a:r>
            <a:r>
              <a:rPr lang="fr-FR" dirty="0">
                <a:solidFill>
                  <a:srgbClr val="000000"/>
                </a:solidFill>
                <a:latin typeface="Philosopher"/>
              </a:rPr>
              <a:t> )</a:t>
            </a:r>
          </a:p>
          <a:p>
            <a:pPr marL="285750" indent="-285750" algn="l">
              <a:buFont typeface="Wingdings" panose="05000000000000000000" pitchFamily="2" charset="2"/>
              <a:buChar char="q"/>
            </a:pPr>
            <a:endParaRPr lang="fr-FR" dirty="0">
              <a:solidFill>
                <a:srgbClr val="000000"/>
              </a:solidFill>
              <a:latin typeface="Philosopher"/>
            </a:endParaRPr>
          </a:p>
          <a:p>
            <a:pPr marL="285750" indent="-285750">
              <a:buFont typeface="Wingdings" panose="05000000000000000000" pitchFamily="2" charset="2"/>
              <a:buChar char="q"/>
            </a:pPr>
            <a:r>
              <a:rPr lang="fr-FR" b="1" dirty="0">
                <a:solidFill>
                  <a:srgbClr val="000000"/>
                </a:solidFill>
                <a:latin typeface="Philosopher"/>
              </a:rPr>
              <a:t>Désigner 2 FE(S) </a:t>
            </a:r>
            <a:r>
              <a:rPr lang="fr-FR" dirty="0">
                <a:solidFill>
                  <a:srgbClr val="000000"/>
                </a:solidFill>
                <a:latin typeface="Philosopher"/>
              </a:rPr>
              <a:t>pour l’examen pratique (</a:t>
            </a:r>
            <a:r>
              <a:rPr lang="fr-FR" b="1" dirty="0">
                <a:solidFill>
                  <a:srgbClr val="C00000"/>
                </a:solidFill>
                <a:latin typeface="Philosopher"/>
              </a:rPr>
              <a:t>Gesasso</a:t>
            </a:r>
            <a:r>
              <a:rPr lang="fr-FR" dirty="0">
                <a:solidFill>
                  <a:srgbClr val="000000"/>
                </a:solidFill>
                <a:latin typeface="Philosopher"/>
              </a:rPr>
              <a:t> )</a:t>
            </a:r>
          </a:p>
          <a:p>
            <a:pPr marL="285750" indent="-285750">
              <a:buFont typeface="Wingdings" panose="05000000000000000000" pitchFamily="2" charset="2"/>
              <a:buChar char="q"/>
            </a:pPr>
            <a:endParaRPr lang="fr-FR" dirty="0">
              <a:solidFill>
                <a:srgbClr val="000000"/>
              </a:solidFill>
              <a:latin typeface="Philosopher"/>
            </a:endParaRPr>
          </a:p>
          <a:p>
            <a:pPr marL="285750" indent="-285750" algn="l">
              <a:buFont typeface="Wingdings" panose="05000000000000000000" pitchFamily="2" charset="2"/>
              <a:buChar char="q"/>
            </a:pPr>
            <a:r>
              <a:rPr lang="fr-FR" b="1" dirty="0">
                <a:solidFill>
                  <a:srgbClr val="000000"/>
                </a:solidFill>
                <a:latin typeface="Philosopher"/>
              </a:rPr>
              <a:t>Initialiser la demande d’examen </a:t>
            </a:r>
            <a:r>
              <a:rPr lang="fr-FR" dirty="0">
                <a:solidFill>
                  <a:srgbClr val="000000"/>
                </a:solidFill>
                <a:latin typeface="Philosopher"/>
              </a:rPr>
              <a:t>pratique avec le stagiaire (</a:t>
            </a:r>
            <a:r>
              <a:rPr lang="fr-FR" b="1" dirty="0">
                <a:solidFill>
                  <a:srgbClr val="C00000"/>
                </a:solidFill>
                <a:latin typeface="Philosopher"/>
              </a:rPr>
              <a:t>portail PN</a:t>
            </a:r>
            <a:r>
              <a:rPr lang="fr-FR" dirty="0">
                <a:solidFill>
                  <a:srgbClr val="000000"/>
                </a:solidFill>
                <a:latin typeface="Philosopher"/>
              </a:rPr>
              <a:t>) (</a:t>
            </a:r>
            <a:r>
              <a:rPr lang="fr-FR" b="1" dirty="0">
                <a:solidFill>
                  <a:srgbClr val="C00000"/>
                </a:solidFill>
                <a:latin typeface="Philosopher"/>
              </a:rPr>
              <a:t>Gesasso</a:t>
            </a:r>
            <a:r>
              <a:rPr lang="fr-FR" dirty="0">
                <a:solidFill>
                  <a:srgbClr val="000000"/>
                </a:solidFill>
                <a:latin typeface="Philosopher"/>
              </a:rPr>
              <a:t> )</a:t>
            </a:r>
          </a:p>
          <a:p>
            <a:pPr marL="285750" indent="-285750" algn="l">
              <a:buFont typeface="Wingdings" panose="05000000000000000000" pitchFamily="2" charset="2"/>
              <a:buChar char="q"/>
            </a:pPr>
            <a:endParaRPr lang="fr-FR" dirty="0">
              <a:solidFill>
                <a:srgbClr val="000000"/>
              </a:solidFill>
              <a:latin typeface="Philosopher"/>
            </a:endParaRPr>
          </a:p>
          <a:p>
            <a:pPr marL="285750" indent="-285750" algn="l">
              <a:buFont typeface="Wingdings" panose="05000000000000000000" pitchFamily="2" charset="2"/>
              <a:buChar char="q"/>
            </a:pPr>
            <a:endParaRPr lang="fr-FR" dirty="0">
              <a:solidFill>
                <a:srgbClr val="000000"/>
              </a:solidFill>
              <a:latin typeface="Philosopher"/>
            </a:endParaRPr>
          </a:p>
          <a:p>
            <a:pPr marL="285750" indent="-285750" algn="l">
              <a:buFont typeface="Wingdings" panose="05000000000000000000" pitchFamily="2" charset="2"/>
              <a:buChar char="q"/>
            </a:pPr>
            <a:endParaRPr lang="fr-FR" dirty="0">
              <a:solidFill>
                <a:srgbClr val="000000"/>
              </a:solidFill>
              <a:latin typeface="Philosopher"/>
            </a:endParaRPr>
          </a:p>
          <a:p>
            <a:pPr marL="285750" indent="-285750" algn="l">
              <a:buFont typeface="Wingdings" panose="05000000000000000000" pitchFamily="2" charset="2"/>
              <a:buChar char="q"/>
            </a:pPr>
            <a:endParaRPr lang="fr-FR" dirty="0">
              <a:solidFill>
                <a:srgbClr val="000000"/>
              </a:solidFill>
              <a:latin typeface="Philosopher"/>
            </a:endParaRPr>
          </a:p>
          <a:p>
            <a:pPr marL="285750" indent="-285750" algn="l">
              <a:buFont typeface="Wingdings" panose="05000000000000000000" pitchFamily="2" charset="2"/>
              <a:buChar char="q"/>
            </a:pPr>
            <a:endParaRPr lang="fr-FR" dirty="0">
              <a:solidFill>
                <a:srgbClr val="000000"/>
              </a:solidFill>
              <a:latin typeface="Philosopher"/>
            </a:endParaRPr>
          </a:p>
          <a:p>
            <a:pPr marL="285750" indent="-285750">
              <a:buFont typeface="Wingdings" panose="05000000000000000000" pitchFamily="2" charset="2"/>
              <a:buChar char="q"/>
            </a:pPr>
            <a:endParaRPr lang="fr-FR" dirty="0">
              <a:solidFill>
                <a:srgbClr val="000000"/>
              </a:solidFill>
              <a:latin typeface="Philosopher"/>
            </a:endParaRPr>
          </a:p>
          <a:p>
            <a:pPr marL="285750" indent="-285750" algn="l">
              <a:buFont typeface="Wingdings" panose="05000000000000000000" pitchFamily="2" charset="2"/>
              <a:buChar char="q"/>
            </a:pPr>
            <a:endParaRPr lang="fr-FR" sz="1800" b="0" i="0" u="none" strike="noStrike" baseline="0" dirty="0">
              <a:solidFill>
                <a:srgbClr val="000000"/>
              </a:solidFill>
              <a:latin typeface="Philosopher"/>
            </a:endParaRPr>
          </a:p>
        </p:txBody>
      </p:sp>
    </p:spTree>
    <p:extLst>
      <p:ext uri="{BB962C8B-B14F-4D97-AF65-F5344CB8AC3E}">
        <p14:creationId xmlns:p14="http://schemas.microsoft.com/office/powerpoint/2010/main" val="32330258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C95930C-38C0-4845-9CA6-2B7EFFCE37FE}"/>
              </a:ext>
            </a:extLst>
          </p:cNvPr>
          <p:cNvSpPr>
            <a:spLocks noGrp="1"/>
          </p:cNvSpPr>
          <p:nvPr>
            <p:ph type="body" sz="quarter" idx="11"/>
          </p:nvPr>
        </p:nvSpPr>
        <p:spPr>
          <a:xfrm>
            <a:off x="3584448" y="177822"/>
            <a:ext cx="4413504" cy="412750"/>
          </a:xfrm>
        </p:spPr>
        <p:txBody>
          <a:bodyPr/>
          <a:lstStyle/>
          <a:p>
            <a:pPr algn="ctr"/>
            <a:r>
              <a:rPr lang="fr-FR" b="1" dirty="0">
                <a:solidFill>
                  <a:schemeClr val="accent1">
                    <a:lumMod val="75000"/>
                  </a:schemeClr>
                </a:solidFill>
                <a:effectLst>
                  <a:outerShdw blurRad="38100" dist="38100" dir="2700000" algn="tl">
                    <a:srgbClr val="000000">
                      <a:alpha val="43137"/>
                    </a:srgbClr>
                  </a:outerShdw>
                </a:effectLst>
              </a:rPr>
              <a:t> </a:t>
            </a:r>
            <a:r>
              <a:rPr lang="fr-FR" sz="2400" b="1" dirty="0">
                <a:solidFill>
                  <a:srgbClr val="0070C0"/>
                </a:solidFill>
              </a:rPr>
              <a:t>WEBINAIRE  06 juin 2023</a:t>
            </a:r>
          </a:p>
          <a:p>
            <a:pPr algn="ctr"/>
            <a:endParaRPr lang="fr-FR" sz="2400" b="1" dirty="0">
              <a:solidFill>
                <a:srgbClr val="0070C0"/>
              </a:solidFill>
            </a:endParaRPr>
          </a:p>
          <a:p>
            <a:endParaRPr lang="fr-FR" b="1" dirty="0">
              <a:solidFill>
                <a:schemeClr val="accent1">
                  <a:lumMod val="75000"/>
                </a:schemeClr>
              </a:solidFill>
              <a:effectLst>
                <a:outerShdw blurRad="38100" dist="38100" dir="2700000" algn="tl">
                  <a:srgbClr val="000000">
                    <a:alpha val="43137"/>
                  </a:srgbClr>
                </a:outerShdw>
              </a:effectLst>
            </a:endParaRPr>
          </a:p>
        </p:txBody>
      </p:sp>
      <p:pic>
        <p:nvPicPr>
          <p:cNvPr id="11" name="Image 10">
            <a:extLst>
              <a:ext uri="{FF2B5EF4-FFF2-40B4-BE49-F238E27FC236}">
                <a16:creationId xmlns:a16="http://schemas.microsoft.com/office/drawing/2014/main" id="{369FDBEC-4A35-40E6-941C-AB0FCAD050A6}"/>
              </a:ext>
            </a:extLst>
          </p:cNvPr>
          <p:cNvPicPr>
            <a:picLocks noChangeAspect="1"/>
          </p:cNvPicPr>
          <p:nvPr/>
        </p:nvPicPr>
        <p:blipFill>
          <a:blip r:embed="rId2"/>
          <a:stretch>
            <a:fillRect/>
          </a:stretch>
        </p:blipFill>
        <p:spPr>
          <a:xfrm>
            <a:off x="10723416" y="14886"/>
            <a:ext cx="1468584" cy="985557"/>
          </a:xfrm>
          <a:prstGeom prst="rect">
            <a:avLst/>
          </a:prstGeom>
        </p:spPr>
      </p:pic>
      <p:sp>
        <p:nvSpPr>
          <p:cNvPr id="3" name="ZoneTexte 2">
            <a:extLst>
              <a:ext uri="{FF2B5EF4-FFF2-40B4-BE49-F238E27FC236}">
                <a16:creationId xmlns:a16="http://schemas.microsoft.com/office/drawing/2014/main" id="{118156CB-52C6-44BA-B410-CC7FBE2A7DD5}"/>
              </a:ext>
            </a:extLst>
          </p:cNvPr>
          <p:cNvSpPr txBox="1"/>
          <p:nvPr/>
        </p:nvSpPr>
        <p:spPr>
          <a:xfrm>
            <a:off x="4593180" y="1000443"/>
            <a:ext cx="2291140" cy="369332"/>
          </a:xfrm>
          <a:prstGeom prst="rect">
            <a:avLst/>
          </a:prstGeom>
          <a:noFill/>
        </p:spPr>
        <p:txBody>
          <a:bodyPr wrap="none" rtlCol="0">
            <a:spAutoFit/>
          </a:bodyPr>
          <a:lstStyle/>
          <a:p>
            <a:r>
              <a:rPr lang="fr-FR" b="1" dirty="0">
                <a:solidFill>
                  <a:srgbClr val="0070C0"/>
                </a:solidFill>
                <a:effectLst>
                  <a:outerShdw blurRad="38100" dist="38100" dir="2700000" algn="tl">
                    <a:srgbClr val="000000">
                      <a:alpha val="43137"/>
                    </a:srgbClr>
                  </a:outerShdw>
                </a:effectLst>
              </a:rPr>
              <a:t>Ce que doit faire le RP</a:t>
            </a:r>
          </a:p>
        </p:txBody>
      </p:sp>
      <p:sp>
        <p:nvSpPr>
          <p:cNvPr id="6" name="ZoneTexte 5">
            <a:extLst>
              <a:ext uri="{FF2B5EF4-FFF2-40B4-BE49-F238E27FC236}">
                <a16:creationId xmlns:a16="http://schemas.microsoft.com/office/drawing/2014/main" id="{1A880DBF-254F-A903-5CF5-8C35E1B11159}"/>
              </a:ext>
            </a:extLst>
          </p:cNvPr>
          <p:cNvSpPr txBox="1"/>
          <p:nvPr/>
        </p:nvSpPr>
        <p:spPr>
          <a:xfrm>
            <a:off x="914400" y="1779646"/>
            <a:ext cx="9144000" cy="1477328"/>
          </a:xfrm>
          <a:prstGeom prst="rect">
            <a:avLst/>
          </a:prstGeom>
          <a:noFill/>
        </p:spPr>
        <p:txBody>
          <a:bodyPr wrap="square">
            <a:spAutoFit/>
          </a:bodyPr>
          <a:lstStyle/>
          <a:p>
            <a:r>
              <a:rPr lang="fr-FR" sz="1800" b="1" i="0" u="sng" strike="noStrike" baseline="0" dirty="0">
                <a:solidFill>
                  <a:srgbClr val="000000"/>
                </a:solidFill>
                <a:latin typeface="Philosopher"/>
              </a:rPr>
              <a:t>Pour la demande de titre</a:t>
            </a:r>
          </a:p>
          <a:p>
            <a:pPr algn="l"/>
            <a:endParaRPr lang="fr-FR" dirty="0">
              <a:solidFill>
                <a:srgbClr val="000000"/>
              </a:solidFill>
              <a:latin typeface="Philosopher"/>
            </a:endParaRPr>
          </a:p>
          <a:p>
            <a:pPr marL="285750" indent="-285750">
              <a:buFont typeface="Wingdings" panose="05000000000000000000" pitchFamily="2" charset="2"/>
              <a:buChar char="q"/>
            </a:pPr>
            <a:r>
              <a:rPr lang="fr-FR" dirty="0">
                <a:solidFill>
                  <a:srgbClr val="000000"/>
                </a:solidFill>
                <a:latin typeface="Philosopher"/>
              </a:rPr>
              <a:t>Initialiser la demande de titre avec le stagiaire (portail PN) (</a:t>
            </a:r>
            <a:r>
              <a:rPr lang="fr-FR" b="1" dirty="0">
                <a:solidFill>
                  <a:srgbClr val="C00000"/>
                </a:solidFill>
                <a:latin typeface="Philosopher"/>
              </a:rPr>
              <a:t>Gesasso</a:t>
            </a:r>
            <a:r>
              <a:rPr lang="fr-FR" dirty="0">
                <a:solidFill>
                  <a:srgbClr val="000000"/>
                </a:solidFill>
                <a:latin typeface="Philosopher"/>
              </a:rPr>
              <a:t> ) </a:t>
            </a:r>
          </a:p>
          <a:p>
            <a:pPr marL="285750" indent="-285750">
              <a:buFont typeface="Wingdings" panose="05000000000000000000" pitchFamily="2" charset="2"/>
              <a:buChar char="q"/>
            </a:pPr>
            <a:endParaRPr lang="fr-FR" dirty="0">
              <a:solidFill>
                <a:srgbClr val="000000"/>
              </a:solidFill>
              <a:latin typeface="Philosopher"/>
            </a:endParaRPr>
          </a:p>
          <a:p>
            <a:pPr marL="285750" indent="-285750" algn="l">
              <a:buFont typeface="Wingdings" panose="05000000000000000000" pitchFamily="2" charset="2"/>
              <a:buChar char="q"/>
            </a:pPr>
            <a:endParaRPr lang="fr-FR" sz="1800" b="0" i="0" u="none" strike="noStrike" baseline="0" dirty="0">
              <a:solidFill>
                <a:srgbClr val="000000"/>
              </a:solidFill>
              <a:latin typeface="Philosopher"/>
            </a:endParaRPr>
          </a:p>
        </p:txBody>
      </p:sp>
    </p:spTree>
    <p:extLst>
      <p:ext uri="{BB962C8B-B14F-4D97-AF65-F5344CB8AC3E}">
        <p14:creationId xmlns:p14="http://schemas.microsoft.com/office/powerpoint/2010/main" val="35184639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C95930C-38C0-4845-9CA6-2B7EFFCE37FE}"/>
              </a:ext>
            </a:extLst>
          </p:cNvPr>
          <p:cNvSpPr>
            <a:spLocks noGrp="1"/>
          </p:cNvSpPr>
          <p:nvPr>
            <p:ph type="body" sz="quarter" idx="11"/>
          </p:nvPr>
        </p:nvSpPr>
        <p:spPr>
          <a:xfrm>
            <a:off x="3584448" y="177822"/>
            <a:ext cx="4413504" cy="412750"/>
          </a:xfrm>
        </p:spPr>
        <p:txBody>
          <a:bodyPr/>
          <a:lstStyle/>
          <a:p>
            <a:pPr algn="ctr"/>
            <a:r>
              <a:rPr lang="fr-FR" b="1" dirty="0">
                <a:solidFill>
                  <a:schemeClr val="accent1">
                    <a:lumMod val="75000"/>
                  </a:schemeClr>
                </a:solidFill>
                <a:effectLst>
                  <a:outerShdw blurRad="38100" dist="38100" dir="2700000" algn="tl">
                    <a:srgbClr val="000000">
                      <a:alpha val="43137"/>
                    </a:srgbClr>
                  </a:outerShdw>
                </a:effectLst>
              </a:rPr>
              <a:t> </a:t>
            </a:r>
            <a:r>
              <a:rPr lang="fr-FR" sz="2400" b="1" dirty="0">
                <a:solidFill>
                  <a:srgbClr val="0070C0"/>
                </a:solidFill>
              </a:rPr>
              <a:t>WEBINAIRE  06 juin 2023</a:t>
            </a:r>
          </a:p>
          <a:p>
            <a:pPr algn="ctr"/>
            <a:endParaRPr lang="fr-FR" sz="2400" b="1" dirty="0">
              <a:solidFill>
                <a:srgbClr val="0070C0"/>
              </a:solidFill>
            </a:endParaRPr>
          </a:p>
          <a:p>
            <a:endParaRPr lang="fr-FR" b="1" dirty="0">
              <a:solidFill>
                <a:schemeClr val="accent1">
                  <a:lumMod val="75000"/>
                </a:schemeClr>
              </a:solidFill>
              <a:effectLst>
                <a:outerShdw blurRad="38100" dist="38100" dir="2700000" algn="tl">
                  <a:srgbClr val="000000">
                    <a:alpha val="43137"/>
                  </a:srgbClr>
                </a:outerShdw>
              </a:effectLst>
            </a:endParaRPr>
          </a:p>
        </p:txBody>
      </p:sp>
      <p:pic>
        <p:nvPicPr>
          <p:cNvPr id="11" name="Image 10">
            <a:extLst>
              <a:ext uri="{FF2B5EF4-FFF2-40B4-BE49-F238E27FC236}">
                <a16:creationId xmlns:a16="http://schemas.microsoft.com/office/drawing/2014/main" id="{369FDBEC-4A35-40E6-941C-AB0FCAD050A6}"/>
              </a:ext>
            </a:extLst>
          </p:cNvPr>
          <p:cNvPicPr>
            <a:picLocks noChangeAspect="1"/>
          </p:cNvPicPr>
          <p:nvPr/>
        </p:nvPicPr>
        <p:blipFill>
          <a:blip r:embed="rId2"/>
          <a:stretch>
            <a:fillRect/>
          </a:stretch>
        </p:blipFill>
        <p:spPr>
          <a:xfrm>
            <a:off x="10723416" y="14886"/>
            <a:ext cx="1468584" cy="985557"/>
          </a:xfrm>
          <a:prstGeom prst="rect">
            <a:avLst/>
          </a:prstGeom>
        </p:spPr>
      </p:pic>
      <p:sp>
        <p:nvSpPr>
          <p:cNvPr id="3" name="ZoneTexte 2">
            <a:extLst>
              <a:ext uri="{FF2B5EF4-FFF2-40B4-BE49-F238E27FC236}">
                <a16:creationId xmlns:a16="http://schemas.microsoft.com/office/drawing/2014/main" id="{118156CB-52C6-44BA-B410-CC7FBE2A7DD5}"/>
              </a:ext>
            </a:extLst>
          </p:cNvPr>
          <p:cNvSpPr txBox="1"/>
          <p:nvPr/>
        </p:nvSpPr>
        <p:spPr>
          <a:xfrm>
            <a:off x="4593180" y="1000443"/>
            <a:ext cx="2291140" cy="369332"/>
          </a:xfrm>
          <a:prstGeom prst="rect">
            <a:avLst/>
          </a:prstGeom>
          <a:noFill/>
        </p:spPr>
        <p:txBody>
          <a:bodyPr wrap="none" rtlCol="0">
            <a:spAutoFit/>
          </a:bodyPr>
          <a:lstStyle/>
          <a:p>
            <a:r>
              <a:rPr lang="fr-FR" b="1" dirty="0">
                <a:solidFill>
                  <a:srgbClr val="0070C0"/>
                </a:solidFill>
                <a:effectLst>
                  <a:outerShdw blurRad="38100" dist="38100" dir="2700000" algn="tl">
                    <a:srgbClr val="000000">
                      <a:alpha val="43137"/>
                    </a:srgbClr>
                  </a:outerShdw>
                </a:effectLst>
              </a:rPr>
              <a:t>Ce que doit faire le RP</a:t>
            </a:r>
          </a:p>
        </p:txBody>
      </p:sp>
      <p:sp>
        <p:nvSpPr>
          <p:cNvPr id="6" name="ZoneTexte 5">
            <a:extLst>
              <a:ext uri="{FF2B5EF4-FFF2-40B4-BE49-F238E27FC236}">
                <a16:creationId xmlns:a16="http://schemas.microsoft.com/office/drawing/2014/main" id="{1A880DBF-254F-A903-5CF5-8C35E1B11159}"/>
              </a:ext>
            </a:extLst>
          </p:cNvPr>
          <p:cNvSpPr txBox="1"/>
          <p:nvPr/>
        </p:nvSpPr>
        <p:spPr>
          <a:xfrm>
            <a:off x="914399" y="1779646"/>
            <a:ext cx="10631837" cy="2308324"/>
          </a:xfrm>
          <a:prstGeom prst="rect">
            <a:avLst/>
          </a:prstGeom>
          <a:noFill/>
        </p:spPr>
        <p:txBody>
          <a:bodyPr wrap="square">
            <a:spAutoFit/>
          </a:bodyPr>
          <a:lstStyle/>
          <a:p>
            <a:pPr marL="285750" indent="-285750">
              <a:buFont typeface="Wingdings" panose="05000000000000000000" pitchFamily="2" charset="2"/>
              <a:buChar char="q"/>
            </a:pPr>
            <a:r>
              <a:rPr lang="fr-FR" sz="1800" b="1" i="0" u="sng" strike="noStrike" baseline="0" dirty="0">
                <a:solidFill>
                  <a:srgbClr val="000000"/>
                </a:solidFill>
                <a:latin typeface="Philosopher"/>
              </a:rPr>
              <a:t>Organisation de réunions instructeurs dans le but :</a:t>
            </a:r>
          </a:p>
          <a:p>
            <a:pPr marL="742950" lvl="1" indent="-285750">
              <a:buFont typeface="Wingdings" panose="05000000000000000000" pitchFamily="2" charset="2"/>
              <a:buChar char="§"/>
            </a:pPr>
            <a:r>
              <a:rPr lang="fr-FR" i="0" strike="noStrike" baseline="0" dirty="0">
                <a:solidFill>
                  <a:srgbClr val="000000"/>
                </a:solidFill>
                <a:latin typeface="Philosopher"/>
              </a:rPr>
              <a:t>De standardiser les instructeurs</a:t>
            </a:r>
          </a:p>
          <a:p>
            <a:pPr marL="742950" lvl="1" indent="-285750">
              <a:buFont typeface="Wingdings" panose="05000000000000000000" pitchFamily="2" charset="2"/>
              <a:buChar char="§"/>
            </a:pPr>
            <a:r>
              <a:rPr lang="fr-FR" i="0" strike="noStrike" baseline="0" dirty="0">
                <a:solidFill>
                  <a:srgbClr val="000000"/>
                </a:solidFill>
                <a:latin typeface="Philosopher"/>
              </a:rPr>
              <a:t>Que chaque instructeur rende compte à son RP de l’avancement de ses élèves et des éventuelles</a:t>
            </a:r>
          </a:p>
          <a:p>
            <a:pPr lvl="1"/>
            <a:r>
              <a:rPr lang="fr-FR" i="0" strike="noStrike" baseline="0" dirty="0">
                <a:solidFill>
                  <a:srgbClr val="000000"/>
                </a:solidFill>
                <a:latin typeface="Philosopher"/>
              </a:rPr>
              <a:t>difficultés rencontrées</a:t>
            </a:r>
          </a:p>
          <a:p>
            <a:pPr marL="742950" lvl="1" indent="-285750">
              <a:buFont typeface="Wingdings" panose="05000000000000000000" pitchFamily="2" charset="2"/>
              <a:buChar char="§"/>
            </a:pPr>
            <a:r>
              <a:rPr lang="fr-FR" i="0" strike="noStrike" baseline="0" dirty="0">
                <a:solidFill>
                  <a:srgbClr val="000000"/>
                </a:solidFill>
                <a:latin typeface="Philosopher"/>
              </a:rPr>
              <a:t>De traiter des éventuels arrêt ou échecs de formation</a:t>
            </a:r>
          </a:p>
          <a:p>
            <a:pPr marL="742950" lvl="1" indent="-285750">
              <a:buFont typeface="Wingdings" panose="05000000000000000000" pitchFamily="2" charset="2"/>
              <a:buChar char="§"/>
            </a:pPr>
            <a:endParaRPr lang="fr-FR" i="0" strike="noStrike" baseline="0" dirty="0">
              <a:solidFill>
                <a:srgbClr val="000000"/>
              </a:solidFill>
              <a:latin typeface="Philosopher"/>
            </a:endParaRPr>
          </a:p>
          <a:p>
            <a:pPr marL="285750" indent="-285750">
              <a:buFont typeface="Wingdings" panose="05000000000000000000" pitchFamily="2" charset="2"/>
              <a:buChar char="q"/>
            </a:pPr>
            <a:r>
              <a:rPr lang="fr-FR" sz="1800" i="0" strike="noStrike" baseline="0" dirty="0">
                <a:solidFill>
                  <a:srgbClr val="000000"/>
                </a:solidFill>
                <a:latin typeface="Philosopher"/>
              </a:rPr>
              <a:t>Vérification des dossiers (stagiaires et instructeurs) et de la liste des instructeurs par sondages réguliers</a:t>
            </a:r>
          </a:p>
          <a:p>
            <a:pPr marL="285750" indent="-285750" algn="l">
              <a:buFont typeface="Wingdings" panose="05000000000000000000" pitchFamily="2" charset="2"/>
              <a:buChar char="q"/>
            </a:pPr>
            <a:endParaRPr lang="fr-FR" sz="1800" b="0" i="0" u="none" strike="noStrike" baseline="0" dirty="0">
              <a:solidFill>
                <a:srgbClr val="000000"/>
              </a:solidFill>
              <a:latin typeface="Philosopher"/>
            </a:endParaRPr>
          </a:p>
        </p:txBody>
      </p:sp>
    </p:spTree>
    <p:extLst>
      <p:ext uri="{BB962C8B-B14F-4D97-AF65-F5344CB8AC3E}">
        <p14:creationId xmlns:p14="http://schemas.microsoft.com/office/powerpoint/2010/main" val="26368117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C95930C-38C0-4845-9CA6-2B7EFFCE37FE}"/>
              </a:ext>
            </a:extLst>
          </p:cNvPr>
          <p:cNvSpPr>
            <a:spLocks noGrp="1"/>
          </p:cNvSpPr>
          <p:nvPr>
            <p:ph type="body" sz="quarter" idx="11"/>
          </p:nvPr>
        </p:nvSpPr>
        <p:spPr>
          <a:xfrm>
            <a:off x="3584448" y="177822"/>
            <a:ext cx="4413504" cy="412750"/>
          </a:xfrm>
        </p:spPr>
        <p:txBody>
          <a:bodyPr/>
          <a:lstStyle/>
          <a:p>
            <a:pPr algn="ctr"/>
            <a:r>
              <a:rPr lang="fr-FR" b="1" dirty="0">
                <a:solidFill>
                  <a:schemeClr val="accent1">
                    <a:lumMod val="75000"/>
                  </a:schemeClr>
                </a:solidFill>
                <a:effectLst>
                  <a:outerShdw blurRad="38100" dist="38100" dir="2700000" algn="tl">
                    <a:srgbClr val="000000">
                      <a:alpha val="43137"/>
                    </a:srgbClr>
                  </a:outerShdw>
                </a:effectLst>
              </a:rPr>
              <a:t> </a:t>
            </a:r>
            <a:r>
              <a:rPr lang="fr-FR" sz="2400" b="1" dirty="0">
                <a:solidFill>
                  <a:srgbClr val="0070C0"/>
                </a:solidFill>
              </a:rPr>
              <a:t>WEBINAIRE  06 juin 2023</a:t>
            </a:r>
          </a:p>
          <a:p>
            <a:endParaRPr lang="fr-FR" b="1" dirty="0">
              <a:solidFill>
                <a:schemeClr val="accent1">
                  <a:lumMod val="75000"/>
                </a:schemeClr>
              </a:solidFill>
              <a:effectLst>
                <a:outerShdw blurRad="38100" dist="38100" dir="2700000" algn="tl">
                  <a:srgbClr val="000000">
                    <a:alpha val="43137"/>
                  </a:srgbClr>
                </a:outerShdw>
              </a:effectLst>
            </a:endParaRPr>
          </a:p>
        </p:txBody>
      </p:sp>
      <p:pic>
        <p:nvPicPr>
          <p:cNvPr id="11" name="Image 10">
            <a:extLst>
              <a:ext uri="{FF2B5EF4-FFF2-40B4-BE49-F238E27FC236}">
                <a16:creationId xmlns:a16="http://schemas.microsoft.com/office/drawing/2014/main" id="{369FDBEC-4A35-40E6-941C-AB0FCAD050A6}"/>
              </a:ext>
            </a:extLst>
          </p:cNvPr>
          <p:cNvPicPr>
            <a:picLocks noChangeAspect="1"/>
          </p:cNvPicPr>
          <p:nvPr/>
        </p:nvPicPr>
        <p:blipFill>
          <a:blip r:embed="rId2"/>
          <a:stretch>
            <a:fillRect/>
          </a:stretch>
        </p:blipFill>
        <p:spPr>
          <a:xfrm>
            <a:off x="10723416" y="14886"/>
            <a:ext cx="1468584" cy="985557"/>
          </a:xfrm>
          <a:prstGeom prst="rect">
            <a:avLst/>
          </a:prstGeom>
        </p:spPr>
      </p:pic>
      <p:sp>
        <p:nvSpPr>
          <p:cNvPr id="5" name="ZoneTexte 4">
            <a:extLst>
              <a:ext uri="{FF2B5EF4-FFF2-40B4-BE49-F238E27FC236}">
                <a16:creationId xmlns:a16="http://schemas.microsoft.com/office/drawing/2014/main" id="{E9A323CB-0D07-DDE1-4362-9FB98353DB7E}"/>
              </a:ext>
            </a:extLst>
          </p:cNvPr>
          <p:cNvSpPr txBox="1"/>
          <p:nvPr/>
        </p:nvSpPr>
        <p:spPr>
          <a:xfrm>
            <a:off x="3048000" y="3255219"/>
            <a:ext cx="6096000" cy="369332"/>
          </a:xfrm>
          <a:prstGeom prst="rect">
            <a:avLst/>
          </a:prstGeom>
          <a:noFill/>
        </p:spPr>
        <p:txBody>
          <a:bodyPr wrap="square">
            <a:spAutoFit/>
          </a:bodyPr>
          <a:lstStyle/>
          <a:p>
            <a:r>
              <a:rPr lang="fr-FR" sz="1800" b="0" i="0" u="none" strike="noStrike" baseline="0" dirty="0">
                <a:solidFill>
                  <a:srgbClr val="FFFFFF"/>
                </a:solidFill>
                <a:latin typeface="LiberationSans"/>
              </a:rPr>
              <a:t>DTO.GEN.115 Déclaration</a:t>
            </a:r>
            <a:endParaRPr lang="fr-FR" dirty="0"/>
          </a:p>
        </p:txBody>
      </p:sp>
      <p:sp>
        <p:nvSpPr>
          <p:cNvPr id="12" name="ZoneTexte 11">
            <a:extLst>
              <a:ext uri="{FF2B5EF4-FFF2-40B4-BE49-F238E27FC236}">
                <a16:creationId xmlns:a16="http://schemas.microsoft.com/office/drawing/2014/main" id="{4C8D88F9-ED3C-7574-47FC-DE25239844C6}"/>
              </a:ext>
            </a:extLst>
          </p:cNvPr>
          <p:cNvSpPr txBox="1"/>
          <p:nvPr/>
        </p:nvSpPr>
        <p:spPr>
          <a:xfrm>
            <a:off x="3781477" y="854562"/>
            <a:ext cx="3931910" cy="369332"/>
          </a:xfrm>
          <a:prstGeom prst="rect">
            <a:avLst/>
          </a:prstGeom>
          <a:noFill/>
        </p:spPr>
        <p:txBody>
          <a:bodyPr wrap="none" rtlCol="0">
            <a:spAutoFit/>
          </a:bodyPr>
          <a:lstStyle/>
          <a:p>
            <a:r>
              <a:rPr lang="fr-FR" b="1" dirty="0">
                <a:solidFill>
                  <a:srgbClr val="0070C0"/>
                </a:solidFill>
                <a:effectLst>
                  <a:outerShdw blurRad="38100" dist="38100" dir="2700000" algn="tl">
                    <a:srgbClr val="000000">
                      <a:alpha val="43137"/>
                    </a:srgbClr>
                  </a:outerShdw>
                </a:effectLst>
              </a:rPr>
              <a:t>GESASSO et 6TZen: demande d’examen</a:t>
            </a:r>
          </a:p>
        </p:txBody>
      </p:sp>
      <p:pic>
        <p:nvPicPr>
          <p:cNvPr id="3" name="Image 2" descr="Capture d’écran 2020-11-11 à 10.53.12.png">
            <a:extLst>
              <a:ext uri="{FF2B5EF4-FFF2-40B4-BE49-F238E27FC236}">
                <a16:creationId xmlns:a16="http://schemas.microsoft.com/office/drawing/2014/main" id="{55BD9602-EEFD-C02A-D70F-2CE0897DC3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3173" y="1425257"/>
            <a:ext cx="3316053" cy="4007485"/>
          </a:xfrm>
          <a:prstGeom prst="rect">
            <a:avLst/>
          </a:prstGeom>
        </p:spPr>
      </p:pic>
    </p:spTree>
    <p:extLst>
      <p:ext uri="{BB962C8B-B14F-4D97-AF65-F5344CB8AC3E}">
        <p14:creationId xmlns:p14="http://schemas.microsoft.com/office/powerpoint/2010/main" val="6509733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C95930C-38C0-4845-9CA6-2B7EFFCE37FE}"/>
              </a:ext>
            </a:extLst>
          </p:cNvPr>
          <p:cNvSpPr>
            <a:spLocks noGrp="1"/>
          </p:cNvSpPr>
          <p:nvPr>
            <p:ph type="body" sz="quarter" idx="11"/>
          </p:nvPr>
        </p:nvSpPr>
        <p:spPr>
          <a:xfrm>
            <a:off x="3584448" y="177822"/>
            <a:ext cx="4413504" cy="412750"/>
          </a:xfrm>
        </p:spPr>
        <p:txBody>
          <a:bodyPr/>
          <a:lstStyle/>
          <a:p>
            <a:pPr algn="ctr"/>
            <a:r>
              <a:rPr lang="fr-FR" b="1" dirty="0">
                <a:solidFill>
                  <a:schemeClr val="accent1">
                    <a:lumMod val="75000"/>
                  </a:schemeClr>
                </a:solidFill>
                <a:effectLst>
                  <a:outerShdw blurRad="38100" dist="38100" dir="2700000" algn="tl">
                    <a:srgbClr val="000000">
                      <a:alpha val="43137"/>
                    </a:srgbClr>
                  </a:outerShdw>
                </a:effectLst>
              </a:rPr>
              <a:t> </a:t>
            </a:r>
            <a:r>
              <a:rPr lang="fr-FR" sz="2400" b="1" dirty="0">
                <a:solidFill>
                  <a:srgbClr val="0070C0"/>
                </a:solidFill>
              </a:rPr>
              <a:t>WEBINAIRE  06 juin 2023</a:t>
            </a:r>
          </a:p>
          <a:p>
            <a:endParaRPr lang="fr-FR" b="1" dirty="0">
              <a:solidFill>
                <a:schemeClr val="accent1">
                  <a:lumMod val="75000"/>
                </a:schemeClr>
              </a:solidFill>
              <a:effectLst>
                <a:outerShdw blurRad="38100" dist="38100" dir="2700000" algn="tl">
                  <a:srgbClr val="000000">
                    <a:alpha val="43137"/>
                  </a:srgbClr>
                </a:outerShdw>
              </a:effectLst>
            </a:endParaRPr>
          </a:p>
        </p:txBody>
      </p:sp>
      <p:pic>
        <p:nvPicPr>
          <p:cNvPr id="11" name="Image 10">
            <a:extLst>
              <a:ext uri="{FF2B5EF4-FFF2-40B4-BE49-F238E27FC236}">
                <a16:creationId xmlns:a16="http://schemas.microsoft.com/office/drawing/2014/main" id="{369FDBEC-4A35-40E6-941C-AB0FCAD050A6}"/>
              </a:ext>
            </a:extLst>
          </p:cNvPr>
          <p:cNvPicPr>
            <a:picLocks noChangeAspect="1"/>
          </p:cNvPicPr>
          <p:nvPr/>
        </p:nvPicPr>
        <p:blipFill>
          <a:blip r:embed="rId3"/>
          <a:stretch>
            <a:fillRect/>
          </a:stretch>
        </p:blipFill>
        <p:spPr>
          <a:xfrm>
            <a:off x="10723416" y="14886"/>
            <a:ext cx="1468584" cy="985557"/>
          </a:xfrm>
          <a:prstGeom prst="rect">
            <a:avLst/>
          </a:prstGeom>
        </p:spPr>
      </p:pic>
      <p:sp>
        <p:nvSpPr>
          <p:cNvPr id="3" name="ZoneTexte 2">
            <a:extLst>
              <a:ext uri="{FF2B5EF4-FFF2-40B4-BE49-F238E27FC236}">
                <a16:creationId xmlns:a16="http://schemas.microsoft.com/office/drawing/2014/main" id="{118156CB-52C6-44BA-B410-CC7FBE2A7DD5}"/>
              </a:ext>
            </a:extLst>
          </p:cNvPr>
          <p:cNvSpPr txBox="1"/>
          <p:nvPr/>
        </p:nvSpPr>
        <p:spPr>
          <a:xfrm>
            <a:off x="4288380" y="2341563"/>
            <a:ext cx="2342629" cy="369332"/>
          </a:xfrm>
          <a:prstGeom prst="rect">
            <a:avLst/>
          </a:prstGeom>
          <a:noFill/>
        </p:spPr>
        <p:txBody>
          <a:bodyPr wrap="none" rtlCol="0">
            <a:spAutoFit/>
          </a:bodyPr>
          <a:lstStyle/>
          <a:p>
            <a:r>
              <a:rPr lang="fr-FR" b="1" dirty="0">
                <a:solidFill>
                  <a:srgbClr val="0070C0"/>
                </a:solidFill>
                <a:effectLst>
                  <a:outerShdw blurRad="38100" dist="38100" dir="2700000" algn="tl">
                    <a:srgbClr val="000000">
                      <a:alpha val="43137"/>
                    </a:srgbClr>
                  </a:outerShdw>
                </a:effectLst>
              </a:rPr>
              <a:t>Chef pilote et ou RP ??</a:t>
            </a:r>
          </a:p>
        </p:txBody>
      </p:sp>
    </p:spTree>
    <p:extLst>
      <p:ext uri="{BB962C8B-B14F-4D97-AF65-F5344CB8AC3E}">
        <p14:creationId xmlns:p14="http://schemas.microsoft.com/office/powerpoint/2010/main" val="40615637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9F24771-BFE2-4A49-BD16-3625F5B716C0}"/>
              </a:ext>
            </a:extLst>
          </p:cNvPr>
          <p:cNvSpPr>
            <a:spLocks noGrp="1"/>
          </p:cNvSpPr>
          <p:nvPr>
            <p:ph type="body" sz="quarter" idx="12"/>
          </p:nvPr>
        </p:nvSpPr>
        <p:spPr>
          <a:xfrm>
            <a:off x="239150" y="168812"/>
            <a:ext cx="7863840" cy="1852613"/>
          </a:xfrm>
        </p:spPr>
        <p:txBody>
          <a:bodyPr>
            <a:normAutofit/>
          </a:bodyPr>
          <a:lstStyle/>
          <a:p>
            <a:pPr algn="ctr"/>
            <a:r>
              <a:rPr lang="fr-FR" sz="2400" dirty="0">
                <a:solidFill>
                  <a:srgbClr val="0070C0"/>
                </a:solidFill>
              </a:rPr>
              <a:t>WEBINAIRE  06 juin 2023</a:t>
            </a:r>
          </a:p>
          <a:p>
            <a:pPr algn="ctr"/>
            <a:endParaRPr lang="fr-FR" sz="2400" dirty="0">
              <a:solidFill>
                <a:srgbClr val="0070C0"/>
              </a:solidFill>
            </a:endParaRPr>
          </a:p>
        </p:txBody>
      </p:sp>
      <p:pic>
        <p:nvPicPr>
          <p:cNvPr id="4" name="Image 3">
            <a:extLst>
              <a:ext uri="{FF2B5EF4-FFF2-40B4-BE49-F238E27FC236}">
                <a16:creationId xmlns:a16="http://schemas.microsoft.com/office/drawing/2014/main" id="{46F9A1F7-5766-415E-AB7E-23EC2A0DD3F9}"/>
              </a:ext>
            </a:extLst>
          </p:cNvPr>
          <p:cNvPicPr>
            <a:picLocks noChangeAspect="1"/>
          </p:cNvPicPr>
          <p:nvPr/>
        </p:nvPicPr>
        <p:blipFill>
          <a:blip r:embed="rId2"/>
          <a:stretch>
            <a:fillRect/>
          </a:stretch>
        </p:blipFill>
        <p:spPr>
          <a:xfrm>
            <a:off x="8840892" y="350874"/>
            <a:ext cx="3351108" cy="2248907"/>
          </a:xfrm>
          <a:prstGeom prst="rect">
            <a:avLst/>
          </a:prstGeom>
        </p:spPr>
      </p:pic>
      <p:sp>
        <p:nvSpPr>
          <p:cNvPr id="5" name="ZoneTexte 4">
            <a:extLst>
              <a:ext uri="{FF2B5EF4-FFF2-40B4-BE49-F238E27FC236}">
                <a16:creationId xmlns:a16="http://schemas.microsoft.com/office/drawing/2014/main" id="{313BD292-EC8C-4CA0-99BB-CDC375244A7F}"/>
              </a:ext>
            </a:extLst>
          </p:cNvPr>
          <p:cNvSpPr txBox="1"/>
          <p:nvPr/>
        </p:nvSpPr>
        <p:spPr>
          <a:xfrm>
            <a:off x="1692867" y="2828439"/>
            <a:ext cx="5803897" cy="2308324"/>
          </a:xfrm>
          <a:prstGeom prst="rect">
            <a:avLst/>
          </a:prstGeom>
          <a:noFill/>
        </p:spPr>
        <p:txBody>
          <a:bodyPr wrap="none" rtlCol="0">
            <a:spAutoFit/>
          </a:bodyPr>
          <a:lstStyle/>
          <a:p>
            <a:pPr algn="ctr"/>
            <a:r>
              <a:rPr lang="fr-FR" sz="3600" dirty="0">
                <a:effectLst>
                  <a:outerShdw blurRad="38100" dist="38100" dir="2700000" algn="tl">
                    <a:srgbClr val="000000">
                      <a:alpha val="43137"/>
                    </a:srgbClr>
                  </a:outerShdw>
                </a:effectLst>
              </a:rPr>
              <a:t>Portail PN (6TZen) &amp; GESASSO</a:t>
            </a:r>
          </a:p>
          <a:p>
            <a:pPr algn="ctr"/>
            <a:r>
              <a:rPr lang="fr-FR" sz="3600" dirty="0">
                <a:effectLst>
                  <a:outerShdw blurRad="38100" dist="38100" dir="2700000" algn="tl">
                    <a:srgbClr val="000000">
                      <a:alpha val="43137"/>
                    </a:srgbClr>
                  </a:outerShdw>
                </a:effectLst>
              </a:rPr>
              <a:t>pour les demandes de test </a:t>
            </a:r>
          </a:p>
          <a:p>
            <a:pPr algn="ctr"/>
            <a:r>
              <a:rPr lang="fr-FR" sz="3600" dirty="0">
                <a:effectLst>
                  <a:outerShdw blurRad="38100" dist="38100" dir="2700000" algn="tl">
                    <a:srgbClr val="000000">
                      <a:alpha val="43137"/>
                    </a:srgbClr>
                  </a:outerShdw>
                </a:effectLst>
              </a:rPr>
              <a:t>et </a:t>
            </a:r>
          </a:p>
          <a:p>
            <a:pPr algn="ctr"/>
            <a:r>
              <a:rPr lang="fr-FR" sz="3600" dirty="0">
                <a:effectLst>
                  <a:outerShdw blurRad="38100" dist="38100" dir="2700000" algn="tl">
                    <a:srgbClr val="000000">
                      <a:alpha val="43137"/>
                    </a:srgbClr>
                  </a:outerShdw>
                </a:effectLst>
              </a:rPr>
              <a:t>demande de titre (avril2023) </a:t>
            </a:r>
          </a:p>
        </p:txBody>
      </p:sp>
    </p:spTree>
    <p:extLst>
      <p:ext uri="{BB962C8B-B14F-4D97-AF65-F5344CB8AC3E}">
        <p14:creationId xmlns:p14="http://schemas.microsoft.com/office/powerpoint/2010/main" val="23267809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C95930C-38C0-4845-9CA6-2B7EFFCE37FE}"/>
              </a:ext>
            </a:extLst>
          </p:cNvPr>
          <p:cNvSpPr>
            <a:spLocks noGrp="1"/>
          </p:cNvSpPr>
          <p:nvPr>
            <p:ph type="body" sz="quarter" idx="11"/>
          </p:nvPr>
        </p:nvSpPr>
        <p:spPr>
          <a:xfrm>
            <a:off x="3584448" y="177822"/>
            <a:ext cx="4413504" cy="412750"/>
          </a:xfrm>
        </p:spPr>
        <p:txBody>
          <a:bodyPr/>
          <a:lstStyle/>
          <a:p>
            <a:pPr algn="ctr"/>
            <a:r>
              <a:rPr lang="fr-FR" b="1" dirty="0">
                <a:solidFill>
                  <a:schemeClr val="accent1">
                    <a:lumMod val="75000"/>
                  </a:schemeClr>
                </a:solidFill>
                <a:effectLst>
                  <a:outerShdw blurRad="38100" dist="38100" dir="2700000" algn="tl">
                    <a:srgbClr val="000000">
                      <a:alpha val="43137"/>
                    </a:srgbClr>
                  </a:outerShdw>
                </a:effectLst>
              </a:rPr>
              <a:t> </a:t>
            </a:r>
            <a:r>
              <a:rPr lang="fr-FR" sz="2400" b="1" dirty="0">
                <a:solidFill>
                  <a:srgbClr val="0070C0"/>
                </a:solidFill>
              </a:rPr>
              <a:t>WEBINAIRE  06 juin 2023</a:t>
            </a:r>
          </a:p>
          <a:p>
            <a:endParaRPr lang="fr-FR" b="1" dirty="0">
              <a:solidFill>
                <a:schemeClr val="accent1">
                  <a:lumMod val="75000"/>
                </a:schemeClr>
              </a:solidFill>
              <a:effectLst>
                <a:outerShdw blurRad="38100" dist="38100" dir="2700000" algn="tl">
                  <a:srgbClr val="000000">
                    <a:alpha val="43137"/>
                  </a:srgbClr>
                </a:outerShdw>
              </a:effectLst>
            </a:endParaRPr>
          </a:p>
        </p:txBody>
      </p:sp>
      <p:pic>
        <p:nvPicPr>
          <p:cNvPr id="11" name="Image 10">
            <a:extLst>
              <a:ext uri="{FF2B5EF4-FFF2-40B4-BE49-F238E27FC236}">
                <a16:creationId xmlns:a16="http://schemas.microsoft.com/office/drawing/2014/main" id="{369FDBEC-4A35-40E6-941C-AB0FCAD050A6}"/>
              </a:ext>
            </a:extLst>
          </p:cNvPr>
          <p:cNvPicPr>
            <a:picLocks noChangeAspect="1"/>
          </p:cNvPicPr>
          <p:nvPr/>
        </p:nvPicPr>
        <p:blipFill>
          <a:blip r:embed="rId2"/>
          <a:stretch>
            <a:fillRect/>
          </a:stretch>
        </p:blipFill>
        <p:spPr>
          <a:xfrm>
            <a:off x="10723416" y="14886"/>
            <a:ext cx="1468584" cy="985557"/>
          </a:xfrm>
          <a:prstGeom prst="rect">
            <a:avLst/>
          </a:prstGeom>
        </p:spPr>
      </p:pic>
      <p:sp>
        <p:nvSpPr>
          <p:cNvPr id="5" name="ZoneTexte 4">
            <a:extLst>
              <a:ext uri="{FF2B5EF4-FFF2-40B4-BE49-F238E27FC236}">
                <a16:creationId xmlns:a16="http://schemas.microsoft.com/office/drawing/2014/main" id="{E9A323CB-0D07-DDE1-4362-9FB98353DB7E}"/>
              </a:ext>
            </a:extLst>
          </p:cNvPr>
          <p:cNvSpPr txBox="1"/>
          <p:nvPr/>
        </p:nvSpPr>
        <p:spPr>
          <a:xfrm>
            <a:off x="3048000" y="3255219"/>
            <a:ext cx="6096000" cy="369332"/>
          </a:xfrm>
          <a:prstGeom prst="rect">
            <a:avLst/>
          </a:prstGeom>
          <a:noFill/>
        </p:spPr>
        <p:txBody>
          <a:bodyPr wrap="square">
            <a:spAutoFit/>
          </a:bodyPr>
          <a:lstStyle/>
          <a:p>
            <a:r>
              <a:rPr lang="fr-FR" sz="1800" b="0" i="0" u="none" strike="noStrike" baseline="0" dirty="0">
                <a:solidFill>
                  <a:srgbClr val="FFFFFF"/>
                </a:solidFill>
                <a:latin typeface="LiberationSans"/>
              </a:rPr>
              <a:t>DTO.GEN.115 Déclaration</a:t>
            </a:r>
            <a:endParaRPr lang="fr-FR" dirty="0"/>
          </a:p>
        </p:txBody>
      </p:sp>
      <p:sp>
        <p:nvSpPr>
          <p:cNvPr id="12" name="ZoneTexte 11">
            <a:extLst>
              <a:ext uri="{FF2B5EF4-FFF2-40B4-BE49-F238E27FC236}">
                <a16:creationId xmlns:a16="http://schemas.microsoft.com/office/drawing/2014/main" id="{4C8D88F9-ED3C-7574-47FC-DE25239844C6}"/>
              </a:ext>
            </a:extLst>
          </p:cNvPr>
          <p:cNvSpPr txBox="1"/>
          <p:nvPr/>
        </p:nvSpPr>
        <p:spPr>
          <a:xfrm>
            <a:off x="3781477" y="854562"/>
            <a:ext cx="2001958" cy="369332"/>
          </a:xfrm>
          <a:prstGeom prst="rect">
            <a:avLst/>
          </a:prstGeom>
          <a:noFill/>
        </p:spPr>
        <p:txBody>
          <a:bodyPr wrap="none" rtlCol="0">
            <a:spAutoFit/>
          </a:bodyPr>
          <a:lstStyle/>
          <a:p>
            <a:r>
              <a:rPr lang="fr-FR" b="1" dirty="0">
                <a:solidFill>
                  <a:srgbClr val="0070C0"/>
                </a:solidFill>
                <a:effectLst>
                  <a:outerShdw blurRad="38100" dist="38100" dir="2700000" algn="tl">
                    <a:srgbClr val="000000">
                      <a:alpha val="43137"/>
                    </a:srgbClr>
                  </a:outerShdw>
                </a:effectLst>
              </a:rPr>
              <a:t>GESASSO et 6TZen:</a:t>
            </a:r>
          </a:p>
        </p:txBody>
      </p:sp>
      <p:sp>
        <p:nvSpPr>
          <p:cNvPr id="3" name="ZoneTexte 2">
            <a:extLst>
              <a:ext uri="{FF2B5EF4-FFF2-40B4-BE49-F238E27FC236}">
                <a16:creationId xmlns:a16="http://schemas.microsoft.com/office/drawing/2014/main" id="{959D2FFE-8DEE-C212-CE17-33180326101D}"/>
              </a:ext>
            </a:extLst>
          </p:cNvPr>
          <p:cNvSpPr txBox="1"/>
          <p:nvPr/>
        </p:nvSpPr>
        <p:spPr>
          <a:xfrm>
            <a:off x="951610" y="2427442"/>
            <a:ext cx="10635027" cy="1323439"/>
          </a:xfrm>
          <a:prstGeom prst="rect">
            <a:avLst/>
          </a:prstGeom>
          <a:noFill/>
        </p:spPr>
        <p:txBody>
          <a:bodyPr wrap="none" rtlCol="0">
            <a:spAutoFit/>
          </a:bodyPr>
          <a:lstStyle/>
          <a:p>
            <a:pPr marL="342900" indent="-342900">
              <a:buFont typeface="Wingdings" panose="05000000000000000000" pitchFamily="2" charset="2"/>
              <a:buChar char="q"/>
            </a:pPr>
            <a:r>
              <a:rPr lang="fr-FR" sz="2000" b="1" dirty="0"/>
              <a:t>A ce jour seul les demandes pour la SPL Planeur et SPL motoplaneur sont connectées à la DGAC</a:t>
            </a:r>
          </a:p>
          <a:p>
            <a:pPr marL="342900" indent="-342900">
              <a:buFont typeface="Wingdings" panose="05000000000000000000" pitchFamily="2" charset="2"/>
              <a:buChar char="q"/>
            </a:pPr>
            <a:endParaRPr lang="fr-FR" sz="2000" b="1" dirty="0"/>
          </a:p>
          <a:p>
            <a:pPr marL="342900" indent="-342900">
              <a:buFont typeface="Wingdings" panose="05000000000000000000" pitchFamily="2" charset="2"/>
              <a:buChar char="q"/>
            </a:pPr>
            <a:endParaRPr lang="fr-FR" sz="2000" b="1" dirty="0"/>
          </a:p>
          <a:p>
            <a:pPr marL="342900" indent="-342900">
              <a:buFont typeface="Wingdings" panose="05000000000000000000" pitchFamily="2" charset="2"/>
              <a:buChar char="q"/>
            </a:pPr>
            <a:r>
              <a:rPr lang="fr-FR" sz="2000" b="1" dirty="0"/>
              <a:t>Les autres connections se feront début du 2 </a:t>
            </a:r>
            <a:r>
              <a:rPr lang="fr-FR" sz="2000" b="1" dirty="0" err="1"/>
              <a:t>em</a:t>
            </a:r>
            <a:r>
              <a:rPr lang="fr-FR" sz="2000" b="1" dirty="0"/>
              <a:t> semestre 2023</a:t>
            </a:r>
          </a:p>
        </p:txBody>
      </p:sp>
    </p:spTree>
    <p:extLst>
      <p:ext uri="{BB962C8B-B14F-4D97-AF65-F5344CB8AC3E}">
        <p14:creationId xmlns:p14="http://schemas.microsoft.com/office/powerpoint/2010/main" val="3205267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C95930C-38C0-4845-9CA6-2B7EFFCE37FE}"/>
              </a:ext>
            </a:extLst>
          </p:cNvPr>
          <p:cNvSpPr>
            <a:spLocks noGrp="1"/>
          </p:cNvSpPr>
          <p:nvPr>
            <p:ph type="body" sz="quarter" idx="11"/>
          </p:nvPr>
        </p:nvSpPr>
        <p:spPr>
          <a:xfrm>
            <a:off x="3584448" y="177822"/>
            <a:ext cx="4413504" cy="412750"/>
          </a:xfrm>
        </p:spPr>
        <p:txBody>
          <a:bodyPr/>
          <a:lstStyle/>
          <a:p>
            <a:pPr algn="ctr"/>
            <a:r>
              <a:rPr lang="fr-FR" b="1" dirty="0">
                <a:solidFill>
                  <a:schemeClr val="accent1">
                    <a:lumMod val="75000"/>
                  </a:schemeClr>
                </a:solidFill>
                <a:effectLst>
                  <a:outerShdw blurRad="38100" dist="38100" dir="2700000" algn="tl">
                    <a:srgbClr val="000000">
                      <a:alpha val="43137"/>
                    </a:srgbClr>
                  </a:outerShdw>
                </a:effectLst>
              </a:rPr>
              <a:t> </a:t>
            </a:r>
            <a:r>
              <a:rPr lang="fr-FR" sz="2400" b="1" dirty="0">
                <a:solidFill>
                  <a:srgbClr val="0070C0"/>
                </a:solidFill>
              </a:rPr>
              <a:t>WEBINAIRE  06 juin 2023</a:t>
            </a:r>
          </a:p>
          <a:p>
            <a:endParaRPr lang="fr-FR" b="1" dirty="0">
              <a:solidFill>
                <a:schemeClr val="accent1">
                  <a:lumMod val="75000"/>
                </a:schemeClr>
              </a:solidFill>
              <a:effectLst>
                <a:outerShdw blurRad="38100" dist="38100" dir="2700000" algn="tl">
                  <a:srgbClr val="000000">
                    <a:alpha val="43137"/>
                  </a:srgbClr>
                </a:outerShdw>
              </a:effectLst>
            </a:endParaRPr>
          </a:p>
        </p:txBody>
      </p:sp>
      <p:pic>
        <p:nvPicPr>
          <p:cNvPr id="11" name="Image 10">
            <a:extLst>
              <a:ext uri="{FF2B5EF4-FFF2-40B4-BE49-F238E27FC236}">
                <a16:creationId xmlns:a16="http://schemas.microsoft.com/office/drawing/2014/main" id="{369FDBEC-4A35-40E6-941C-AB0FCAD050A6}"/>
              </a:ext>
            </a:extLst>
          </p:cNvPr>
          <p:cNvPicPr>
            <a:picLocks noChangeAspect="1"/>
          </p:cNvPicPr>
          <p:nvPr/>
        </p:nvPicPr>
        <p:blipFill>
          <a:blip r:embed="rId2"/>
          <a:stretch>
            <a:fillRect/>
          </a:stretch>
        </p:blipFill>
        <p:spPr>
          <a:xfrm>
            <a:off x="10723416" y="14886"/>
            <a:ext cx="1468584" cy="985557"/>
          </a:xfrm>
          <a:prstGeom prst="rect">
            <a:avLst/>
          </a:prstGeom>
        </p:spPr>
      </p:pic>
      <p:sp>
        <p:nvSpPr>
          <p:cNvPr id="3" name="ZoneTexte 2">
            <a:extLst>
              <a:ext uri="{FF2B5EF4-FFF2-40B4-BE49-F238E27FC236}">
                <a16:creationId xmlns:a16="http://schemas.microsoft.com/office/drawing/2014/main" id="{118156CB-52C6-44BA-B410-CC7FBE2A7DD5}"/>
              </a:ext>
            </a:extLst>
          </p:cNvPr>
          <p:cNvSpPr txBox="1"/>
          <p:nvPr/>
        </p:nvSpPr>
        <p:spPr>
          <a:xfrm>
            <a:off x="5508677" y="815777"/>
            <a:ext cx="856453" cy="369332"/>
          </a:xfrm>
          <a:prstGeom prst="rect">
            <a:avLst/>
          </a:prstGeom>
          <a:noFill/>
        </p:spPr>
        <p:txBody>
          <a:bodyPr wrap="none" rtlCol="0">
            <a:spAutoFit/>
          </a:bodyPr>
          <a:lstStyle/>
          <a:p>
            <a:r>
              <a:rPr lang="fr-FR" b="1" dirty="0">
                <a:solidFill>
                  <a:srgbClr val="0070C0"/>
                </a:solidFill>
                <a:effectLst>
                  <a:outerShdw blurRad="38100" dist="38100" dir="2700000" algn="tl">
                    <a:srgbClr val="000000">
                      <a:alpha val="43137"/>
                    </a:srgbClr>
                  </a:outerShdw>
                </a:effectLst>
                <a:highlight>
                  <a:srgbClr val="FFFF00"/>
                </a:highlight>
              </a:rPr>
              <a:t>Le DTO</a:t>
            </a:r>
          </a:p>
        </p:txBody>
      </p:sp>
      <p:sp>
        <p:nvSpPr>
          <p:cNvPr id="5" name="ZoneTexte 4">
            <a:extLst>
              <a:ext uri="{FF2B5EF4-FFF2-40B4-BE49-F238E27FC236}">
                <a16:creationId xmlns:a16="http://schemas.microsoft.com/office/drawing/2014/main" id="{E9A323CB-0D07-DDE1-4362-9FB98353DB7E}"/>
              </a:ext>
            </a:extLst>
          </p:cNvPr>
          <p:cNvSpPr txBox="1"/>
          <p:nvPr/>
        </p:nvSpPr>
        <p:spPr>
          <a:xfrm>
            <a:off x="3048000" y="3255219"/>
            <a:ext cx="6096000" cy="369332"/>
          </a:xfrm>
          <a:prstGeom prst="rect">
            <a:avLst/>
          </a:prstGeom>
          <a:noFill/>
        </p:spPr>
        <p:txBody>
          <a:bodyPr wrap="square">
            <a:spAutoFit/>
          </a:bodyPr>
          <a:lstStyle/>
          <a:p>
            <a:r>
              <a:rPr lang="fr-FR" sz="1800" b="0" i="0" u="none" strike="noStrike" baseline="0" dirty="0">
                <a:solidFill>
                  <a:srgbClr val="FFFFFF"/>
                </a:solidFill>
                <a:latin typeface="LiberationSans"/>
              </a:rPr>
              <a:t>DTO.GEN.115 Déclaration</a:t>
            </a:r>
            <a:endParaRPr lang="fr-FR" dirty="0"/>
          </a:p>
        </p:txBody>
      </p:sp>
      <p:pic>
        <p:nvPicPr>
          <p:cNvPr id="8" name="Image 7">
            <a:extLst>
              <a:ext uri="{FF2B5EF4-FFF2-40B4-BE49-F238E27FC236}">
                <a16:creationId xmlns:a16="http://schemas.microsoft.com/office/drawing/2014/main" id="{10E13DC8-50B1-BA8A-70C0-1CF0A0B7732A}"/>
              </a:ext>
            </a:extLst>
          </p:cNvPr>
          <p:cNvPicPr>
            <a:picLocks noChangeAspect="1"/>
          </p:cNvPicPr>
          <p:nvPr/>
        </p:nvPicPr>
        <p:blipFill>
          <a:blip r:embed="rId3"/>
          <a:stretch>
            <a:fillRect/>
          </a:stretch>
        </p:blipFill>
        <p:spPr>
          <a:xfrm>
            <a:off x="4266512" y="815777"/>
            <a:ext cx="3972116" cy="5541480"/>
          </a:xfrm>
          <a:prstGeom prst="rect">
            <a:avLst/>
          </a:prstGeom>
        </p:spPr>
      </p:pic>
      <p:sp>
        <p:nvSpPr>
          <p:cNvPr id="9" name="ZoneTexte 8">
            <a:extLst>
              <a:ext uri="{FF2B5EF4-FFF2-40B4-BE49-F238E27FC236}">
                <a16:creationId xmlns:a16="http://schemas.microsoft.com/office/drawing/2014/main" id="{24840E03-431D-EF28-6380-416CA1FA9DB5}"/>
              </a:ext>
            </a:extLst>
          </p:cNvPr>
          <p:cNvSpPr txBox="1"/>
          <p:nvPr/>
        </p:nvSpPr>
        <p:spPr>
          <a:xfrm>
            <a:off x="1103086" y="1596571"/>
            <a:ext cx="1887696" cy="369332"/>
          </a:xfrm>
          <a:prstGeom prst="rect">
            <a:avLst/>
          </a:prstGeom>
          <a:noFill/>
        </p:spPr>
        <p:txBody>
          <a:bodyPr wrap="none" rtlCol="0">
            <a:spAutoFit/>
          </a:bodyPr>
          <a:lstStyle/>
          <a:p>
            <a:r>
              <a:rPr lang="fr-FR" dirty="0"/>
              <a:t>Ceci est une aide:</a:t>
            </a:r>
          </a:p>
        </p:txBody>
      </p:sp>
    </p:spTree>
    <p:extLst>
      <p:ext uri="{BB962C8B-B14F-4D97-AF65-F5344CB8AC3E}">
        <p14:creationId xmlns:p14="http://schemas.microsoft.com/office/powerpoint/2010/main" val="3617978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C95930C-38C0-4845-9CA6-2B7EFFCE37FE}"/>
              </a:ext>
            </a:extLst>
          </p:cNvPr>
          <p:cNvSpPr>
            <a:spLocks noGrp="1"/>
          </p:cNvSpPr>
          <p:nvPr>
            <p:ph type="body" sz="quarter" idx="11"/>
          </p:nvPr>
        </p:nvSpPr>
        <p:spPr>
          <a:xfrm>
            <a:off x="3584448" y="177822"/>
            <a:ext cx="4413504" cy="412750"/>
          </a:xfrm>
        </p:spPr>
        <p:txBody>
          <a:bodyPr/>
          <a:lstStyle/>
          <a:p>
            <a:pPr algn="ctr"/>
            <a:r>
              <a:rPr lang="fr-FR" b="1" dirty="0">
                <a:solidFill>
                  <a:schemeClr val="accent1">
                    <a:lumMod val="75000"/>
                  </a:schemeClr>
                </a:solidFill>
                <a:effectLst>
                  <a:outerShdw blurRad="38100" dist="38100" dir="2700000" algn="tl">
                    <a:srgbClr val="000000">
                      <a:alpha val="43137"/>
                    </a:srgbClr>
                  </a:outerShdw>
                </a:effectLst>
              </a:rPr>
              <a:t> </a:t>
            </a:r>
            <a:r>
              <a:rPr lang="fr-FR" sz="2400" b="1" dirty="0">
                <a:solidFill>
                  <a:srgbClr val="0070C0"/>
                </a:solidFill>
              </a:rPr>
              <a:t>WEBINAIRE  06 juin 2023</a:t>
            </a:r>
          </a:p>
          <a:p>
            <a:endParaRPr lang="fr-FR" b="1" dirty="0">
              <a:solidFill>
                <a:schemeClr val="accent1">
                  <a:lumMod val="75000"/>
                </a:schemeClr>
              </a:solidFill>
              <a:effectLst>
                <a:outerShdw blurRad="38100" dist="38100" dir="2700000" algn="tl">
                  <a:srgbClr val="000000">
                    <a:alpha val="43137"/>
                  </a:srgbClr>
                </a:outerShdw>
              </a:effectLst>
            </a:endParaRPr>
          </a:p>
        </p:txBody>
      </p:sp>
      <p:pic>
        <p:nvPicPr>
          <p:cNvPr id="11" name="Image 10">
            <a:extLst>
              <a:ext uri="{FF2B5EF4-FFF2-40B4-BE49-F238E27FC236}">
                <a16:creationId xmlns:a16="http://schemas.microsoft.com/office/drawing/2014/main" id="{369FDBEC-4A35-40E6-941C-AB0FCAD050A6}"/>
              </a:ext>
            </a:extLst>
          </p:cNvPr>
          <p:cNvPicPr>
            <a:picLocks noChangeAspect="1"/>
          </p:cNvPicPr>
          <p:nvPr/>
        </p:nvPicPr>
        <p:blipFill>
          <a:blip r:embed="rId2"/>
          <a:stretch>
            <a:fillRect/>
          </a:stretch>
        </p:blipFill>
        <p:spPr>
          <a:xfrm>
            <a:off x="10723416" y="14886"/>
            <a:ext cx="1468584" cy="985557"/>
          </a:xfrm>
          <a:prstGeom prst="rect">
            <a:avLst/>
          </a:prstGeom>
        </p:spPr>
      </p:pic>
      <p:sp>
        <p:nvSpPr>
          <p:cNvPr id="5" name="ZoneTexte 4">
            <a:extLst>
              <a:ext uri="{FF2B5EF4-FFF2-40B4-BE49-F238E27FC236}">
                <a16:creationId xmlns:a16="http://schemas.microsoft.com/office/drawing/2014/main" id="{E9A323CB-0D07-DDE1-4362-9FB98353DB7E}"/>
              </a:ext>
            </a:extLst>
          </p:cNvPr>
          <p:cNvSpPr txBox="1"/>
          <p:nvPr/>
        </p:nvSpPr>
        <p:spPr>
          <a:xfrm>
            <a:off x="3048000" y="3255219"/>
            <a:ext cx="6096000" cy="369332"/>
          </a:xfrm>
          <a:prstGeom prst="rect">
            <a:avLst/>
          </a:prstGeom>
          <a:noFill/>
        </p:spPr>
        <p:txBody>
          <a:bodyPr wrap="square">
            <a:spAutoFit/>
          </a:bodyPr>
          <a:lstStyle/>
          <a:p>
            <a:r>
              <a:rPr lang="fr-FR" sz="1800" b="0" i="0" u="none" strike="noStrike" baseline="0" dirty="0">
                <a:solidFill>
                  <a:srgbClr val="FFFFFF"/>
                </a:solidFill>
                <a:latin typeface="LiberationSans"/>
              </a:rPr>
              <a:t>DTO.GEN.115 Déclaration</a:t>
            </a:r>
            <a:endParaRPr lang="fr-FR" dirty="0"/>
          </a:p>
        </p:txBody>
      </p:sp>
      <p:sp>
        <p:nvSpPr>
          <p:cNvPr id="12" name="ZoneTexte 11">
            <a:extLst>
              <a:ext uri="{FF2B5EF4-FFF2-40B4-BE49-F238E27FC236}">
                <a16:creationId xmlns:a16="http://schemas.microsoft.com/office/drawing/2014/main" id="{4C8D88F9-ED3C-7574-47FC-DE25239844C6}"/>
              </a:ext>
            </a:extLst>
          </p:cNvPr>
          <p:cNvSpPr txBox="1"/>
          <p:nvPr/>
        </p:nvSpPr>
        <p:spPr>
          <a:xfrm>
            <a:off x="3781477" y="854562"/>
            <a:ext cx="3931910" cy="369332"/>
          </a:xfrm>
          <a:prstGeom prst="rect">
            <a:avLst/>
          </a:prstGeom>
          <a:noFill/>
        </p:spPr>
        <p:txBody>
          <a:bodyPr wrap="none" rtlCol="0">
            <a:spAutoFit/>
          </a:bodyPr>
          <a:lstStyle/>
          <a:p>
            <a:r>
              <a:rPr lang="fr-FR" b="1" dirty="0">
                <a:solidFill>
                  <a:srgbClr val="0070C0"/>
                </a:solidFill>
                <a:effectLst>
                  <a:outerShdw blurRad="38100" dist="38100" dir="2700000" algn="tl">
                    <a:srgbClr val="000000">
                      <a:alpha val="43137"/>
                    </a:srgbClr>
                  </a:outerShdw>
                </a:effectLst>
              </a:rPr>
              <a:t>GESASSO et 6TZen: demande d’examen</a:t>
            </a:r>
          </a:p>
        </p:txBody>
      </p:sp>
      <p:sp>
        <p:nvSpPr>
          <p:cNvPr id="3" name="Google Shape;300;p18">
            <a:extLst>
              <a:ext uri="{FF2B5EF4-FFF2-40B4-BE49-F238E27FC236}">
                <a16:creationId xmlns:a16="http://schemas.microsoft.com/office/drawing/2014/main" id="{957C85DF-DB2E-09E1-4AD2-086CE28537B9}"/>
              </a:ext>
            </a:extLst>
          </p:cNvPr>
          <p:cNvSpPr txBox="1"/>
          <p:nvPr/>
        </p:nvSpPr>
        <p:spPr>
          <a:xfrm>
            <a:off x="1528010" y="2310160"/>
            <a:ext cx="10362790" cy="3323946"/>
          </a:xfrm>
          <a:prstGeom prst="rect">
            <a:avLst/>
          </a:prstGeom>
          <a:noFill/>
          <a:ln>
            <a:noFill/>
          </a:ln>
        </p:spPr>
        <p:txBody>
          <a:bodyPr spcFirstLastPara="1" wrap="square" lIns="91425" tIns="45700" rIns="91425" bIns="45700" anchor="t" anchorCtr="0">
            <a:spAutoFit/>
          </a:bodyPr>
          <a:lstStyle/>
          <a:p>
            <a:pPr marL="285750" marR="0" lvl="0" indent="-133350" algn="l" rtl="0">
              <a:spcBef>
                <a:spcPts val="0"/>
              </a:spcBef>
              <a:spcAft>
                <a:spcPts val="0"/>
              </a:spcAft>
              <a:buClr>
                <a:schemeClr val="dk1"/>
              </a:buClr>
              <a:buSzPts val="2400"/>
              <a:buFont typeface="Arial"/>
              <a:buNone/>
            </a:pPr>
            <a:endParaRPr sz="2400" dirty="0">
              <a:solidFill>
                <a:schemeClr val="dk1"/>
              </a:solidFill>
              <a:latin typeface="Philosopher" panose="02000503000000020004" pitchFamily="2" charset="0"/>
              <a:ea typeface="Calibri"/>
              <a:cs typeface="Calibri"/>
              <a:sym typeface="Calibri"/>
            </a:endParaRPr>
          </a:p>
          <a:p>
            <a:pPr marR="0" lvl="0" algn="l" rtl="0">
              <a:spcBef>
                <a:spcPts val="0"/>
              </a:spcBef>
              <a:spcAft>
                <a:spcPts val="0"/>
              </a:spcAft>
              <a:buClr>
                <a:schemeClr val="dk1"/>
              </a:buClr>
              <a:buSzPts val="2400"/>
            </a:pPr>
            <a:r>
              <a:rPr lang="fr-FR" sz="2400" dirty="0">
                <a:solidFill>
                  <a:schemeClr val="dk1"/>
                </a:solidFill>
                <a:latin typeface="Philosopher" panose="02000503000000020004" pitchFamily="2" charset="0"/>
                <a:ea typeface="Calibri"/>
                <a:cs typeface="Calibri"/>
                <a:sym typeface="Calibri"/>
              </a:rPr>
              <a:t>Dans GESASSO:</a:t>
            </a:r>
          </a:p>
          <a:p>
            <a:pPr marL="285750" marR="0" lvl="0" indent="-285750" algn="l" rtl="0">
              <a:spcBef>
                <a:spcPts val="0"/>
              </a:spcBef>
              <a:spcAft>
                <a:spcPts val="0"/>
              </a:spcAft>
              <a:buClr>
                <a:schemeClr val="dk1"/>
              </a:buClr>
              <a:buSzPts val="2400"/>
              <a:buFont typeface="Arial"/>
              <a:buChar char="•"/>
            </a:pPr>
            <a:endParaRPr lang="fr-FR" sz="2400" dirty="0">
              <a:solidFill>
                <a:schemeClr val="dk1"/>
              </a:solidFill>
              <a:latin typeface="Philosopher" panose="02000503000000020004" pitchFamily="2" charset="0"/>
              <a:ea typeface="Calibri"/>
              <a:cs typeface="Calibri"/>
              <a:sym typeface="Calibri"/>
            </a:endParaRPr>
          </a:p>
          <a:p>
            <a:pPr marL="342900" marR="0" lvl="0" indent="-342900" algn="l" rtl="0">
              <a:spcBef>
                <a:spcPts val="0"/>
              </a:spcBef>
              <a:spcAft>
                <a:spcPts val="0"/>
              </a:spcAft>
              <a:buClr>
                <a:schemeClr val="dk1"/>
              </a:buClr>
              <a:buSzPts val="2400"/>
              <a:buFont typeface="Wingdings" panose="05000000000000000000" pitchFamily="2" charset="2"/>
              <a:buChar char="q"/>
            </a:pPr>
            <a:r>
              <a:rPr lang="fr-FR" sz="2400" dirty="0">
                <a:solidFill>
                  <a:schemeClr val="dk1"/>
                </a:solidFill>
                <a:latin typeface="Philosopher" panose="02000503000000020004" pitchFamily="2" charset="0"/>
                <a:ea typeface="Calibri"/>
                <a:cs typeface="Calibri"/>
                <a:sym typeface="Calibri"/>
              </a:rPr>
              <a:t>Le FI(S) présente le stagiaire à l’examen pratique</a:t>
            </a:r>
          </a:p>
          <a:p>
            <a:pPr marL="342900" marR="0" lvl="0" indent="-342900" algn="l" rtl="0">
              <a:spcBef>
                <a:spcPts val="0"/>
              </a:spcBef>
              <a:spcAft>
                <a:spcPts val="0"/>
              </a:spcAft>
              <a:buClr>
                <a:schemeClr val="dk1"/>
              </a:buClr>
              <a:buSzPts val="2400"/>
              <a:buFont typeface="Wingdings" panose="05000000000000000000" pitchFamily="2" charset="2"/>
              <a:buChar char="q"/>
            </a:pPr>
            <a:endParaRPr lang="fr-FR" sz="2400" dirty="0">
              <a:solidFill>
                <a:schemeClr val="dk1"/>
              </a:solidFill>
              <a:latin typeface="Philosopher" panose="02000503000000020004" pitchFamily="2" charset="0"/>
              <a:ea typeface="Calibri"/>
              <a:cs typeface="Calibri"/>
              <a:sym typeface="Calibri"/>
            </a:endParaRPr>
          </a:p>
          <a:p>
            <a:pPr marL="342900" marR="0" lvl="0" indent="-342900" algn="l" rtl="0">
              <a:spcBef>
                <a:spcPts val="0"/>
              </a:spcBef>
              <a:spcAft>
                <a:spcPts val="0"/>
              </a:spcAft>
              <a:buClr>
                <a:schemeClr val="dk1"/>
              </a:buClr>
              <a:buSzPts val="2400"/>
              <a:buFont typeface="Wingdings" panose="05000000000000000000" pitchFamily="2" charset="2"/>
              <a:buChar char="q"/>
            </a:pPr>
            <a:endParaRPr lang="fr-FR" sz="2400" dirty="0">
              <a:solidFill>
                <a:schemeClr val="dk1"/>
              </a:solidFill>
              <a:latin typeface="Philosopher" panose="02000503000000020004" pitchFamily="2" charset="0"/>
              <a:ea typeface="Calibri"/>
              <a:cs typeface="Calibri"/>
              <a:sym typeface="Calibri"/>
            </a:endParaRPr>
          </a:p>
          <a:p>
            <a:pPr marL="285750" indent="-285750">
              <a:buClr>
                <a:schemeClr val="dk1"/>
              </a:buClr>
              <a:buSzPts val="2400"/>
              <a:buFont typeface="Arial"/>
              <a:buChar char="•"/>
            </a:pPr>
            <a:endParaRPr lang="fr-FR" sz="2400" dirty="0">
              <a:latin typeface="Philosopher" panose="02000503000000020004" pitchFamily="2" charset="0"/>
            </a:endParaRPr>
          </a:p>
          <a:p>
            <a:pPr marL="285750" marR="0" lvl="0" indent="-133350" algn="l" rtl="0">
              <a:spcBef>
                <a:spcPts val="0"/>
              </a:spcBef>
              <a:spcAft>
                <a:spcPts val="0"/>
              </a:spcAft>
              <a:buClr>
                <a:schemeClr val="dk1"/>
              </a:buClr>
              <a:buSzPts val="2400"/>
              <a:buFont typeface="Arial"/>
              <a:buNone/>
            </a:pPr>
            <a:endParaRPr sz="2400" dirty="0">
              <a:solidFill>
                <a:schemeClr val="dk1"/>
              </a:solidFill>
              <a:latin typeface="Philosopher" panose="02000503000000020004" pitchFamily="2" charset="0"/>
              <a:ea typeface="Calibri"/>
              <a:cs typeface="Calibri"/>
              <a:sym typeface="Calibri"/>
            </a:endParaRPr>
          </a:p>
          <a:p>
            <a:pPr marL="0" marR="0" lvl="0" indent="0" algn="l" rtl="0">
              <a:spcBef>
                <a:spcPts val="0"/>
              </a:spcBef>
              <a:spcAft>
                <a:spcPts val="0"/>
              </a:spcAft>
              <a:buNone/>
            </a:pPr>
            <a:endParaRPr sz="1800" dirty="0">
              <a:solidFill>
                <a:schemeClr val="dk1"/>
              </a:solidFill>
              <a:latin typeface="Philosopher" panose="02000503000000020004" pitchFamily="2" charset="0"/>
              <a:ea typeface="Calibri"/>
              <a:cs typeface="Calibri"/>
              <a:sym typeface="Calibri"/>
            </a:endParaRPr>
          </a:p>
        </p:txBody>
      </p:sp>
    </p:spTree>
    <p:extLst>
      <p:ext uri="{BB962C8B-B14F-4D97-AF65-F5344CB8AC3E}">
        <p14:creationId xmlns:p14="http://schemas.microsoft.com/office/powerpoint/2010/main" val="18762021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C95930C-38C0-4845-9CA6-2B7EFFCE37FE}"/>
              </a:ext>
            </a:extLst>
          </p:cNvPr>
          <p:cNvSpPr>
            <a:spLocks noGrp="1"/>
          </p:cNvSpPr>
          <p:nvPr>
            <p:ph type="body" sz="quarter" idx="11"/>
          </p:nvPr>
        </p:nvSpPr>
        <p:spPr>
          <a:xfrm>
            <a:off x="3584448" y="177822"/>
            <a:ext cx="4413504" cy="412750"/>
          </a:xfrm>
        </p:spPr>
        <p:txBody>
          <a:bodyPr/>
          <a:lstStyle/>
          <a:p>
            <a:pPr algn="ctr"/>
            <a:r>
              <a:rPr lang="fr-FR" b="1" dirty="0">
                <a:solidFill>
                  <a:schemeClr val="accent1">
                    <a:lumMod val="75000"/>
                  </a:schemeClr>
                </a:solidFill>
                <a:effectLst>
                  <a:outerShdw blurRad="38100" dist="38100" dir="2700000" algn="tl">
                    <a:srgbClr val="000000">
                      <a:alpha val="43137"/>
                    </a:srgbClr>
                  </a:outerShdw>
                </a:effectLst>
              </a:rPr>
              <a:t> </a:t>
            </a:r>
            <a:r>
              <a:rPr lang="fr-FR" sz="2400" b="1" dirty="0">
                <a:solidFill>
                  <a:srgbClr val="0070C0"/>
                </a:solidFill>
              </a:rPr>
              <a:t>WEBINAIRE  06 juin 2023</a:t>
            </a:r>
          </a:p>
          <a:p>
            <a:endParaRPr lang="fr-FR" b="1" dirty="0">
              <a:solidFill>
                <a:schemeClr val="accent1">
                  <a:lumMod val="75000"/>
                </a:schemeClr>
              </a:solidFill>
              <a:effectLst>
                <a:outerShdw blurRad="38100" dist="38100" dir="2700000" algn="tl">
                  <a:srgbClr val="000000">
                    <a:alpha val="43137"/>
                  </a:srgbClr>
                </a:outerShdw>
              </a:effectLst>
            </a:endParaRPr>
          </a:p>
        </p:txBody>
      </p:sp>
      <p:pic>
        <p:nvPicPr>
          <p:cNvPr id="11" name="Image 10">
            <a:extLst>
              <a:ext uri="{FF2B5EF4-FFF2-40B4-BE49-F238E27FC236}">
                <a16:creationId xmlns:a16="http://schemas.microsoft.com/office/drawing/2014/main" id="{369FDBEC-4A35-40E6-941C-AB0FCAD050A6}"/>
              </a:ext>
            </a:extLst>
          </p:cNvPr>
          <p:cNvPicPr>
            <a:picLocks noChangeAspect="1"/>
          </p:cNvPicPr>
          <p:nvPr/>
        </p:nvPicPr>
        <p:blipFill>
          <a:blip r:embed="rId2"/>
          <a:stretch>
            <a:fillRect/>
          </a:stretch>
        </p:blipFill>
        <p:spPr>
          <a:xfrm>
            <a:off x="10723416" y="14886"/>
            <a:ext cx="1468584" cy="985557"/>
          </a:xfrm>
          <a:prstGeom prst="rect">
            <a:avLst/>
          </a:prstGeom>
        </p:spPr>
      </p:pic>
      <p:sp>
        <p:nvSpPr>
          <p:cNvPr id="5" name="ZoneTexte 4">
            <a:extLst>
              <a:ext uri="{FF2B5EF4-FFF2-40B4-BE49-F238E27FC236}">
                <a16:creationId xmlns:a16="http://schemas.microsoft.com/office/drawing/2014/main" id="{E9A323CB-0D07-DDE1-4362-9FB98353DB7E}"/>
              </a:ext>
            </a:extLst>
          </p:cNvPr>
          <p:cNvSpPr txBox="1"/>
          <p:nvPr/>
        </p:nvSpPr>
        <p:spPr>
          <a:xfrm>
            <a:off x="3048000" y="3255219"/>
            <a:ext cx="6096000" cy="369332"/>
          </a:xfrm>
          <a:prstGeom prst="rect">
            <a:avLst/>
          </a:prstGeom>
          <a:noFill/>
        </p:spPr>
        <p:txBody>
          <a:bodyPr wrap="square">
            <a:spAutoFit/>
          </a:bodyPr>
          <a:lstStyle/>
          <a:p>
            <a:r>
              <a:rPr lang="fr-FR" sz="1800" b="0" i="0" u="none" strike="noStrike" baseline="0" dirty="0">
                <a:solidFill>
                  <a:srgbClr val="FFFFFF"/>
                </a:solidFill>
                <a:latin typeface="LiberationSans"/>
              </a:rPr>
              <a:t>DTO.GEN.115 Déclaration</a:t>
            </a:r>
            <a:endParaRPr lang="fr-FR" dirty="0"/>
          </a:p>
        </p:txBody>
      </p:sp>
      <p:sp>
        <p:nvSpPr>
          <p:cNvPr id="12" name="ZoneTexte 11">
            <a:extLst>
              <a:ext uri="{FF2B5EF4-FFF2-40B4-BE49-F238E27FC236}">
                <a16:creationId xmlns:a16="http://schemas.microsoft.com/office/drawing/2014/main" id="{4C8D88F9-ED3C-7574-47FC-DE25239844C6}"/>
              </a:ext>
            </a:extLst>
          </p:cNvPr>
          <p:cNvSpPr txBox="1"/>
          <p:nvPr/>
        </p:nvSpPr>
        <p:spPr>
          <a:xfrm>
            <a:off x="3781477" y="854562"/>
            <a:ext cx="3931910" cy="369332"/>
          </a:xfrm>
          <a:prstGeom prst="rect">
            <a:avLst/>
          </a:prstGeom>
          <a:noFill/>
        </p:spPr>
        <p:txBody>
          <a:bodyPr wrap="none" rtlCol="0">
            <a:spAutoFit/>
          </a:bodyPr>
          <a:lstStyle/>
          <a:p>
            <a:r>
              <a:rPr lang="fr-FR" b="1" dirty="0">
                <a:solidFill>
                  <a:srgbClr val="0070C0"/>
                </a:solidFill>
                <a:effectLst>
                  <a:outerShdw blurRad="38100" dist="38100" dir="2700000" algn="tl">
                    <a:srgbClr val="000000">
                      <a:alpha val="43137"/>
                    </a:srgbClr>
                  </a:outerShdw>
                </a:effectLst>
              </a:rPr>
              <a:t>GESASSO et 6TZen: demande d’examen</a:t>
            </a:r>
          </a:p>
        </p:txBody>
      </p:sp>
      <p:sp>
        <p:nvSpPr>
          <p:cNvPr id="4" name="ZoneTexte 3">
            <a:extLst>
              <a:ext uri="{FF2B5EF4-FFF2-40B4-BE49-F238E27FC236}">
                <a16:creationId xmlns:a16="http://schemas.microsoft.com/office/drawing/2014/main" id="{BB7F8542-79BA-5A9A-397E-4768DEA75DA1}"/>
              </a:ext>
            </a:extLst>
          </p:cNvPr>
          <p:cNvSpPr txBox="1"/>
          <p:nvPr/>
        </p:nvSpPr>
        <p:spPr>
          <a:xfrm>
            <a:off x="838200" y="1168673"/>
            <a:ext cx="976549" cy="523220"/>
          </a:xfrm>
          <a:prstGeom prst="rect">
            <a:avLst/>
          </a:prstGeom>
        </p:spPr>
        <p:txBody>
          <a:bodyPr vert="horz" wrap="none" lIns="91440" tIns="45720" rIns="91440" bIns="45720" rtlCol="0" anchor="ctr">
            <a:spAutoFit/>
          </a:bodyPr>
          <a:lstStyle/>
          <a:p>
            <a:pPr algn="ctr"/>
            <a:r>
              <a:rPr lang="fr-FR" sz="2800" dirty="0">
                <a:highlight>
                  <a:srgbClr val="17AED9"/>
                </a:highlight>
                <a:latin typeface="Philosopher" panose="02000503000000020004"/>
              </a:rPr>
              <a:t>Le RP</a:t>
            </a:r>
          </a:p>
        </p:txBody>
      </p:sp>
      <p:sp>
        <p:nvSpPr>
          <p:cNvPr id="6" name="ZoneTexte 5">
            <a:extLst>
              <a:ext uri="{FF2B5EF4-FFF2-40B4-BE49-F238E27FC236}">
                <a16:creationId xmlns:a16="http://schemas.microsoft.com/office/drawing/2014/main" id="{1825AAE3-A8EF-5828-37B0-D6012D88A637}"/>
              </a:ext>
            </a:extLst>
          </p:cNvPr>
          <p:cNvSpPr txBox="1"/>
          <p:nvPr/>
        </p:nvSpPr>
        <p:spPr>
          <a:xfrm>
            <a:off x="1036320" y="4767072"/>
            <a:ext cx="6536341" cy="369332"/>
          </a:xfrm>
          <a:prstGeom prst="rect">
            <a:avLst/>
          </a:prstGeom>
          <a:noFill/>
        </p:spPr>
        <p:txBody>
          <a:bodyPr wrap="none" rtlCol="0">
            <a:spAutoFit/>
          </a:bodyPr>
          <a:lstStyle/>
          <a:p>
            <a:r>
              <a:rPr lang="fr-FR" dirty="0"/>
              <a:t>Le RP désigne 2 examinateurs et clique sur « </a:t>
            </a:r>
            <a:r>
              <a:rPr lang="fr-FR" dirty="0">
                <a:highlight>
                  <a:srgbClr val="C0C0C0"/>
                </a:highlight>
              </a:rPr>
              <a:t>Préparer la demande </a:t>
            </a:r>
            <a:r>
              <a:rPr lang="fr-FR" dirty="0"/>
              <a:t>»</a:t>
            </a:r>
          </a:p>
        </p:txBody>
      </p:sp>
      <p:grpSp>
        <p:nvGrpSpPr>
          <p:cNvPr id="8" name="Groupe 7">
            <a:extLst>
              <a:ext uri="{FF2B5EF4-FFF2-40B4-BE49-F238E27FC236}">
                <a16:creationId xmlns:a16="http://schemas.microsoft.com/office/drawing/2014/main" id="{DB1D1A2C-0AC4-0EFE-F49E-4D3BBA8E9DE5}"/>
              </a:ext>
            </a:extLst>
          </p:cNvPr>
          <p:cNvGrpSpPr/>
          <p:nvPr/>
        </p:nvGrpSpPr>
        <p:grpSpPr>
          <a:xfrm>
            <a:off x="810025" y="2312878"/>
            <a:ext cx="9962349" cy="1615223"/>
            <a:chOff x="766257" y="2312878"/>
            <a:chExt cx="9962349" cy="1615223"/>
          </a:xfrm>
        </p:grpSpPr>
        <p:pic>
          <p:nvPicPr>
            <p:cNvPr id="3" name="Image 2">
              <a:extLst>
                <a:ext uri="{FF2B5EF4-FFF2-40B4-BE49-F238E27FC236}">
                  <a16:creationId xmlns:a16="http://schemas.microsoft.com/office/drawing/2014/main" id="{7094B8A4-22F4-0042-F697-8513E90A2D4B}"/>
                </a:ext>
              </a:extLst>
            </p:cNvPr>
            <p:cNvPicPr>
              <a:picLocks noChangeAspect="1"/>
            </p:cNvPicPr>
            <p:nvPr/>
          </p:nvPicPr>
          <p:blipFill>
            <a:blip r:embed="rId3"/>
            <a:stretch>
              <a:fillRect/>
            </a:stretch>
          </p:blipFill>
          <p:spPr>
            <a:xfrm>
              <a:off x="766257" y="2312878"/>
              <a:ext cx="9962349" cy="1615223"/>
            </a:xfrm>
            <a:prstGeom prst="rect">
              <a:avLst/>
            </a:prstGeom>
          </p:spPr>
        </p:pic>
        <p:sp>
          <p:nvSpPr>
            <p:cNvPr id="7" name="Rectangle 6">
              <a:extLst>
                <a:ext uri="{FF2B5EF4-FFF2-40B4-BE49-F238E27FC236}">
                  <a16:creationId xmlns:a16="http://schemas.microsoft.com/office/drawing/2014/main" id="{52536138-2AD8-8990-5B4A-56C02176F136}"/>
                </a:ext>
              </a:extLst>
            </p:cNvPr>
            <p:cNvSpPr/>
            <p:nvPr/>
          </p:nvSpPr>
          <p:spPr>
            <a:xfrm>
              <a:off x="9272016" y="2798019"/>
              <a:ext cx="1451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 name="Bulle narrative : rectangle à coins arrondis 8">
            <a:extLst>
              <a:ext uri="{FF2B5EF4-FFF2-40B4-BE49-F238E27FC236}">
                <a16:creationId xmlns:a16="http://schemas.microsoft.com/office/drawing/2014/main" id="{DCF55809-95F3-A9C9-DB15-ED87C38D6373}"/>
              </a:ext>
            </a:extLst>
          </p:cNvPr>
          <p:cNvSpPr/>
          <p:nvPr/>
        </p:nvSpPr>
        <p:spPr>
          <a:xfrm>
            <a:off x="6772759" y="1429543"/>
            <a:ext cx="799902" cy="612648"/>
          </a:xfrm>
          <a:prstGeom prst="wedgeRoundRectCallout">
            <a:avLst>
              <a:gd name="adj1" fmla="val 8010"/>
              <a:gd name="adj2" fmla="val 136350"/>
              <a:gd name="adj3" fmla="val 16667"/>
            </a:avLst>
          </a:prstGeom>
          <a:solidFill>
            <a:srgbClr val="00B0F0"/>
          </a:solid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1</a:t>
            </a:r>
          </a:p>
        </p:txBody>
      </p:sp>
      <p:sp>
        <p:nvSpPr>
          <p:cNvPr id="10" name="Bulle narrative : rectangle à coins arrondis 9">
            <a:extLst>
              <a:ext uri="{FF2B5EF4-FFF2-40B4-BE49-F238E27FC236}">
                <a16:creationId xmlns:a16="http://schemas.microsoft.com/office/drawing/2014/main" id="{BA2F9B5F-63FA-AB8B-4D86-E38D561244E8}"/>
              </a:ext>
            </a:extLst>
          </p:cNvPr>
          <p:cNvSpPr/>
          <p:nvPr/>
        </p:nvSpPr>
        <p:spPr>
          <a:xfrm>
            <a:off x="9297002" y="1275619"/>
            <a:ext cx="799902" cy="612648"/>
          </a:xfrm>
          <a:prstGeom prst="wedgeRoundRectCallout">
            <a:avLst>
              <a:gd name="adj1" fmla="val 8010"/>
              <a:gd name="adj2" fmla="val 136350"/>
              <a:gd name="adj3" fmla="val 16667"/>
            </a:avLst>
          </a:prstGeom>
          <a:solidFill>
            <a:srgbClr val="00B0F0"/>
          </a:solid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2</a:t>
            </a:r>
          </a:p>
        </p:txBody>
      </p:sp>
    </p:spTree>
    <p:extLst>
      <p:ext uri="{BB962C8B-B14F-4D97-AF65-F5344CB8AC3E}">
        <p14:creationId xmlns:p14="http://schemas.microsoft.com/office/powerpoint/2010/main" val="318514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C95930C-38C0-4845-9CA6-2B7EFFCE37FE}"/>
              </a:ext>
            </a:extLst>
          </p:cNvPr>
          <p:cNvSpPr>
            <a:spLocks noGrp="1"/>
          </p:cNvSpPr>
          <p:nvPr>
            <p:ph type="body" sz="quarter" idx="11"/>
          </p:nvPr>
        </p:nvSpPr>
        <p:spPr>
          <a:xfrm>
            <a:off x="3584448" y="177822"/>
            <a:ext cx="4413504" cy="412750"/>
          </a:xfrm>
        </p:spPr>
        <p:txBody>
          <a:bodyPr/>
          <a:lstStyle/>
          <a:p>
            <a:pPr algn="ctr"/>
            <a:r>
              <a:rPr lang="fr-FR" b="1" dirty="0">
                <a:solidFill>
                  <a:schemeClr val="accent1">
                    <a:lumMod val="75000"/>
                  </a:schemeClr>
                </a:solidFill>
                <a:effectLst>
                  <a:outerShdw blurRad="38100" dist="38100" dir="2700000" algn="tl">
                    <a:srgbClr val="000000">
                      <a:alpha val="43137"/>
                    </a:srgbClr>
                  </a:outerShdw>
                </a:effectLst>
              </a:rPr>
              <a:t> </a:t>
            </a:r>
            <a:r>
              <a:rPr lang="fr-FR" sz="2400" b="1" dirty="0">
                <a:solidFill>
                  <a:srgbClr val="0070C0"/>
                </a:solidFill>
              </a:rPr>
              <a:t>WEBINAIRE  06 juin 2023</a:t>
            </a:r>
          </a:p>
          <a:p>
            <a:endParaRPr lang="fr-FR" b="1" dirty="0">
              <a:solidFill>
                <a:schemeClr val="accent1">
                  <a:lumMod val="75000"/>
                </a:schemeClr>
              </a:solidFill>
              <a:effectLst>
                <a:outerShdw blurRad="38100" dist="38100" dir="2700000" algn="tl">
                  <a:srgbClr val="000000">
                    <a:alpha val="43137"/>
                  </a:srgbClr>
                </a:outerShdw>
              </a:effectLst>
            </a:endParaRPr>
          </a:p>
        </p:txBody>
      </p:sp>
      <p:pic>
        <p:nvPicPr>
          <p:cNvPr id="11" name="Image 10">
            <a:extLst>
              <a:ext uri="{FF2B5EF4-FFF2-40B4-BE49-F238E27FC236}">
                <a16:creationId xmlns:a16="http://schemas.microsoft.com/office/drawing/2014/main" id="{369FDBEC-4A35-40E6-941C-AB0FCAD050A6}"/>
              </a:ext>
            </a:extLst>
          </p:cNvPr>
          <p:cNvPicPr>
            <a:picLocks noChangeAspect="1"/>
          </p:cNvPicPr>
          <p:nvPr/>
        </p:nvPicPr>
        <p:blipFill>
          <a:blip r:embed="rId2"/>
          <a:stretch>
            <a:fillRect/>
          </a:stretch>
        </p:blipFill>
        <p:spPr>
          <a:xfrm>
            <a:off x="10723416" y="14886"/>
            <a:ext cx="1468584" cy="985557"/>
          </a:xfrm>
          <a:prstGeom prst="rect">
            <a:avLst/>
          </a:prstGeom>
        </p:spPr>
      </p:pic>
      <p:sp>
        <p:nvSpPr>
          <p:cNvPr id="5" name="ZoneTexte 4">
            <a:extLst>
              <a:ext uri="{FF2B5EF4-FFF2-40B4-BE49-F238E27FC236}">
                <a16:creationId xmlns:a16="http://schemas.microsoft.com/office/drawing/2014/main" id="{E9A323CB-0D07-DDE1-4362-9FB98353DB7E}"/>
              </a:ext>
            </a:extLst>
          </p:cNvPr>
          <p:cNvSpPr txBox="1"/>
          <p:nvPr/>
        </p:nvSpPr>
        <p:spPr>
          <a:xfrm>
            <a:off x="3048000" y="3255219"/>
            <a:ext cx="6096000" cy="369332"/>
          </a:xfrm>
          <a:prstGeom prst="rect">
            <a:avLst/>
          </a:prstGeom>
          <a:noFill/>
        </p:spPr>
        <p:txBody>
          <a:bodyPr wrap="square">
            <a:spAutoFit/>
          </a:bodyPr>
          <a:lstStyle/>
          <a:p>
            <a:r>
              <a:rPr lang="fr-FR" sz="1800" b="0" i="0" u="none" strike="noStrike" baseline="0" dirty="0">
                <a:solidFill>
                  <a:srgbClr val="FFFFFF"/>
                </a:solidFill>
                <a:latin typeface="LiberationSans"/>
              </a:rPr>
              <a:t>DTO.GEN.115 Déclaration</a:t>
            </a:r>
            <a:endParaRPr lang="fr-FR" dirty="0"/>
          </a:p>
        </p:txBody>
      </p:sp>
      <p:sp>
        <p:nvSpPr>
          <p:cNvPr id="12" name="ZoneTexte 11">
            <a:extLst>
              <a:ext uri="{FF2B5EF4-FFF2-40B4-BE49-F238E27FC236}">
                <a16:creationId xmlns:a16="http://schemas.microsoft.com/office/drawing/2014/main" id="{4C8D88F9-ED3C-7574-47FC-DE25239844C6}"/>
              </a:ext>
            </a:extLst>
          </p:cNvPr>
          <p:cNvSpPr txBox="1"/>
          <p:nvPr/>
        </p:nvSpPr>
        <p:spPr>
          <a:xfrm>
            <a:off x="3781477" y="854562"/>
            <a:ext cx="3931910" cy="369332"/>
          </a:xfrm>
          <a:prstGeom prst="rect">
            <a:avLst/>
          </a:prstGeom>
          <a:noFill/>
        </p:spPr>
        <p:txBody>
          <a:bodyPr wrap="none" rtlCol="0">
            <a:spAutoFit/>
          </a:bodyPr>
          <a:lstStyle/>
          <a:p>
            <a:r>
              <a:rPr lang="fr-FR" b="1" dirty="0">
                <a:solidFill>
                  <a:srgbClr val="0070C0"/>
                </a:solidFill>
                <a:effectLst>
                  <a:outerShdw blurRad="38100" dist="38100" dir="2700000" algn="tl">
                    <a:srgbClr val="000000">
                      <a:alpha val="43137"/>
                    </a:srgbClr>
                  </a:outerShdw>
                </a:effectLst>
              </a:rPr>
              <a:t>GESASSO et 6TZen: demande d’examen</a:t>
            </a:r>
          </a:p>
        </p:txBody>
      </p:sp>
      <p:pic>
        <p:nvPicPr>
          <p:cNvPr id="4" name="Image 3">
            <a:extLst>
              <a:ext uri="{FF2B5EF4-FFF2-40B4-BE49-F238E27FC236}">
                <a16:creationId xmlns:a16="http://schemas.microsoft.com/office/drawing/2014/main" id="{886CA2E6-4F95-688B-351C-41BC0163BEAA}"/>
              </a:ext>
            </a:extLst>
          </p:cNvPr>
          <p:cNvPicPr>
            <a:picLocks noChangeAspect="1"/>
          </p:cNvPicPr>
          <p:nvPr/>
        </p:nvPicPr>
        <p:blipFill>
          <a:blip r:embed="rId3"/>
          <a:stretch>
            <a:fillRect/>
          </a:stretch>
        </p:blipFill>
        <p:spPr>
          <a:xfrm>
            <a:off x="838200" y="1625322"/>
            <a:ext cx="8972550" cy="4800600"/>
          </a:xfrm>
          <a:prstGeom prst="rect">
            <a:avLst/>
          </a:prstGeom>
        </p:spPr>
      </p:pic>
      <p:sp>
        <p:nvSpPr>
          <p:cNvPr id="6" name="ZoneTexte 5">
            <a:extLst>
              <a:ext uri="{FF2B5EF4-FFF2-40B4-BE49-F238E27FC236}">
                <a16:creationId xmlns:a16="http://schemas.microsoft.com/office/drawing/2014/main" id="{1BE45176-4086-9E52-E3B2-1D2EE0ECD0DC}"/>
              </a:ext>
            </a:extLst>
          </p:cNvPr>
          <p:cNvSpPr txBox="1"/>
          <p:nvPr/>
        </p:nvSpPr>
        <p:spPr>
          <a:xfrm>
            <a:off x="838200" y="1168673"/>
            <a:ext cx="976549" cy="523220"/>
          </a:xfrm>
          <a:prstGeom prst="rect">
            <a:avLst/>
          </a:prstGeom>
        </p:spPr>
        <p:txBody>
          <a:bodyPr vert="horz" wrap="none" lIns="91440" tIns="45720" rIns="91440" bIns="45720" rtlCol="0" anchor="ctr">
            <a:spAutoFit/>
          </a:bodyPr>
          <a:lstStyle/>
          <a:p>
            <a:pPr algn="ctr"/>
            <a:r>
              <a:rPr lang="fr-FR" sz="2800" dirty="0">
                <a:highlight>
                  <a:srgbClr val="17AED9"/>
                </a:highlight>
                <a:latin typeface="Philosopher" panose="02000503000000020004"/>
              </a:rPr>
              <a:t>Le RP</a:t>
            </a:r>
          </a:p>
        </p:txBody>
      </p:sp>
    </p:spTree>
    <p:extLst>
      <p:ext uri="{BB962C8B-B14F-4D97-AF65-F5344CB8AC3E}">
        <p14:creationId xmlns:p14="http://schemas.microsoft.com/office/powerpoint/2010/main" val="6154243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C95930C-38C0-4845-9CA6-2B7EFFCE37FE}"/>
              </a:ext>
            </a:extLst>
          </p:cNvPr>
          <p:cNvSpPr>
            <a:spLocks noGrp="1"/>
          </p:cNvSpPr>
          <p:nvPr>
            <p:ph type="body" sz="quarter" idx="11"/>
          </p:nvPr>
        </p:nvSpPr>
        <p:spPr>
          <a:xfrm>
            <a:off x="3584448" y="177822"/>
            <a:ext cx="4413504" cy="412750"/>
          </a:xfrm>
        </p:spPr>
        <p:txBody>
          <a:bodyPr/>
          <a:lstStyle/>
          <a:p>
            <a:pPr algn="ctr"/>
            <a:r>
              <a:rPr lang="fr-FR" b="1" dirty="0">
                <a:solidFill>
                  <a:schemeClr val="accent1">
                    <a:lumMod val="75000"/>
                  </a:schemeClr>
                </a:solidFill>
                <a:effectLst>
                  <a:outerShdw blurRad="38100" dist="38100" dir="2700000" algn="tl">
                    <a:srgbClr val="000000">
                      <a:alpha val="43137"/>
                    </a:srgbClr>
                  </a:outerShdw>
                </a:effectLst>
              </a:rPr>
              <a:t> </a:t>
            </a:r>
            <a:r>
              <a:rPr lang="fr-FR" sz="2400" b="1" dirty="0">
                <a:solidFill>
                  <a:srgbClr val="0070C0"/>
                </a:solidFill>
              </a:rPr>
              <a:t>WEBINAIRE  06 juin 2023</a:t>
            </a:r>
          </a:p>
          <a:p>
            <a:endParaRPr lang="fr-FR" b="1" dirty="0">
              <a:solidFill>
                <a:schemeClr val="accent1">
                  <a:lumMod val="75000"/>
                </a:schemeClr>
              </a:solidFill>
              <a:effectLst>
                <a:outerShdw blurRad="38100" dist="38100" dir="2700000" algn="tl">
                  <a:srgbClr val="000000">
                    <a:alpha val="43137"/>
                  </a:srgbClr>
                </a:outerShdw>
              </a:effectLst>
            </a:endParaRPr>
          </a:p>
        </p:txBody>
      </p:sp>
      <p:pic>
        <p:nvPicPr>
          <p:cNvPr id="11" name="Image 10">
            <a:extLst>
              <a:ext uri="{FF2B5EF4-FFF2-40B4-BE49-F238E27FC236}">
                <a16:creationId xmlns:a16="http://schemas.microsoft.com/office/drawing/2014/main" id="{369FDBEC-4A35-40E6-941C-AB0FCAD050A6}"/>
              </a:ext>
            </a:extLst>
          </p:cNvPr>
          <p:cNvPicPr>
            <a:picLocks noChangeAspect="1"/>
          </p:cNvPicPr>
          <p:nvPr/>
        </p:nvPicPr>
        <p:blipFill>
          <a:blip r:embed="rId2"/>
          <a:stretch>
            <a:fillRect/>
          </a:stretch>
        </p:blipFill>
        <p:spPr>
          <a:xfrm>
            <a:off x="10723416" y="14886"/>
            <a:ext cx="1468584" cy="985557"/>
          </a:xfrm>
          <a:prstGeom prst="rect">
            <a:avLst/>
          </a:prstGeom>
        </p:spPr>
      </p:pic>
      <p:sp>
        <p:nvSpPr>
          <p:cNvPr id="5" name="ZoneTexte 4">
            <a:extLst>
              <a:ext uri="{FF2B5EF4-FFF2-40B4-BE49-F238E27FC236}">
                <a16:creationId xmlns:a16="http://schemas.microsoft.com/office/drawing/2014/main" id="{E9A323CB-0D07-DDE1-4362-9FB98353DB7E}"/>
              </a:ext>
            </a:extLst>
          </p:cNvPr>
          <p:cNvSpPr txBox="1"/>
          <p:nvPr/>
        </p:nvSpPr>
        <p:spPr>
          <a:xfrm>
            <a:off x="3048000" y="3255219"/>
            <a:ext cx="6096000" cy="369332"/>
          </a:xfrm>
          <a:prstGeom prst="rect">
            <a:avLst/>
          </a:prstGeom>
          <a:noFill/>
        </p:spPr>
        <p:txBody>
          <a:bodyPr wrap="square">
            <a:spAutoFit/>
          </a:bodyPr>
          <a:lstStyle/>
          <a:p>
            <a:r>
              <a:rPr lang="fr-FR" sz="1800" b="0" i="0" u="none" strike="noStrike" baseline="0" dirty="0">
                <a:solidFill>
                  <a:srgbClr val="FFFFFF"/>
                </a:solidFill>
                <a:latin typeface="LiberationSans"/>
              </a:rPr>
              <a:t>DTO.GEN.115 Déclaration</a:t>
            </a:r>
            <a:endParaRPr lang="fr-FR" dirty="0"/>
          </a:p>
        </p:txBody>
      </p:sp>
      <p:sp>
        <p:nvSpPr>
          <p:cNvPr id="12" name="ZoneTexte 11">
            <a:extLst>
              <a:ext uri="{FF2B5EF4-FFF2-40B4-BE49-F238E27FC236}">
                <a16:creationId xmlns:a16="http://schemas.microsoft.com/office/drawing/2014/main" id="{4C8D88F9-ED3C-7574-47FC-DE25239844C6}"/>
              </a:ext>
            </a:extLst>
          </p:cNvPr>
          <p:cNvSpPr txBox="1"/>
          <p:nvPr/>
        </p:nvSpPr>
        <p:spPr>
          <a:xfrm>
            <a:off x="3781477" y="854562"/>
            <a:ext cx="3931910" cy="369332"/>
          </a:xfrm>
          <a:prstGeom prst="rect">
            <a:avLst/>
          </a:prstGeom>
          <a:noFill/>
        </p:spPr>
        <p:txBody>
          <a:bodyPr wrap="none" rtlCol="0">
            <a:spAutoFit/>
          </a:bodyPr>
          <a:lstStyle/>
          <a:p>
            <a:r>
              <a:rPr lang="fr-FR" b="1" dirty="0">
                <a:solidFill>
                  <a:srgbClr val="0070C0"/>
                </a:solidFill>
                <a:effectLst>
                  <a:outerShdw blurRad="38100" dist="38100" dir="2700000" algn="tl">
                    <a:srgbClr val="000000">
                      <a:alpha val="43137"/>
                    </a:srgbClr>
                  </a:outerShdw>
                </a:effectLst>
              </a:rPr>
              <a:t>GESASSO et 6TZen: demande d’examen</a:t>
            </a:r>
          </a:p>
        </p:txBody>
      </p:sp>
      <p:pic>
        <p:nvPicPr>
          <p:cNvPr id="3" name="Image 2">
            <a:extLst>
              <a:ext uri="{FF2B5EF4-FFF2-40B4-BE49-F238E27FC236}">
                <a16:creationId xmlns:a16="http://schemas.microsoft.com/office/drawing/2014/main" id="{23C74F6E-79F3-7C44-CBC9-2B36B1D2BD4C}"/>
              </a:ext>
            </a:extLst>
          </p:cNvPr>
          <p:cNvPicPr>
            <a:picLocks noChangeAspect="1"/>
          </p:cNvPicPr>
          <p:nvPr/>
        </p:nvPicPr>
        <p:blipFill>
          <a:blip r:embed="rId3"/>
          <a:stretch>
            <a:fillRect/>
          </a:stretch>
        </p:blipFill>
        <p:spPr>
          <a:xfrm>
            <a:off x="1271795" y="1568860"/>
            <a:ext cx="8972550" cy="4762500"/>
          </a:xfrm>
          <a:prstGeom prst="rect">
            <a:avLst/>
          </a:prstGeom>
        </p:spPr>
      </p:pic>
      <p:sp>
        <p:nvSpPr>
          <p:cNvPr id="6" name="ZoneTexte 5">
            <a:extLst>
              <a:ext uri="{FF2B5EF4-FFF2-40B4-BE49-F238E27FC236}">
                <a16:creationId xmlns:a16="http://schemas.microsoft.com/office/drawing/2014/main" id="{1ACCCCB0-DA8A-114B-0E07-D702AE6F3622}"/>
              </a:ext>
            </a:extLst>
          </p:cNvPr>
          <p:cNvSpPr txBox="1"/>
          <p:nvPr/>
        </p:nvSpPr>
        <p:spPr>
          <a:xfrm>
            <a:off x="838200" y="1168673"/>
            <a:ext cx="976549" cy="523220"/>
          </a:xfrm>
          <a:prstGeom prst="rect">
            <a:avLst/>
          </a:prstGeom>
        </p:spPr>
        <p:txBody>
          <a:bodyPr vert="horz" wrap="none" lIns="91440" tIns="45720" rIns="91440" bIns="45720" rtlCol="0" anchor="ctr">
            <a:spAutoFit/>
          </a:bodyPr>
          <a:lstStyle/>
          <a:p>
            <a:pPr algn="ctr"/>
            <a:r>
              <a:rPr lang="fr-FR" sz="2800" dirty="0">
                <a:highlight>
                  <a:srgbClr val="17AED9"/>
                </a:highlight>
                <a:latin typeface="Philosopher" panose="02000503000000020004"/>
              </a:rPr>
              <a:t>Le RP</a:t>
            </a:r>
          </a:p>
        </p:txBody>
      </p:sp>
      <p:sp>
        <p:nvSpPr>
          <p:cNvPr id="8" name="Bulle narrative : rectangle à coins arrondis 7">
            <a:extLst>
              <a:ext uri="{FF2B5EF4-FFF2-40B4-BE49-F238E27FC236}">
                <a16:creationId xmlns:a16="http://schemas.microsoft.com/office/drawing/2014/main" id="{9F8C2A65-3F5A-099D-D91D-9C98329E2242}"/>
              </a:ext>
            </a:extLst>
          </p:cNvPr>
          <p:cNvSpPr/>
          <p:nvPr/>
        </p:nvSpPr>
        <p:spPr>
          <a:xfrm>
            <a:off x="7844589" y="3679881"/>
            <a:ext cx="3859587" cy="612648"/>
          </a:xfrm>
          <a:prstGeom prst="wedgeRoundRectCallout">
            <a:avLst>
              <a:gd name="adj1" fmla="val -25821"/>
              <a:gd name="adj2" fmla="val 300782"/>
              <a:gd name="adj3" fmla="val 16667"/>
            </a:avLst>
          </a:prstGeom>
          <a:solidFill>
            <a:srgbClr val="00B0F0"/>
          </a:solid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Cliquer sur: demander la validation de la demande au stagiaire</a:t>
            </a:r>
          </a:p>
        </p:txBody>
      </p:sp>
      <p:sp>
        <p:nvSpPr>
          <p:cNvPr id="4" name="Bulle narrative : rectangle à coins arrondis 3">
            <a:extLst>
              <a:ext uri="{FF2B5EF4-FFF2-40B4-BE49-F238E27FC236}">
                <a16:creationId xmlns:a16="http://schemas.microsoft.com/office/drawing/2014/main" id="{96A665EB-53FB-EC8F-F16B-E22FB2D65037}"/>
              </a:ext>
            </a:extLst>
          </p:cNvPr>
          <p:cNvSpPr/>
          <p:nvPr/>
        </p:nvSpPr>
        <p:spPr>
          <a:xfrm>
            <a:off x="4563979" y="1847103"/>
            <a:ext cx="2125579" cy="612648"/>
          </a:xfrm>
          <a:prstGeom prst="wedgeRoundRectCallout">
            <a:avLst>
              <a:gd name="adj1" fmla="val -25821"/>
              <a:gd name="adj2" fmla="val 300782"/>
              <a:gd name="adj3" fmla="val 16667"/>
            </a:avLst>
          </a:prstGeom>
          <a:solidFill>
            <a:srgbClr val="00B0F0"/>
          </a:solid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Si commentaire</a:t>
            </a:r>
          </a:p>
        </p:txBody>
      </p:sp>
      <p:sp>
        <p:nvSpPr>
          <p:cNvPr id="9" name="Bulle narrative : rectangle à coins arrondis 8">
            <a:extLst>
              <a:ext uri="{FF2B5EF4-FFF2-40B4-BE49-F238E27FC236}">
                <a16:creationId xmlns:a16="http://schemas.microsoft.com/office/drawing/2014/main" id="{04E8BA6F-EF04-E768-684F-7BA324A433CC}"/>
              </a:ext>
            </a:extLst>
          </p:cNvPr>
          <p:cNvSpPr/>
          <p:nvPr/>
        </p:nvSpPr>
        <p:spPr>
          <a:xfrm>
            <a:off x="5626768" y="2884413"/>
            <a:ext cx="3859587" cy="612648"/>
          </a:xfrm>
          <a:prstGeom prst="wedgeRoundRectCallout">
            <a:avLst>
              <a:gd name="adj1" fmla="val -25821"/>
              <a:gd name="adj2" fmla="val 300782"/>
              <a:gd name="adj3" fmla="val 16667"/>
            </a:avLst>
          </a:prstGeom>
          <a:solidFill>
            <a:srgbClr val="00B0F0"/>
          </a:solid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Déposer un </a:t>
            </a:r>
            <a:r>
              <a:rPr lang="fr-FR" b="1" dirty="0" err="1"/>
              <a:t>scann</a:t>
            </a:r>
            <a:r>
              <a:rPr lang="fr-FR" b="1" dirty="0"/>
              <a:t> de la pièce d’</a:t>
            </a:r>
            <a:r>
              <a:rPr lang="fr-FR" b="1" dirty="0" err="1"/>
              <a:t>identitée</a:t>
            </a:r>
            <a:endParaRPr lang="fr-FR" b="1" dirty="0"/>
          </a:p>
        </p:txBody>
      </p:sp>
    </p:spTree>
    <p:extLst>
      <p:ext uri="{BB962C8B-B14F-4D97-AF65-F5344CB8AC3E}">
        <p14:creationId xmlns:p14="http://schemas.microsoft.com/office/powerpoint/2010/main" val="62611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9"/>
                                        </p:tgtEl>
                                        <p:attrNameLst>
                                          <p:attrName>style.visibility</p:attrName>
                                        </p:attrNameLst>
                                      </p:cBhvr>
                                      <p:to>
                                        <p:strVal val="hidden"/>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4" grpId="1" animBg="1"/>
      <p:bldP spid="9" grpId="0" animBg="1"/>
      <p:bldP spid="9"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C95930C-38C0-4845-9CA6-2B7EFFCE37FE}"/>
              </a:ext>
            </a:extLst>
          </p:cNvPr>
          <p:cNvSpPr>
            <a:spLocks noGrp="1"/>
          </p:cNvSpPr>
          <p:nvPr>
            <p:ph type="body" sz="quarter" idx="11"/>
          </p:nvPr>
        </p:nvSpPr>
        <p:spPr>
          <a:xfrm>
            <a:off x="3584448" y="177822"/>
            <a:ext cx="4413504" cy="412750"/>
          </a:xfrm>
        </p:spPr>
        <p:txBody>
          <a:bodyPr/>
          <a:lstStyle/>
          <a:p>
            <a:pPr algn="ctr"/>
            <a:r>
              <a:rPr lang="fr-FR" b="1" dirty="0">
                <a:solidFill>
                  <a:schemeClr val="accent1">
                    <a:lumMod val="75000"/>
                  </a:schemeClr>
                </a:solidFill>
                <a:effectLst>
                  <a:outerShdw blurRad="38100" dist="38100" dir="2700000" algn="tl">
                    <a:srgbClr val="000000">
                      <a:alpha val="43137"/>
                    </a:srgbClr>
                  </a:outerShdw>
                </a:effectLst>
              </a:rPr>
              <a:t> </a:t>
            </a:r>
            <a:r>
              <a:rPr lang="fr-FR" sz="2400" b="1" dirty="0">
                <a:solidFill>
                  <a:srgbClr val="0070C0"/>
                </a:solidFill>
              </a:rPr>
              <a:t>WEBINAIRE  06 juin 2023</a:t>
            </a:r>
          </a:p>
          <a:p>
            <a:endParaRPr lang="fr-FR" b="1" dirty="0">
              <a:solidFill>
                <a:schemeClr val="accent1">
                  <a:lumMod val="75000"/>
                </a:schemeClr>
              </a:solidFill>
              <a:effectLst>
                <a:outerShdw blurRad="38100" dist="38100" dir="2700000" algn="tl">
                  <a:srgbClr val="000000">
                    <a:alpha val="43137"/>
                  </a:srgbClr>
                </a:outerShdw>
              </a:effectLst>
            </a:endParaRPr>
          </a:p>
        </p:txBody>
      </p:sp>
      <p:pic>
        <p:nvPicPr>
          <p:cNvPr id="11" name="Image 10">
            <a:extLst>
              <a:ext uri="{FF2B5EF4-FFF2-40B4-BE49-F238E27FC236}">
                <a16:creationId xmlns:a16="http://schemas.microsoft.com/office/drawing/2014/main" id="{369FDBEC-4A35-40E6-941C-AB0FCAD050A6}"/>
              </a:ext>
            </a:extLst>
          </p:cNvPr>
          <p:cNvPicPr>
            <a:picLocks noChangeAspect="1"/>
          </p:cNvPicPr>
          <p:nvPr/>
        </p:nvPicPr>
        <p:blipFill>
          <a:blip r:embed="rId2"/>
          <a:stretch>
            <a:fillRect/>
          </a:stretch>
        </p:blipFill>
        <p:spPr>
          <a:xfrm>
            <a:off x="10723416" y="14886"/>
            <a:ext cx="1468584" cy="985557"/>
          </a:xfrm>
          <a:prstGeom prst="rect">
            <a:avLst/>
          </a:prstGeom>
        </p:spPr>
      </p:pic>
      <p:sp>
        <p:nvSpPr>
          <p:cNvPr id="5" name="ZoneTexte 4">
            <a:extLst>
              <a:ext uri="{FF2B5EF4-FFF2-40B4-BE49-F238E27FC236}">
                <a16:creationId xmlns:a16="http://schemas.microsoft.com/office/drawing/2014/main" id="{E9A323CB-0D07-DDE1-4362-9FB98353DB7E}"/>
              </a:ext>
            </a:extLst>
          </p:cNvPr>
          <p:cNvSpPr txBox="1"/>
          <p:nvPr/>
        </p:nvSpPr>
        <p:spPr>
          <a:xfrm>
            <a:off x="3048000" y="3255219"/>
            <a:ext cx="6096000" cy="369332"/>
          </a:xfrm>
          <a:prstGeom prst="rect">
            <a:avLst/>
          </a:prstGeom>
          <a:noFill/>
        </p:spPr>
        <p:txBody>
          <a:bodyPr wrap="square">
            <a:spAutoFit/>
          </a:bodyPr>
          <a:lstStyle/>
          <a:p>
            <a:r>
              <a:rPr lang="fr-FR" sz="1800" b="0" i="0" u="none" strike="noStrike" baseline="0" dirty="0">
                <a:solidFill>
                  <a:srgbClr val="FFFFFF"/>
                </a:solidFill>
                <a:latin typeface="LiberationSans"/>
              </a:rPr>
              <a:t>DTO.GEN.115 Déclaration</a:t>
            </a:r>
            <a:endParaRPr lang="fr-FR" dirty="0"/>
          </a:p>
        </p:txBody>
      </p:sp>
      <p:sp>
        <p:nvSpPr>
          <p:cNvPr id="12" name="ZoneTexte 11">
            <a:extLst>
              <a:ext uri="{FF2B5EF4-FFF2-40B4-BE49-F238E27FC236}">
                <a16:creationId xmlns:a16="http://schemas.microsoft.com/office/drawing/2014/main" id="{4C8D88F9-ED3C-7574-47FC-DE25239844C6}"/>
              </a:ext>
            </a:extLst>
          </p:cNvPr>
          <p:cNvSpPr txBox="1"/>
          <p:nvPr/>
        </p:nvSpPr>
        <p:spPr>
          <a:xfrm>
            <a:off x="3781477" y="854562"/>
            <a:ext cx="3931910" cy="369332"/>
          </a:xfrm>
          <a:prstGeom prst="rect">
            <a:avLst/>
          </a:prstGeom>
          <a:noFill/>
        </p:spPr>
        <p:txBody>
          <a:bodyPr wrap="none" rtlCol="0">
            <a:spAutoFit/>
          </a:bodyPr>
          <a:lstStyle/>
          <a:p>
            <a:r>
              <a:rPr lang="fr-FR" b="1" dirty="0">
                <a:solidFill>
                  <a:srgbClr val="0070C0"/>
                </a:solidFill>
                <a:effectLst>
                  <a:outerShdw blurRad="38100" dist="38100" dir="2700000" algn="tl">
                    <a:srgbClr val="000000">
                      <a:alpha val="43137"/>
                    </a:srgbClr>
                  </a:outerShdw>
                </a:effectLst>
              </a:rPr>
              <a:t>GESASSO et 6TZen: demande d’examen</a:t>
            </a:r>
          </a:p>
        </p:txBody>
      </p:sp>
      <p:pic>
        <p:nvPicPr>
          <p:cNvPr id="3" name="Image 2">
            <a:extLst>
              <a:ext uri="{FF2B5EF4-FFF2-40B4-BE49-F238E27FC236}">
                <a16:creationId xmlns:a16="http://schemas.microsoft.com/office/drawing/2014/main" id="{4FF12CA1-5AD1-C50C-AE6C-101DD74FC867}"/>
              </a:ext>
            </a:extLst>
          </p:cNvPr>
          <p:cNvPicPr>
            <a:picLocks noChangeAspect="1"/>
          </p:cNvPicPr>
          <p:nvPr/>
        </p:nvPicPr>
        <p:blipFill>
          <a:blip r:embed="rId3"/>
          <a:stretch>
            <a:fillRect/>
          </a:stretch>
        </p:blipFill>
        <p:spPr>
          <a:xfrm>
            <a:off x="3367087" y="2228850"/>
            <a:ext cx="5457825" cy="2400300"/>
          </a:xfrm>
          <a:prstGeom prst="rect">
            <a:avLst/>
          </a:prstGeom>
        </p:spPr>
      </p:pic>
      <p:sp>
        <p:nvSpPr>
          <p:cNvPr id="4" name="ZoneTexte 3">
            <a:extLst>
              <a:ext uri="{FF2B5EF4-FFF2-40B4-BE49-F238E27FC236}">
                <a16:creationId xmlns:a16="http://schemas.microsoft.com/office/drawing/2014/main" id="{7C85DA82-3EB1-312C-CE5D-FC5645C7C7A7}"/>
              </a:ext>
            </a:extLst>
          </p:cNvPr>
          <p:cNvSpPr txBox="1"/>
          <p:nvPr/>
        </p:nvSpPr>
        <p:spPr>
          <a:xfrm>
            <a:off x="992440" y="1195853"/>
            <a:ext cx="1821012" cy="523220"/>
          </a:xfrm>
          <a:prstGeom prst="rect">
            <a:avLst/>
          </a:prstGeom>
        </p:spPr>
        <p:txBody>
          <a:bodyPr vert="horz" wrap="none" lIns="91440" tIns="45720" rIns="91440" bIns="45720" rtlCol="0" anchor="ctr">
            <a:spAutoFit/>
          </a:bodyPr>
          <a:lstStyle/>
          <a:p>
            <a:pPr algn="ctr"/>
            <a:r>
              <a:rPr lang="fr-FR" sz="2800" dirty="0">
                <a:highlight>
                  <a:srgbClr val="00FF00"/>
                </a:highlight>
                <a:latin typeface="Philosopher" panose="02000503000000020004"/>
              </a:rPr>
              <a:t>Le stagiaire</a:t>
            </a:r>
          </a:p>
        </p:txBody>
      </p:sp>
      <p:sp>
        <p:nvSpPr>
          <p:cNvPr id="6" name="ZoneTexte 5">
            <a:extLst>
              <a:ext uri="{FF2B5EF4-FFF2-40B4-BE49-F238E27FC236}">
                <a16:creationId xmlns:a16="http://schemas.microsoft.com/office/drawing/2014/main" id="{5E27642A-CA5D-54A6-8FAC-92CD3A797C6C}"/>
              </a:ext>
            </a:extLst>
          </p:cNvPr>
          <p:cNvSpPr txBox="1"/>
          <p:nvPr/>
        </p:nvSpPr>
        <p:spPr>
          <a:xfrm>
            <a:off x="3367087" y="5562600"/>
            <a:ext cx="4121834" cy="369332"/>
          </a:xfrm>
          <a:prstGeom prst="rect">
            <a:avLst/>
          </a:prstGeom>
          <a:noFill/>
        </p:spPr>
        <p:txBody>
          <a:bodyPr wrap="none" rtlCol="0">
            <a:spAutoFit/>
          </a:bodyPr>
          <a:lstStyle/>
          <a:p>
            <a:r>
              <a:rPr lang="fr-FR" dirty="0"/>
              <a:t>Le stagiaire clique sur: </a:t>
            </a:r>
            <a:r>
              <a:rPr lang="fr-FR" dirty="0">
                <a:highlight>
                  <a:srgbClr val="C0C0C0"/>
                </a:highlight>
              </a:rPr>
              <a:t>consulter et valider</a:t>
            </a:r>
          </a:p>
        </p:txBody>
      </p:sp>
    </p:spTree>
    <p:extLst>
      <p:ext uri="{BB962C8B-B14F-4D97-AF65-F5344CB8AC3E}">
        <p14:creationId xmlns:p14="http://schemas.microsoft.com/office/powerpoint/2010/main" val="40695884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C95930C-38C0-4845-9CA6-2B7EFFCE37FE}"/>
              </a:ext>
            </a:extLst>
          </p:cNvPr>
          <p:cNvSpPr>
            <a:spLocks noGrp="1"/>
          </p:cNvSpPr>
          <p:nvPr>
            <p:ph type="body" sz="quarter" idx="11"/>
          </p:nvPr>
        </p:nvSpPr>
        <p:spPr>
          <a:xfrm>
            <a:off x="3584448" y="177822"/>
            <a:ext cx="4413504" cy="412750"/>
          </a:xfrm>
        </p:spPr>
        <p:txBody>
          <a:bodyPr/>
          <a:lstStyle/>
          <a:p>
            <a:pPr algn="ctr"/>
            <a:r>
              <a:rPr lang="fr-FR" b="1" dirty="0">
                <a:solidFill>
                  <a:schemeClr val="accent1">
                    <a:lumMod val="75000"/>
                  </a:schemeClr>
                </a:solidFill>
                <a:effectLst>
                  <a:outerShdw blurRad="38100" dist="38100" dir="2700000" algn="tl">
                    <a:srgbClr val="000000">
                      <a:alpha val="43137"/>
                    </a:srgbClr>
                  </a:outerShdw>
                </a:effectLst>
              </a:rPr>
              <a:t> </a:t>
            </a:r>
            <a:r>
              <a:rPr lang="fr-FR" sz="2400" b="1" dirty="0">
                <a:solidFill>
                  <a:srgbClr val="0070C0"/>
                </a:solidFill>
              </a:rPr>
              <a:t>WEBINAIRE  06 juin 2023</a:t>
            </a:r>
          </a:p>
          <a:p>
            <a:endParaRPr lang="fr-FR" b="1" dirty="0">
              <a:solidFill>
                <a:schemeClr val="accent1">
                  <a:lumMod val="75000"/>
                </a:schemeClr>
              </a:solidFill>
              <a:effectLst>
                <a:outerShdw blurRad="38100" dist="38100" dir="2700000" algn="tl">
                  <a:srgbClr val="000000">
                    <a:alpha val="43137"/>
                  </a:srgbClr>
                </a:outerShdw>
              </a:effectLst>
            </a:endParaRPr>
          </a:p>
        </p:txBody>
      </p:sp>
      <p:pic>
        <p:nvPicPr>
          <p:cNvPr id="11" name="Image 10">
            <a:extLst>
              <a:ext uri="{FF2B5EF4-FFF2-40B4-BE49-F238E27FC236}">
                <a16:creationId xmlns:a16="http://schemas.microsoft.com/office/drawing/2014/main" id="{369FDBEC-4A35-40E6-941C-AB0FCAD050A6}"/>
              </a:ext>
            </a:extLst>
          </p:cNvPr>
          <p:cNvPicPr>
            <a:picLocks noChangeAspect="1"/>
          </p:cNvPicPr>
          <p:nvPr/>
        </p:nvPicPr>
        <p:blipFill>
          <a:blip r:embed="rId2"/>
          <a:stretch>
            <a:fillRect/>
          </a:stretch>
        </p:blipFill>
        <p:spPr>
          <a:xfrm>
            <a:off x="10723416" y="14886"/>
            <a:ext cx="1468584" cy="985557"/>
          </a:xfrm>
          <a:prstGeom prst="rect">
            <a:avLst/>
          </a:prstGeom>
        </p:spPr>
      </p:pic>
      <p:sp>
        <p:nvSpPr>
          <p:cNvPr id="5" name="ZoneTexte 4">
            <a:extLst>
              <a:ext uri="{FF2B5EF4-FFF2-40B4-BE49-F238E27FC236}">
                <a16:creationId xmlns:a16="http://schemas.microsoft.com/office/drawing/2014/main" id="{E9A323CB-0D07-DDE1-4362-9FB98353DB7E}"/>
              </a:ext>
            </a:extLst>
          </p:cNvPr>
          <p:cNvSpPr txBox="1"/>
          <p:nvPr/>
        </p:nvSpPr>
        <p:spPr>
          <a:xfrm>
            <a:off x="3048000" y="3255219"/>
            <a:ext cx="6096000" cy="369332"/>
          </a:xfrm>
          <a:prstGeom prst="rect">
            <a:avLst/>
          </a:prstGeom>
          <a:noFill/>
        </p:spPr>
        <p:txBody>
          <a:bodyPr wrap="square">
            <a:spAutoFit/>
          </a:bodyPr>
          <a:lstStyle/>
          <a:p>
            <a:r>
              <a:rPr lang="fr-FR" sz="1800" b="0" i="0" u="none" strike="noStrike" baseline="0" dirty="0">
                <a:solidFill>
                  <a:srgbClr val="FFFFFF"/>
                </a:solidFill>
                <a:latin typeface="LiberationSans"/>
              </a:rPr>
              <a:t>DTO.GEN.115 Déclaration</a:t>
            </a:r>
            <a:endParaRPr lang="fr-FR" dirty="0"/>
          </a:p>
        </p:txBody>
      </p:sp>
      <p:sp>
        <p:nvSpPr>
          <p:cNvPr id="12" name="ZoneTexte 11">
            <a:extLst>
              <a:ext uri="{FF2B5EF4-FFF2-40B4-BE49-F238E27FC236}">
                <a16:creationId xmlns:a16="http://schemas.microsoft.com/office/drawing/2014/main" id="{4C8D88F9-ED3C-7574-47FC-DE25239844C6}"/>
              </a:ext>
            </a:extLst>
          </p:cNvPr>
          <p:cNvSpPr txBox="1"/>
          <p:nvPr/>
        </p:nvSpPr>
        <p:spPr>
          <a:xfrm>
            <a:off x="3781477" y="854562"/>
            <a:ext cx="3931910" cy="369332"/>
          </a:xfrm>
          <a:prstGeom prst="rect">
            <a:avLst/>
          </a:prstGeom>
          <a:noFill/>
        </p:spPr>
        <p:txBody>
          <a:bodyPr wrap="none" rtlCol="0">
            <a:spAutoFit/>
          </a:bodyPr>
          <a:lstStyle/>
          <a:p>
            <a:r>
              <a:rPr lang="fr-FR" b="1" dirty="0">
                <a:solidFill>
                  <a:srgbClr val="0070C0"/>
                </a:solidFill>
                <a:effectLst>
                  <a:outerShdw blurRad="38100" dist="38100" dir="2700000" algn="tl">
                    <a:srgbClr val="000000">
                      <a:alpha val="43137"/>
                    </a:srgbClr>
                  </a:outerShdw>
                </a:effectLst>
              </a:rPr>
              <a:t>GESASSO et 6TZen: demande d’examen</a:t>
            </a:r>
          </a:p>
        </p:txBody>
      </p:sp>
      <p:pic>
        <p:nvPicPr>
          <p:cNvPr id="3" name="Image 2">
            <a:extLst>
              <a:ext uri="{FF2B5EF4-FFF2-40B4-BE49-F238E27FC236}">
                <a16:creationId xmlns:a16="http://schemas.microsoft.com/office/drawing/2014/main" id="{C8DD0795-5214-1891-545D-827134A23412}"/>
              </a:ext>
            </a:extLst>
          </p:cNvPr>
          <p:cNvPicPr>
            <a:picLocks noChangeAspect="1"/>
          </p:cNvPicPr>
          <p:nvPr/>
        </p:nvPicPr>
        <p:blipFill>
          <a:blip r:embed="rId3"/>
          <a:stretch>
            <a:fillRect/>
          </a:stretch>
        </p:blipFill>
        <p:spPr>
          <a:xfrm>
            <a:off x="140390" y="1884889"/>
            <a:ext cx="10877550" cy="4552950"/>
          </a:xfrm>
          <a:prstGeom prst="rect">
            <a:avLst/>
          </a:prstGeom>
        </p:spPr>
      </p:pic>
      <p:sp>
        <p:nvSpPr>
          <p:cNvPr id="4" name="ZoneTexte 3">
            <a:extLst>
              <a:ext uri="{FF2B5EF4-FFF2-40B4-BE49-F238E27FC236}">
                <a16:creationId xmlns:a16="http://schemas.microsoft.com/office/drawing/2014/main" id="{D231B642-7DED-5D6E-E2CF-6F8FA679BA0B}"/>
              </a:ext>
            </a:extLst>
          </p:cNvPr>
          <p:cNvSpPr txBox="1"/>
          <p:nvPr/>
        </p:nvSpPr>
        <p:spPr>
          <a:xfrm>
            <a:off x="992440" y="1195853"/>
            <a:ext cx="1821012" cy="523220"/>
          </a:xfrm>
          <a:prstGeom prst="rect">
            <a:avLst/>
          </a:prstGeom>
        </p:spPr>
        <p:txBody>
          <a:bodyPr vert="horz" wrap="none" lIns="91440" tIns="45720" rIns="91440" bIns="45720" rtlCol="0" anchor="ctr">
            <a:spAutoFit/>
          </a:bodyPr>
          <a:lstStyle/>
          <a:p>
            <a:pPr algn="ctr"/>
            <a:r>
              <a:rPr lang="fr-FR" sz="2800" dirty="0">
                <a:highlight>
                  <a:srgbClr val="00FF00"/>
                </a:highlight>
                <a:latin typeface="Philosopher" panose="02000503000000020004"/>
              </a:rPr>
              <a:t>Le stagiaire</a:t>
            </a:r>
          </a:p>
        </p:txBody>
      </p:sp>
      <p:sp>
        <p:nvSpPr>
          <p:cNvPr id="6" name="Bulle narrative : rectangle à coins arrondis 5">
            <a:extLst>
              <a:ext uri="{FF2B5EF4-FFF2-40B4-BE49-F238E27FC236}">
                <a16:creationId xmlns:a16="http://schemas.microsoft.com/office/drawing/2014/main" id="{A7DF18F4-2B22-E2CB-A7CF-949767022766}"/>
              </a:ext>
            </a:extLst>
          </p:cNvPr>
          <p:cNvSpPr/>
          <p:nvPr/>
        </p:nvSpPr>
        <p:spPr>
          <a:xfrm>
            <a:off x="4558949" y="3672898"/>
            <a:ext cx="3859587" cy="612648"/>
          </a:xfrm>
          <a:prstGeom prst="wedgeRoundRectCallout">
            <a:avLst>
              <a:gd name="adj1" fmla="val -25821"/>
              <a:gd name="adj2" fmla="val 300782"/>
              <a:gd name="adj3" fmla="val 16667"/>
            </a:avLst>
          </a:prstGeom>
          <a:solidFill>
            <a:srgbClr val="00B0F0"/>
          </a:solid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Cliquer ici pour valider et lancer la demande à la DSAC/IR</a:t>
            </a:r>
          </a:p>
        </p:txBody>
      </p:sp>
      <p:sp>
        <p:nvSpPr>
          <p:cNvPr id="7" name="Bulle narrative : rectangle à coins arrondis 6">
            <a:extLst>
              <a:ext uri="{FF2B5EF4-FFF2-40B4-BE49-F238E27FC236}">
                <a16:creationId xmlns:a16="http://schemas.microsoft.com/office/drawing/2014/main" id="{0E7106EB-3BCF-73FB-526D-660C0F8DB9A2}"/>
              </a:ext>
            </a:extLst>
          </p:cNvPr>
          <p:cNvSpPr/>
          <p:nvPr/>
        </p:nvSpPr>
        <p:spPr>
          <a:xfrm>
            <a:off x="1851683" y="1876247"/>
            <a:ext cx="3859587" cy="612648"/>
          </a:xfrm>
          <a:prstGeom prst="wedgeRoundRectCallout">
            <a:avLst>
              <a:gd name="adj1" fmla="val -80031"/>
              <a:gd name="adj2" fmla="val 283074"/>
              <a:gd name="adj3" fmla="val 16667"/>
            </a:avLst>
          </a:prstGeom>
          <a:solidFill>
            <a:srgbClr val="00B0F0"/>
          </a:solid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Cocher les cases</a:t>
            </a:r>
          </a:p>
        </p:txBody>
      </p:sp>
    </p:spTree>
    <p:extLst>
      <p:ext uri="{BB962C8B-B14F-4D97-AF65-F5344CB8AC3E}">
        <p14:creationId xmlns:p14="http://schemas.microsoft.com/office/powerpoint/2010/main" val="336604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C95930C-38C0-4845-9CA6-2B7EFFCE37FE}"/>
              </a:ext>
            </a:extLst>
          </p:cNvPr>
          <p:cNvSpPr>
            <a:spLocks noGrp="1"/>
          </p:cNvSpPr>
          <p:nvPr>
            <p:ph type="body" sz="quarter" idx="11"/>
          </p:nvPr>
        </p:nvSpPr>
        <p:spPr>
          <a:xfrm>
            <a:off x="3584448" y="177822"/>
            <a:ext cx="4413504" cy="412750"/>
          </a:xfrm>
        </p:spPr>
        <p:txBody>
          <a:bodyPr/>
          <a:lstStyle/>
          <a:p>
            <a:pPr algn="ctr"/>
            <a:r>
              <a:rPr lang="fr-FR" b="1" dirty="0">
                <a:solidFill>
                  <a:schemeClr val="accent1">
                    <a:lumMod val="75000"/>
                  </a:schemeClr>
                </a:solidFill>
                <a:effectLst>
                  <a:outerShdw blurRad="38100" dist="38100" dir="2700000" algn="tl">
                    <a:srgbClr val="000000">
                      <a:alpha val="43137"/>
                    </a:srgbClr>
                  </a:outerShdw>
                </a:effectLst>
              </a:rPr>
              <a:t> </a:t>
            </a:r>
            <a:r>
              <a:rPr lang="fr-FR" sz="2400" b="1" dirty="0">
                <a:solidFill>
                  <a:srgbClr val="0070C0"/>
                </a:solidFill>
              </a:rPr>
              <a:t>WEBINAIRE  06 juin 2023</a:t>
            </a:r>
          </a:p>
          <a:p>
            <a:endParaRPr lang="fr-FR" b="1" dirty="0">
              <a:solidFill>
                <a:schemeClr val="accent1">
                  <a:lumMod val="75000"/>
                </a:schemeClr>
              </a:solidFill>
              <a:effectLst>
                <a:outerShdw blurRad="38100" dist="38100" dir="2700000" algn="tl">
                  <a:srgbClr val="000000">
                    <a:alpha val="43137"/>
                  </a:srgbClr>
                </a:outerShdw>
              </a:effectLst>
            </a:endParaRPr>
          </a:p>
        </p:txBody>
      </p:sp>
      <p:pic>
        <p:nvPicPr>
          <p:cNvPr id="11" name="Image 10">
            <a:extLst>
              <a:ext uri="{FF2B5EF4-FFF2-40B4-BE49-F238E27FC236}">
                <a16:creationId xmlns:a16="http://schemas.microsoft.com/office/drawing/2014/main" id="{369FDBEC-4A35-40E6-941C-AB0FCAD050A6}"/>
              </a:ext>
            </a:extLst>
          </p:cNvPr>
          <p:cNvPicPr>
            <a:picLocks noChangeAspect="1"/>
          </p:cNvPicPr>
          <p:nvPr/>
        </p:nvPicPr>
        <p:blipFill>
          <a:blip r:embed="rId2"/>
          <a:stretch>
            <a:fillRect/>
          </a:stretch>
        </p:blipFill>
        <p:spPr>
          <a:xfrm>
            <a:off x="10723416" y="14886"/>
            <a:ext cx="1468584" cy="985557"/>
          </a:xfrm>
          <a:prstGeom prst="rect">
            <a:avLst/>
          </a:prstGeom>
        </p:spPr>
      </p:pic>
      <p:sp>
        <p:nvSpPr>
          <p:cNvPr id="5" name="ZoneTexte 4">
            <a:extLst>
              <a:ext uri="{FF2B5EF4-FFF2-40B4-BE49-F238E27FC236}">
                <a16:creationId xmlns:a16="http://schemas.microsoft.com/office/drawing/2014/main" id="{E9A323CB-0D07-DDE1-4362-9FB98353DB7E}"/>
              </a:ext>
            </a:extLst>
          </p:cNvPr>
          <p:cNvSpPr txBox="1"/>
          <p:nvPr/>
        </p:nvSpPr>
        <p:spPr>
          <a:xfrm>
            <a:off x="3048000" y="3255219"/>
            <a:ext cx="6096000" cy="369332"/>
          </a:xfrm>
          <a:prstGeom prst="rect">
            <a:avLst/>
          </a:prstGeom>
          <a:noFill/>
        </p:spPr>
        <p:txBody>
          <a:bodyPr wrap="square">
            <a:spAutoFit/>
          </a:bodyPr>
          <a:lstStyle/>
          <a:p>
            <a:r>
              <a:rPr lang="fr-FR" sz="1800" b="0" i="0" u="none" strike="noStrike" baseline="0" dirty="0">
                <a:solidFill>
                  <a:srgbClr val="FFFFFF"/>
                </a:solidFill>
                <a:latin typeface="LiberationSans"/>
              </a:rPr>
              <a:t>DTO.GEN.115 Déclaration</a:t>
            </a:r>
            <a:endParaRPr lang="fr-FR" dirty="0"/>
          </a:p>
        </p:txBody>
      </p:sp>
      <p:sp>
        <p:nvSpPr>
          <p:cNvPr id="12" name="ZoneTexte 11">
            <a:extLst>
              <a:ext uri="{FF2B5EF4-FFF2-40B4-BE49-F238E27FC236}">
                <a16:creationId xmlns:a16="http://schemas.microsoft.com/office/drawing/2014/main" id="{4C8D88F9-ED3C-7574-47FC-DE25239844C6}"/>
              </a:ext>
            </a:extLst>
          </p:cNvPr>
          <p:cNvSpPr txBox="1"/>
          <p:nvPr/>
        </p:nvSpPr>
        <p:spPr>
          <a:xfrm>
            <a:off x="3781477" y="854562"/>
            <a:ext cx="3931910" cy="369332"/>
          </a:xfrm>
          <a:prstGeom prst="rect">
            <a:avLst/>
          </a:prstGeom>
          <a:noFill/>
        </p:spPr>
        <p:txBody>
          <a:bodyPr wrap="none" rtlCol="0">
            <a:spAutoFit/>
          </a:bodyPr>
          <a:lstStyle/>
          <a:p>
            <a:r>
              <a:rPr lang="fr-FR" b="1" dirty="0">
                <a:solidFill>
                  <a:srgbClr val="0070C0"/>
                </a:solidFill>
                <a:effectLst>
                  <a:outerShdw blurRad="38100" dist="38100" dir="2700000" algn="tl">
                    <a:srgbClr val="000000">
                      <a:alpha val="43137"/>
                    </a:srgbClr>
                  </a:outerShdw>
                </a:effectLst>
              </a:rPr>
              <a:t>GESASSO et 6TZen: demande d’examen</a:t>
            </a:r>
          </a:p>
        </p:txBody>
      </p:sp>
      <p:pic>
        <p:nvPicPr>
          <p:cNvPr id="3" name="Image 2">
            <a:extLst>
              <a:ext uri="{FF2B5EF4-FFF2-40B4-BE49-F238E27FC236}">
                <a16:creationId xmlns:a16="http://schemas.microsoft.com/office/drawing/2014/main" id="{55304F25-FE1B-56C5-A7E0-FC12C71E1E1A}"/>
              </a:ext>
            </a:extLst>
          </p:cNvPr>
          <p:cNvPicPr>
            <a:picLocks noChangeAspect="1"/>
          </p:cNvPicPr>
          <p:nvPr/>
        </p:nvPicPr>
        <p:blipFill>
          <a:blip r:embed="rId3"/>
          <a:stretch>
            <a:fillRect/>
          </a:stretch>
        </p:blipFill>
        <p:spPr>
          <a:xfrm>
            <a:off x="1695450" y="2152650"/>
            <a:ext cx="8801100" cy="2552700"/>
          </a:xfrm>
          <a:prstGeom prst="rect">
            <a:avLst/>
          </a:prstGeom>
        </p:spPr>
      </p:pic>
      <p:sp>
        <p:nvSpPr>
          <p:cNvPr id="7" name="ZoneTexte 6">
            <a:extLst>
              <a:ext uri="{FF2B5EF4-FFF2-40B4-BE49-F238E27FC236}">
                <a16:creationId xmlns:a16="http://schemas.microsoft.com/office/drawing/2014/main" id="{BDD8C449-F94B-CBAE-4DD9-65E1BE957B8A}"/>
              </a:ext>
            </a:extLst>
          </p:cNvPr>
          <p:cNvSpPr txBox="1"/>
          <p:nvPr/>
        </p:nvSpPr>
        <p:spPr>
          <a:xfrm>
            <a:off x="838200" y="1168673"/>
            <a:ext cx="976549" cy="523220"/>
          </a:xfrm>
          <a:prstGeom prst="rect">
            <a:avLst/>
          </a:prstGeom>
        </p:spPr>
        <p:txBody>
          <a:bodyPr vert="horz" wrap="none" lIns="91440" tIns="45720" rIns="91440" bIns="45720" rtlCol="0" anchor="ctr">
            <a:spAutoFit/>
          </a:bodyPr>
          <a:lstStyle/>
          <a:p>
            <a:pPr algn="ctr"/>
            <a:r>
              <a:rPr lang="fr-FR" sz="2800" dirty="0">
                <a:highlight>
                  <a:srgbClr val="17AED9"/>
                </a:highlight>
                <a:latin typeface="Philosopher" panose="02000503000000020004"/>
              </a:rPr>
              <a:t>Le RP</a:t>
            </a:r>
          </a:p>
        </p:txBody>
      </p:sp>
      <p:sp>
        <p:nvSpPr>
          <p:cNvPr id="8" name="ZoneTexte 7">
            <a:extLst>
              <a:ext uri="{FF2B5EF4-FFF2-40B4-BE49-F238E27FC236}">
                <a16:creationId xmlns:a16="http://schemas.microsoft.com/office/drawing/2014/main" id="{BFBB4111-2156-AD74-67F8-D289CAC7A049}"/>
              </a:ext>
            </a:extLst>
          </p:cNvPr>
          <p:cNvSpPr txBox="1"/>
          <p:nvPr/>
        </p:nvSpPr>
        <p:spPr>
          <a:xfrm>
            <a:off x="3781477" y="5898096"/>
            <a:ext cx="4673523" cy="369332"/>
          </a:xfrm>
          <a:prstGeom prst="rect">
            <a:avLst/>
          </a:prstGeom>
          <a:noFill/>
        </p:spPr>
        <p:txBody>
          <a:bodyPr wrap="none" rtlCol="0">
            <a:spAutoFit/>
          </a:bodyPr>
          <a:lstStyle/>
          <a:p>
            <a:r>
              <a:rPr lang="fr-FR" dirty="0"/>
              <a:t>Demande en attente de traitement à la DSAC/IR</a:t>
            </a:r>
          </a:p>
        </p:txBody>
      </p:sp>
    </p:spTree>
    <p:extLst>
      <p:ext uri="{BB962C8B-B14F-4D97-AF65-F5344CB8AC3E}">
        <p14:creationId xmlns:p14="http://schemas.microsoft.com/office/powerpoint/2010/main" val="40414919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C95930C-38C0-4845-9CA6-2B7EFFCE37FE}"/>
              </a:ext>
            </a:extLst>
          </p:cNvPr>
          <p:cNvSpPr>
            <a:spLocks noGrp="1"/>
          </p:cNvSpPr>
          <p:nvPr>
            <p:ph type="body" sz="quarter" idx="11"/>
          </p:nvPr>
        </p:nvSpPr>
        <p:spPr>
          <a:xfrm>
            <a:off x="3584448" y="177822"/>
            <a:ext cx="4413504" cy="412750"/>
          </a:xfrm>
        </p:spPr>
        <p:txBody>
          <a:bodyPr/>
          <a:lstStyle/>
          <a:p>
            <a:pPr algn="ctr"/>
            <a:r>
              <a:rPr lang="fr-FR" b="1" dirty="0">
                <a:solidFill>
                  <a:schemeClr val="accent1">
                    <a:lumMod val="75000"/>
                  </a:schemeClr>
                </a:solidFill>
                <a:effectLst>
                  <a:outerShdw blurRad="38100" dist="38100" dir="2700000" algn="tl">
                    <a:srgbClr val="000000">
                      <a:alpha val="43137"/>
                    </a:srgbClr>
                  </a:outerShdw>
                </a:effectLst>
              </a:rPr>
              <a:t> </a:t>
            </a:r>
            <a:r>
              <a:rPr lang="fr-FR" sz="2400" b="1" dirty="0">
                <a:solidFill>
                  <a:srgbClr val="0070C0"/>
                </a:solidFill>
              </a:rPr>
              <a:t>WEBINAIRE  06 juin 2023</a:t>
            </a:r>
          </a:p>
          <a:p>
            <a:endParaRPr lang="fr-FR" b="1" dirty="0">
              <a:solidFill>
                <a:schemeClr val="accent1">
                  <a:lumMod val="75000"/>
                </a:schemeClr>
              </a:solidFill>
              <a:effectLst>
                <a:outerShdw blurRad="38100" dist="38100" dir="2700000" algn="tl">
                  <a:srgbClr val="000000">
                    <a:alpha val="43137"/>
                  </a:srgbClr>
                </a:outerShdw>
              </a:effectLst>
            </a:endParaRPr>
          </a:p>
        </p:txBody>
      </p:sp>
      <p:pic>
        <p:nvPicPr>
          <p:cNvPr id="11" name="Image 10">
            <a:extLst>
              <a:ext uri="{FF2B5EF4-FFF2-40B4-BE49-F238E27FC236}">
                <a16:creationId xmlns:a16="http://schemas.microsoft.com/office/drawing/2014/main" id="{369FDBEC-4A35-40E6-941C-AB0FCAD050A6}"/>
              </a:ext>
            </a:extLst>
          </p:cNvPr>
          <p:cNvPicPr>
            <a:picLocks noChangeAspect="1"/>
          </p:cNvPicPr>
          <p:nvPr/>
        </p:nvPicPr>
        <p:blipFill>
          <a:blip r:embed="rId2"/>
          <a:stretch>
            <a:fillRect/>
          </a:stretch>
        </p:blipFill>
        <p:spPr>
          <a:xfrm>
            <a:off x="10723416" y="14886"/>
            <a:ext cx="1468584" cy="985557"/>
          </a:xfrm>
          <a:prstGeom prst="rect">
            <a:avLst/>
          </a:prstGeom>
        </p:spPr>
      </p:pic>
      <p:sp>
        <p:nvSpPr>
          <p:cNvPr id="5" name="ZoneTexte 4">
            <a:extLst>
              <a:ext uri="{FF2B5EF4-FFF2-40B4-BE49-F238E27FC236}">
                <a16:creationId xmlns:a16="http://schemas.microsoft.com/office/drawing/2014/main" id="{E9A323CB-0D07-DDE1-4362-9FB98353DB7E}"/>
              </a:ext>
            </a:extLst>
          </p:cNvPr>
          <p:cNvSpPr txBox="1"/>
          <p:nvPr/>
        </p:nvSpPr>
        <p:spPr>
          <a:xfrm>
            <a:off x="3048000" y="3255219"/>
            <a:ext cx="6096000" cy="369332"/>
          </a:xfrm>
          <a:prstGeom prst="rect">
            <a:avLst/>
          </a:prstGeom>
          <a:noFill/>
        </p:spPr>
        <p:txBody>
          <a:bodyPr wrap="square">
            <a:spAutoFit/>
          </a:bodyPr>
          <a:lstStyle/>
          <a:p>
            <a:r>
              <a:rPr lang="fr-FR" sz="1800" b="0" i="0" u="none" strike="noStrike" baseline="0" dirty="0">
                <a:solidFill>
                  <a:srgbClr val="FFFFFF"/>
                </a:solidFill>
                <a:latin typeface="LiberationSans"/>
              </a:rPr>
              <a:t>DTO.GEN.115 Déclaration</a:t>
            </a:r>
            <a:endParaRPr lang="fr-FR" dirty="0"/>
          </a:p>
        </p:txBody>
      </p:sp>
      <p:sp>
        <p:nvSpPr>
          <p:cNvPr id="12" name="ZoneTexte 11">
            <a:extLst>
              <a:ext uri="{FF2B5EF4-FFF2-40B4-BE49-F238E27FC236}">
                <a16:creationId xmlns:a16="http://schemas.microsoft.com/office/drawing/2014/main" id="{4C8D88F9-ED3C-7574-47FC-DE25239844C6}"/>
              </a:ext>
            </a:extLst>
          </p:cNvPr>
          <p:cNvSpPr txBox="1"/>
          <p:nvPr/>
        </p:nvSpPr>
        <p:spPr>
          <a:xfrm>
            <a:off x="3781477" y="854562"/>
            <a:ext cx="3931910" cy="369332"/>
          </a:xfrm>
          <a:prstGeom prst="rect">
            <a:avLst/>
          </a:prstGeom>
          <a:noFill/>
        </p:spPr>
        <p:txBody>
          <a:bodyPr wrap="none" rtlCol="0">
            <a:spAutoFit/>
          </a:bodyPr>
          <a:lstStyle/>
          <a:p>
            <a:r>
              <a:rPr lang="fr-FR" b="1" dirty="0">
                <a:solidFill>
                  <a:srgbClr val="0070C0"/>
                </a:solidFill>
                <a:effectLst>
                  <a:outerShdw blurRad="38100" dist="38100" dir="2700000" algn="tl">
                    <a:srgbClr val="000000">
                      <a:alpha val="43137"/>
                    </a:srgbClr>
                  </a:outerShdw>
                </a:effectLst>
              </a:rPr>
              <a:t>GESASSO et 6TZen: demande d’examen</a:t>
            </a:r>
          </a:p>
        </p:txBody>
      </p:sp>
      <p:pic>
        <p:nvPicPr>
          <p:cNvPr id="3" name="Image 2">
            <a:extLst>
              <a:ext uri="{FF2B5EF4-FFF2-40B4-BE49-F238E27FC236}">
                <a16:creationId xmlns:a16="http://schemas.microsoft.com/office/drawing/2014/main" id="{CA308EBC-3DDB-D434-1750-D65237D229C6}"/>
              </a:ext>
            </a:extLst>
          </p:cNvPr>
          <p:cNvPicPr>
            <a:picLocks noChangeAspect="1"/>
          </p:cNvPicPr>
          <p:nvPr/>
        </p:nvPicPr>
        <p:blipFill>
          <a:blip r:embed="rId3"/>
          <a:stretch>
            <a:fillRect/>
          </a:stretch>
        </p:blipFill>
        <p:spPr>
          <a:xfrm>
            <a:off x="1215887" y="2438813"/>
            <a:ext cx="8910842" cy="3865733"/>
          </a:xfrm>
          <a:prstGeom prst="rect">
            <a:avLst/>
          </a:prstGeom>
        </p:spPr>
      </p:pic>
      <p:sp>
        <p:nvSpPr>
          <p:cNvPr id="4" name="ZoneTexte 3">
            <a:extLst>
              <a:ext uri="{FF2B5EF4-FFF2-40B4-BE49-F238E27FC236}">
                <a16:creationId xmlns:a16="http://schemas.microsoft.com/office/drawing/2014/main" id="{410F6C9B-A3FB-72A4-FF62-A5F3960C4B22}"/>
              </a:ext>
            </a:extLst>
          </p:cNvPr>
          <p:cNvSpPr txBox="1"/>
          <p:nvPr/>
        </p:nvSpPr>
        <p:spPr>
          <a:xfrm>
            <a:off x="2002116" y="1205785"/>
            <a:ext cx="2030387" cy="523220"/>
          </a:xfrm>
          <a:prstGeom prst="rect">
            <a:avLst/>
          </a:prstGeom>
        </p:spPr>
        <p:txBody>
          <a:bodyPr vert="horz" wrap="square" lIns="91440" tIns="45720" rIns="91440" bIns="45720" rtlCol="0" anchor="ctr">
            <a:spAutoFit/>
          </a:bodyPr>
          <a:lstStyle/>
          <a:p>
            <a:pPr algn="ctr"/>
            <a:r>
              <a:rPr lang="fr-FR" sz="2800" dirty="0">
                <a:highlight>
                  <a:srgbClr val="00FF00"/>
                </a:highlight>
                <a:latin typeface="Philosopher" panose="02000503000000020004"/>
              </a:rPr>
              <a:t>Le stagiaire</a:t>
            </a:r>
          </a:p>
        </p:txBody>
      </p:sp>
      <p:sp>
        <p:nvSpPr>
          <p:cNvPr id="6" name="ZoneTexte 5">
            <a:extLst>
              <a:ext uri="{FF2B5EF4-FFF2-40B4-BE49-F238E27FC236}">
                <a16:creationId xmlns:a16="http://schemas.microsoft.com/office/drawing/2014/main" id="{723822CA-4881-62FE-25D5-E2B173D2A66A}"/>
              </a:ext>
            </a:extLst>
          </p:cNvPr>
          <p:cNvSpPr txBox="1"/>
          <p:nvPr/>
        </p:nvSpPr>
        <p:spPr>
          <a:xfrm>
            <a:off x="838200" y="1206990"/>
            <a:ext cx="1088830" cy="523220"/>
          </a:xfrm>
          <a:prstGeom prst="rect">
            <a:avLst/>
          </a:prstGeom>
        </p:spPr>
        <p:txBody>
          <a:bodyPr vert="horz" wrap="square" lIns="91440" tIns="45720" rIns="91440" bIns="45720" rtlCol="0" anchor="ctr">
            <a:spAutoFit/>
          </a:bodyPr>
          <a:lstStyle/>
          <a:p>
            <a:pPr algn="ctr"/>
            <a:r>
              <a:rPr lang="fr-FR" sz="2800" dirty="0">
                <a:highlight>
                  <a:srgbClr val="17AED9"/>
                </a:highlight>
                <a:latin typeface="Philosopher" panose="02000503000000020004"/>
              </a:rPr>
              <a:t>Le RP</a:t>
            </a:r>
          </a:p>
        </p:txBody>
      </p:sp>
      <p:sp>
        <p:nvSpPr>
          <p:cNvPr id="7" name="ZoneTexte 6">
            <a:extLst>
              <a:ext uri="{FF2B5EF4-FFF2-40B4-BE49-F238E27FC236}">
                <a16:creationId xmlns:a16="http://schemas.microsoft.com/office/drawing/2014/main" id="{5284692C-166D-7EEE-E797-E474F8548043}"/>
              </a:ext>
            </a:extLst>
          </p:cNvPr>
          <p:cNvSpPr txBox="1"/>
          <p:nvPr/>
        </p:nvSpPr>
        <p:spPr>
          <a:xfrm>
            <a:off x="3759238" y="6119880"/>
            <a:ext cx="2639184" cy="369332"/>
          </a:xfrm>
          <a:prstGeom prst="rect">
            <a:avLst/>
          </a:prstGeom>
          <a:noFill/>
        </p:spPr>
        <p:txBody>
          <a:bodyPr wrap="none" rtlCol="0">
            <a:spAutoFit/>
          </a:bodyPr>
          <a:lstStyle/>
          <a:p>
            <a:r>
              <a:rPr lang="fr-FR" dirty="0"/>
              <a:t>Acceptation de la DSAC/IR</a:t>
            </a:r>
          </a:p>
        </p:txBody>
      </p:sp>
    </p:spTree>
    <p:extLst>
      <p:ext uri="{BB962C8B-B14F-4D97-AF65-F5344CB8AC3E}">
        <p14:creationId xmlns:p14="http://schemas.microsoft.com/office/powerpoint/2010/main" val="32745187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C95930C-38C0-4845-9CA6-2B7EFFCE37FE}"/>
              </a:ext>
            </a:extLst>
          </p:cNvPr>
          <p:cNvSpPr>
            <a:spLocks noGrp="1"/>
          </p:cNvSpPr>
          <p:nvPr>
            <p:ph type="body" sz="quarter" idx="11"/>
          </p:nvPr>
        </p:nvSpPr>
        <p:spPr>
          <a:xfrm>
            <a:off x="3584448" y="177822"/>
            <a:ext cx="4413504" cy="412750"/>
          </a:xfrm>
        </p:spPr>
        <p:txBody>
          <a:bodyPr/>
          <a:lstStyle/>
          <a:p>
            <a:pPr algn="ctr"/>
            <a:r>
              <a:rPr lang="fr-FR" b="1" dirty="0">
                <a:solidFill>
                  <a:schemeClr val="accent1">
                    <a:lumMod val="75000"/>
                  </a:schemeClr>
                </a:solidFill>
                <a:effectLst>
                  <a:outerShdw blurRad="38100" dist="38100" dir="2700000" algn="tl">
                    <a:srgbClr val="000000">
                      <a:alpha val="43137"/>
                    </a:srgbClr>
                  </a:outerShdw>
                </a:effectLst>
              </a:rPr>
              <a:t> </a:t>
            </a:r>
            <a:r>
              <a:rPr lang="fr-FR" sz="2400" b="1" dirty="0">
                <a:solidFill>
                  <a:srgbClr val="0070C0"/>
                </a:solidFill>
              </a:rPr>
              <a:t>WEBINAIRE  06 juin 2023</a:t>
            </a:r>
          </a:p>
          <a:p>
            <a:endParaRPr lang="fr-FR" b="1" dirty="0">
              <a:solidFill>
                <a:schemeClr val="accent1">
                  <a:lumMod val="75000"/>
                </a:schemeClr>
              </a:solidFill>
              <a:effectLst>
                <a:outerShdw blurRad="38100" dist="38100" dir="2700000" algn="tl">
                  <a:srgbClr val="000000">
                    <a:alpha val="43137"/>
                  </a:srgbClr>
                </a:outerShdw>
              </a:effectLst>
            </a:endParaRPr>
          </a:p>
        </p:txBody>
      </p:sp>
      <p:pic>
        <p:nvPicPr>
          <p:cNvPr id="11" name="Image 10">
            <a:extLst>
              <a:ext uri="{FF2B5EF4-FFF2-40B4-BE49-F238E27FC236}">
                <a16:creationId xmlns:a16="http://schemas.microsoft.com/office/drawing/2014/main" id="{369FDBEC-4A35-40E6-941C-AB0FCAD050A6}"/>
              </a:ext>
            </a:extLst>
          </p:cNvPr>
          <p:cNvPicPr>
            <a:picLocks noChangeAspect="1"/>
          </p:cNvPicPr>
          <p:nvPr/>
        </p:nvPicPr>
        <p:blipFill>
          <a:blip r:embed="rId2"/>
          <a:stretch>
            <a:fillRect/>
          </a:stretch>
        </p:blipFill>
        <p:spPr>
          <a:xfrm>
            <a:off x="10723416" y="14886"/>
            <a:ext cx="1468584" cy="985557"/>
          </a:xfrm>
          <a:prstGeom prst="rect">
            <a:avLst/>
          </a:prstGeom>
        </p:spPr>
      </p:pic>
      <p:sp>
        <p:nvSpPr>
          <p:cNvPr id="5" name="ZoneTexte 4">
            <a:extLst>
              <a:ext uri="{FF2B5EF4-FFF2-40B4-BE49-F238E27FC236}">
                <a16:creationId xmlns:a16="http://schemas.microsoft.com/office/drawing/2014/main" id="{E9A323CB-0D07-DDE1-4362-9FB98353DB7E}"/>
              </a:ext>
            </a:extLst>
          </p:cNvPr>
          <p:cNvSpPr txBox="1"/>
          <p:nvPr/>
        </p:nvSpPr>
        <p:spPr>
          <a:xfrm>
            <a:off x="3048000" y="3255219"/>
            <a:ext cx="6096000" cy="369332"/>
          </a:xfrm>
          <a:prstGeom prst="rect">
            <a:avLst/>
          </a:prstGeom>
          <a:noFill/>
        </p:spPr>
        <p:txBody>
          <a:bodyPr wrap="square">
            <a:spAutoFit/>
          </a:bodyPr>
          <a:lstStyle/>
          <a:p>
            <a:r>
              <a:rPr lang="fr-FR" sz="1800" b="0" i="0" u="none" strike="noStrike" baseline="0" dirty="0">
                <a:solidFill>
                  <a:srgbClr val="FFFFFF"/>
                </a:solidFill>
                <a:latin typeface="LiberationSans"/>
              </a:rPr>
              <a:t>DTO.GEN.115 Déclaration</a:t>
            </a:r>
            <a:endParaRPr lang="fr-FR" dirty="0"/>
          </a:p>
        </p:txBody>
      </p:sp>
      <p:sp>
        <p:nvSpPr>
          <p:cNvPr id="12" name="ZoneTexte 11">
            <a:extLst>
              <a:ext uri="{FF2B5EF4-FFF2-40B4-BE49-F238E27FC236}">
                <a16:creationId xmlns:a16="http://schemas.microsoft.com/office/drawing/2014/main" id="{4C8D88F9-ED3C-7574-47FC-DE25239844C6}"/>
              </a:ext>
            </a:extLst>
          </p:cNvPr>
          <p:cNvSpPr txBox="1"/>
          <p:nvPr/>
        </p:nvSpPr>
        <p:spPr>
          <a:xfrm>
            <a:off x="3781477" y="854562"/>
            <a:ext cx="3931910" cy="369332"/>
          </a:xfrm>
          <a:prstGeom prst="rect">
            <a:avLst/>
          </a:prstGeom>
          <a:noFill/>
        </p:spPr>
        <p:txBody>
          <a:bodyPr wrap="none" rtlCol="0">
            <a:spAutoFit/>
          </a:bodyPr>
          <a:lstStyle/>
          <a:p>
            <a:r>
              <a:rPr lang="fr-FR" b="1" dirty="0">
                <a:solidFill>
                  <a:srgbClr val="0070C0"/>
                </a:solidFill>
                <a:effectLst>
                  <a:outerShdw blurRad="38100" dist="38100" dir="2700000" algn="tl">
                    <a:srgbClr val="000000">
                      <a:alpha val="43137"/>
                    </a:srgbClr>
                  </a:outerShdw>
                </a:effectLst>
              </a:rPr>
              <a:t>GESASSO et 6TZen: demande d’examen</a:t>
            </a:r>
          </a:p>
        </p:txBody>
      </p:sp>
      <p:sp>
        <p:nvSpPr>
          <p:cNvPr id="3" name="ZoneTexte 2">
            <a:extLst>
              <a:ext uri="{FF2B5EF4-FFF2-40B4-BE49-F238E27FC236}">
                <a16:creationId xmlns:a16="http://schemas.microsoft.com/office/drawing/2014/main" id="{3E3FFABA-5E73-1287-6684-0350470E68AA}"/>
              </a:ext>
            </a:extLst>
          </p:cNvPr>
          <p:cNvSpPr txBox="1"/>
          <p:nvPr/>
        </p:nvSpPr>
        <p:spPr>
          <a:xfrm>
            <a:off x="2002117" y="1167468"/>
            <a:ext cx="1821012" cy="523220"/>
          </a:xfrm>
          <a:prstGeom prst="rect">
            <a:avLst/>
          </a:prstGeom>
        </p:spPr>
        <p:txBody>
          <a:bodyPr vert="horz" wrap="none" lIns="91440" tIns="45720" rIns="91440" bIns="45720" rtlCol="0" anchor="ctr">
            <a:spAutoFit/>
          </a:bodyPr>
          <a:lstStyle/>
          <a:p>
            <a:pPr algn="ctr"/>
            <a:r>
              <a:rPr lang="fr-FR" sz="2800" dirty="0">
                <a:highlight>
                  <a:srgbClr val="00FF00"/>
                </a:highlight>
                <a:latin typeface="Philosopher" panose="02000503000000020004"/>
              </a:rPr>
              <a:t>Le stagiaire</a:t>
            </a:r>
          </a:p>
        </p:txBody>
      </p:sp>
      <p:sp>
        <p:nvSpPr>
          <p:cNvPr id="4" name="ZoneTexte 3">
            <a:extLst>
              <a:ext uri="{FF2B5EF4-FFF2-40B4-BE49-F238E27FC236}">
                <a16:creationId xmlns:a16="http://schemas.microsoft.com/office/drawing/2014/main" id="{A4304572-E91F-5802-B821-F9C7285052C5}"/>
              </a:ext>
            </a:extLst>
          </p:cNvPr>
          <p:cNvSpPr txBox="1"/>
          <p:nvPr/>
        </p:nvSpPr>
        <p:spPr>
          <a:xfrm>
            <a:off x="838200" y="1168673"/>
            <a:ext cx="976549" cy="523220"/>
          </a:xfrm>
          <a:prstGeom prst="rect">
            <a:avLst/>
          </a:prstGeom>
        </p:spPr>
        <p:txBody>
          <a:bodyPr vert="horz" wrap="none" lIns="91440" tIns="45720" rIns="91440" bIns="45720" rtlCol="0" anchor="ctr">
            <a:spAutoFit/>
          </a:bodyPr>
          <a:lstStyle/>
          <a:p>
            <a:pPr algn="ctr"/>
            <a:r>
              <a:rPr lang="fr-FR" sz="2800" dirty="0">
                <a:highlight>
                  <a:srgbClr val="17AED9"/>
                </a:highlight>
                <a:latin typeface="Philosopher" panose="02000503000000020004"/>
              </a:rPr>
              <a:t>Le RP</a:t>
            </a:r>
          </a:p>
        </p:txBody>
      </p:sp>
      <p:sp>
        <p:nvSpPr>
          <p:cNvPr id="6" name="ZoneTexte 5">
            <a:extLst>
              <a:ext uri="{FF2B5EF4-FFF2-40B4-BE49-F238E27FC236}">
                <a16:creationId xmlns:a16="http://schemas.microsoft.com/office/drawing/2014/main" id="{E3543B27-DDE4-6FE3-1854-5F860246EC39}"/>
              </a:ext>
            </a:extLst>
          </p:cNvPr>
          <p:cNvSpPr txBox="1"/>
          <p:nvPr/>
        </p:nvSpPr>
        <p:spPr>
          <a:xfrm>
            <a:off x="1262743" y="2786743"/>
            <a:ext cx="8747331" cy="923330"/>
          </a:xfrm>
          <a:prstGeom prst="rect">
            <a:avLst/>
          </a:prstGeom>
          <a:noFill/>
        </p:spPr>
        <p:txBody>
          <a:bodyPr wrap="none" rtlCol="0">
            <a:spAutoFit/>
          </a:bodyPr>
          <a:lstStyle/>
          <a:p>
            <a:r>
              <a:rPr lang="fr-FR" dirty="0"/>
              <a:t>Erreur rencontrée</a:t>
            </a:r>
          </a:p>
          <a:p>
            <a:r>
              <a:rPr lang="fr-FR" dirty="0"/>
              <a:t>Le n° du DTO n’est pas renseigné</a:t>
            </a:r>
          </a:p>
          <a:p>
            <a:r>
              <a:rPr lang="fr-FR" dirty="0"/>
              <a:t>Les documents ou informations dans GESASSO ne sont pas à jour ( médical</a:t>
            </a:r>
            <a:r>
              <a:rPr lang="fr-FR"/>
              <a:t>, adresse, mail,,,,)</a:t>
            </a:r>
          </a:p>
        </p:txBody>
      </p:sp>
    </p:spTree>
    <p:extLst>
      <p:ext uri="{BB962C8B-B14F-4D97-AF65-F5344CB8AC3E}">
        <p14:creationId xmlns:p14="http://schemas.microsoft.com/office/powerpoint/2010/main" val="30492304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C95930C-38C0-4845-9CA6-2B7EFFCE37FE}"/>
              </a:ext>
            </a:extLst>
          </p:cNvPr>
          <p:cNvSpPr>
            <a:spLocks noGrp="1"/>
          </p:cNvSpPr>
          <p:nvPr>
            <p:ph type="body" sz="quarter" idx="11"/>
          </p:nvPr>
        </p:nvSpPr>
        <p:spPr>
          <a:xfrm>
            <a:off x="3584448" y="177822"/>
            <a:ext cx="4413504" cy="412750"/>
          </a:xfrm>
        </p:spPr>
        <p:txBody>
          <a:bodyPr/>
          <a:lstStyle/>
          <a:p>
            <a:pPr algn="ctr"/>
            <a:r>
              <a:rPr lang="fr-FR" b="1" dirty="0">
                <a:solidFill>
                  <a:schemeClr val="accent1">
                    <a:lumMod val="75000"/>
                  </a:schemeClr>
                </a:solidFill>
                <a:effectLst>
                  <a:outerShdw blurRad="38100" dist="38100" dir="2700000" algn="tl">
                    <a:srgbClr val="000000">
                      <a:alpha val="43137"/>
                    </a:srgbClr>
                  </a:outerShdw>
                </a:effectLst>
              </a:rPr>
              <a:t> </a:t>
            </a:r>
            <a:r>
              <a:rPr lang="fr-FR" sz="2400" b="1" dirty="0">
                <a:solidFill>
                  <a:srgbClr val="0070C0"/>
                </a:solidFill>
              </a:rPr>
              <a:t>WEBINAIRE  06 juin 2023</a:t>
            </a:r>
          </a:p>
          <a:p>
            <a:endParaRPr lang="fr-FR" b="1" dirty="0">
              <a:solidFill>
                <a:schemeClr val="accent1">
                  <a:lumMod val="75000"/>
                </a:schemeClr>
              </a:solidFill>
              <a:effectLst>
                <a:outerShdw blurRad="38100" dist="38100" dir="2700000" algn="tl">
                  <a:srgbClr val="000000">
                    <a:alpha val="43137"/>
                  </a:srgbClr>
                </a:outerShdw>
              </a:effectLst>
            </a:endParaRPr>
          </a:p>
        </p:txBody>
      </p:sp>
      <p:pic>
        <p:nvPicPr>
          <p:cNvPr id="11" name="Image 10">
            <a:extLst>
              <a:ext uri="{FF2B5EF4-FFF2-40B4-BE49-F238E27FC236}">
                <a16:creationId xmlns:a16="http://schemas.microsoft.com/office/drawing/2014/main" id="{369FDBEC-4A35-40E6-941C-AB0FCAD050A6}"/>
              </a:ext>
            </a:extLst>
          </p:cNvPr>
          <p:cNvPicPr>
            <a:picLocks noChangeAspect="1"/>
          </p:cNvPicPr>
          <p:nvPr/>
        </p:nvPicPr>
        <p:blipFill>
          <a:blip r:embed="rId2"/>
          <a:stretch>
            <a:fillRect/>
          </a:stretch>
        </p:blipFill>
        <p:spPr>
          <a:xfrm>
            <a:off x="10723416" y="14886"/>
            <a:ext cx="1468584" cy="985557"/>
          </a:xfrm>
          <a:prstGeom prst="rect">
            <a:avLst/>
          </a:prstGeom>
        </p:spPr>
      </p:pic>
      <p:sp>
        <p:nvSpPr>
          <p:cNvPr id="5" name="ZoneTexte 4">
            <a:extLst>
              <a:ext uri="{FF2B5EF4-FFF2-40B4-BE49-F238E27FC236}">
                <a16:creationId xmlns:a16="http://schemas.microsoft.com/office/drawing/2014/main" id="{E9A323CB-0D07-DDE1-4362-9FB98353DB7E}"/>
              </a:ext>
            </a:extLst>
          </p:cNvPr>
          <p:cNvSpPr txBox="1"/>
          <p:nvPr/>
        </p:nvSpPr>
        <p:spPr>
          <a:xfrm>
            <a:off x="3048000" y="3255219"/>
            <a:ext cx="6096000" cy="369332"/>
          </a:xfrm>
          <a:prstGeom prst="rect">
            <a:avLst/>
          </a:prstGeom>
          <a:noFill/>
        </p:spPr>
        <p:txBody>
          <a:bodyPr wrap="square">
            <a:spAutoFit/>
          </a:bodyPr>
          <a:lstStyle/>
          <a:p>
            <a:r>
              <a:rPr lang="fr-FR" sz="1800" b="0" i="0" u="none" strike="noStrike" baseline="0" dirty="0">
                <a:solidFill>
                  <a:srgbClr val="FFFFFF"/>
                </a:solidFill>
                <a:latin typeface="LiberationSans"/>
              </a:rPr>
              <a:t>DTO.GEN.115 Déclaration</a:t>
            </a:r>
            <a:endParaRPr lang="fr-FR" dirty="0"/>
          </a:p>
        </p:txBody>
      </p:sp>
      <p:sp>
        <p:nvSpPr>
          <p:cNvPr id="12" name="ZoneTexte 11">
            <a:extLst>
              <a:ext uri="{FF2B5EF4-FFF2-40B4-BE49-F238E27FC236}">
                <a16:creationId xmlns:a16="http://schemas.microsoft.com/office/drawing/2014/main" id="{4C8D88F9-ED3C-7574-47FC-DE25239844C6}"/>
              </a:ext>
            </a:extLst>
          </p:cNvPr>
          <p:cNvSpPr txBox="1"/>
          <p:nvPr/>
        </p:nvSpPr>
        <p:spPr>
          <a:xfrm>
            <a:off x="3781477" y="854562"/>
            <a:ext cx="3931910" cy="369332"/>
          </a:xfrm>
          <a:prstGeom prst="rect">
            <a:avLst/>
          </a:prstGeom>
          <a:noFill/>
        </p:spPr>
        <p:txBody>
          <a:bodyPr wrap="none" rtlCol="0">
            <a:spAutoFit/>
          </a:bodyPr>
          <a:lstStyle/>
          <a:p>
            <a:r>
              <a:rPr lang="fr-FR" b="1" dirty="0">
                <a:solidFill>
                  <a:srgbClr val="0070C0"/>
                </a:solidFill>
                <a:effectLst>
                  <a:outerShdw blurRad="38100" dist="38100" dir="2700000" algn="tl">
                    <a:srgbClr val="000000">
                      <a:alpha val="43137"/>
                    </a:srgbClr>
                  </a:outerShdw>
                </a:effectLst>
              </a:rPr>
              <a:t>GESASSO et 6TZen: demande d’examen</a:t>
            </a:r>
          </a:p>
        </p:txBody>
      </p:sp>
      <p:pic>
        <p:nvPicPr>
          <p:cNvPr id="3" name="Image 2" descr="Capture d’écran 2020-11-11 à 10.53.12.png">
            <a:extLst>
              <a:ext uri="{FF2B5EF4-FFF2-40B4-BE49-F238E27FC236}">
                <a16:creationId xmlns:a16="http://schemas.microsoft.com/office/drawing/2014/main" id="{55BD9602-EEFD-C02A-D70F-2CE0897DC3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3173" y="1425257"/>
            <a:ext cx="3316053" cy="4007485"/>
          </a:xfrm>
          <a:prstGeom prst="rect">
            <a:avLst/>
          </a:prstGeom>
        </p:spPr>
      </p:pic>
    </p:spTree>
    <p:extLst>
      <p:ext uri="{BB962C8B-B14F-4D97-AF65-F5344CB8AC3E}">
        <p14:creationId xmlns:p14="http://schemas.microsoft.com/office/powerpoint/2010/main" val="2593908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C95930C-38C0-4845-9CA6-2B7EFFCE37FE}"/>
              </a:ext>
            </a:extLst>
          </p:cNvPr>
          <p:cNvSpPr>
            <a:spLocks noGrp="1"/>
          </p:cNvSpPr>
          <p:nvPr>
            <p:ph type="body" sz="quarter" idx="11"/>
          </p:nvPr>
        </p:nvSpPr>
        <p:spPr>
          <a:xfrm>
            <a:off x="3584448" y="177822"/>
            <a:ext cx="4413504" cy="412750"/>
          </a:xfrm>
        </p:spPr>
        <p:txBody>
          <a:bodyPr/>
          <a:lstStyle/>
          <a:p>
            <a:pPr algn="ctr"/>
            <a:r>
              <a:rPr lang="fr-FR" b="1" dirty="0">
                <a:solidFill>
                  <a:schemeClr val="accent1">
                    <a:lumMod val="75000"/>
                  </a:schemeClr>
                </a:solidFill>
                <a:effectLst>
                  <a:outerShdw blurRad="38100" dist="38100" dir="2700000" algn="tl">
                    <a:srgbClr val="000000">
                      <a:alpha val="43137"/>
                    </a:srgbClr>
                  </a:outerShdw>
                </a:effectLst>
              </a:rPr>
              <a:t> </a:t>
            </a:r>
            <a:r>
              <a:rPr lang="fr-FR" sz="2400" b="1" dirty="0">
                <a:solidFill>
                  <a:srgbClr val="0070C0"/>
                </a:solidFill>
              </a:rPr>
              <a:t>WEBINAIRE  06 juin 2023</a:t>
            </a:r>
          </a:p>
          <a:p>
            <a:endParaRPr lang="fr-FR" b="1" dirty="0">
              <a:solidFill>
                <a:schemeClr val="accent1">
                  <a:lumMod val="75000"/>
                </a:schemeClr>
              </a:solidFill>
              <a:effectLst>
                <a:outerShdw blurRad="38100" dist="38100" dir="2700000" algn="tl">
                  <a:srgbClr val="000000">
                    <a:alpha val="43137"/>
                  </a:srgbClr>
                </a:outerShdw>
              </a:effectLst>
            </a:endParaRPr>
          </a:p>
        </p:txBody>
      </p:sp>
      <p:pic>
        <p:nvPicPr>
          <p:cNvPr id="11" name="Image 10">
            <a:extLst>
              <a:ext uri="{FF2B5EF4-FFF2-40B4-BE49-F238E27FC236}">
                <a16:creationId xmlns:a16="http://schemas.microsoft.com/office/drawing/2014/main" id="{369FDBEC-4A35-40E6-941C-AB0FCAD050A6}"/>
              </a:ext>
            </a:extLst>
          </p:cNvPr>
          <p:cNvPicPr>
            <a:picLocks noChangeAspect="1"/>
          </p:cNvPicPr>
          <p:nvPr/>
        </p:nvPicPr>
        <p:blipFill>
          <a:blip r:embed="rId3"/>
          <a:stretch>
            <a:fillRect/>
          </a:stretch>
        </p:blipFill>
        <p:spPr>
          <a:xfrm>
            <a:off x="10723416" y="14886"/>
            <a:ext cx="1468584" cy="985557"/>
          </a:xfrm>
          <a:prstGeom prst="rect">
            <a:avLst/>
          </a:prstGeom>
        </p:spPr>
      </p:pic>
      <p:sp>
        <p:nvSpPr>
          <p:cNvPr id="5" name="ZoneTexte 4">
            <a:extLst>
              <a:ext uri="{FF2B5EF4-FFF2-40B4-BE49-F238E27FC236}">
                <a16:creationId xmlns:a16="http://schemas.microsoft.com/office/drawing/2014/main" id="{E9A323CB-0D07-DDE1-4362-9FB98353DB7E}"/>
              </a:ext>
            </a:extLst>
          </p:cNvPr>
          <p:cNvSpPr txBox="1"/>
          <p:nvPr/>
        </p:nvSpPr>
        <p:spPr>
          <a:xfrm>
            <a:off x="3048000" y="3255219"/>
            <a:ext cx="6096000" cy="369332"/>
          </a:xfrm>
          <a:prstGeom prst="rect">
            <a:avLst/>
          </a:prstGeom>
          <a:noFill/>
        </p:spPr>
        <p:txBody>
          <a:bodyPr wrap="square">
            <a:spAutoFit/>
          </a:bodyPr>
          <a:lstStyle/>
          <a:p>
            <a:r>
              <a:rPr lang="fr-FR" sz="1800" b="0" i="0" u="none" strike="noStrike" baseline="0" dirty="0">
                <a:solidFill>
                  <a:srgbClr val="FFFFFF"/>
                </a:solidFill>
                <a:latin typeface="LiberationSans"/>
              </a:rPr>
              <a:t>DTO.GEN.115 Déclaration</a:t>
            </a:r>
            <a:endParaRPr lang="fr-FR" dirty="0"/>
          </a:p>
        </p:txBody>
      </p:sp>
      <p:sp>
        <p:nvSpPr>
          <p:cNvPr id="6" name="Rectangle 5">
            <a:extLst>
              <a:ext uri="{FF2B5EF4-FFF2-40B4-BE49-F238E27FC236}">
                <a16:creationId xmlns:a16="http://schemas.microsoft.com/office/drawing/2014/main" id="{9BA8B53D-06F9-F0D1-9A7A-773C220CAB81}"/>
              </a:ext>
            </a:extLst>
          </p:cNvPr>
          <p:cNvSpPr/>
          <p:nvPr/>
        </p:nvSpPr>
        <p:spPr>
          <a:xfrm>
            <a:off x="1088571" y="3624551"/>
            <a:ext cx="5660571"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0" i="0" u="none" strike="noStrike" baseline="0">
                <a:solidFill>
                  <a:srgbClr val="FFFFFF"/>
                </a:solidFill>
                <a:latin typeface="LiberationSans"/>
              </a:rPr>
              <a:t>DTO.GEN.115 Déclaration</a:t>
            </a:r>
            <a:endParaRPr lang="fr-FR"/>
          </a:p>
        </p:txBody>
      </p:sp>
      <p:sp>
        <p:nvSpPr>
          <p:cNvPr id="7" name="Rectangle 6">
            <a:extLst>
              <a:ext uri="{FF2B5EF4-FFF2-40B4-BE49-F238E27FC236}">
                <a16:creationId xmlns:a16="http://schemas.microsoft.com/office/drawing/2014/main" id="{72B9DD0D-5C3A-5242-3162-75512D60C90F}"/>
              </a:ext>
            </a:extLst>
          </p:cNvPr>
          <p:cNvSpPr/>
          <p:nvPr/>
        </p:nvSpPr>
        <p:spPr>
          <a:xfrm>
            <a:off x="1088571" y="1622691"/>
            <a:ext cx="9267963" cy="36933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0" i="0" u="none" strike="noStrike" baseline="0" dirty="0">
                <a:solidFill>
                  <a:srgbClr val="FFFFFF"/>
                </a:solidFill>
                <a:latin typeface="LiberationSans"/>
              </a:rPr>
              <a:t>Règlement 1178/2011</a:t>
            </a:r>
            <a:endParaRPr lang="fr-FR" dirty="0"/>
          </a:p>
        </p:txBody>
      </p:sp>
      <p:sp>
        <p:nvSpPr>
          <p:cNvPr id="9" name="Rectangle 8">
            <a:extLst>
              <a:ext uri="{FF2B5EF4-FFF2-40B4-BE49-F238E27FC236}">
                <a16:creationId xmlns:a16="http://schemas.microsoft.com/office/drawing/2014/main" id="{CA6C973C-5D60-E63F-36B4-EE966A01DB84}"/>
              </a:ext>
            </a:extLst>
          </p:cNvPr>
          <p:cNvSpPr/>
          <p:nvPr/>
        </p:nvSpPr>
        <p:spPr>
          <a:xfrm>
            <a:off x="1088570" y="2526456"/>
            <a:ext cx="926796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1600" b="1" i="0" u="none" strike="noStrike" baseline="0" dirty="0">
                <a:solidFill>
                  <a:schemeClr val="bg1"/>
                </a:solidFill>
                <a:latin typeface="LiberationSans-Bold"/>
              </a:rPr>
              <a:t>ANNEXE VIII [PARTIE DTO] EXIGENCES RELATIVES AUX ORGANISMES DE FORMATION DÉCLARÉS (DTO)</a:t>
            </a:r>
            <a:endParaRPr lang="fr-FR" sz="1600" dirty="0">
              <a:solidFill>
                <a:schemeClr val="bg1"/>
              </a:solidFill>
            </a:endParaRPr>
          </a:p>
        </p:txBody>
      </p:sp>
      <p:sp>
        <p:nvSpPr>
          <p:cNvPr id="3" name="ZoneTexte 2">
            <a:extLst>
              <a:ext uri="{FF2B5EF4-FFF2-40B4-BE49-F238E27FC236}">
                <a16:creationId xmlns:a16="http://schemas.microsoft.com/office/drawing/2014/main" id="{4C27FB21-AFB4-141A-0804-D748B33CFFCC}"/>
              </a:ext>
            </a:extLst>
          </p:cNvPr>
          <p:cNvSpPr txBox="1"/>
          <p:nvPr/>
        </p:nvSpPr>
        <p:spPr>
          <a:xfrm>
            <a:off x="5508677" y="815777"/>
            <a:ext cx="856453" cy="369332"/>
          </a:xfrm>
          <a:prstGeom prst="rect">
            <a:avLst/>
          </a:prstGeom>
          <a:noFill/>
        </p:spPr>
        <p:txBody>
          <a:bodyPr wrap="none" rtlCol="0">
            <a:spAutoFit/>
          </a:bodyPr>
          <a:lstStyle/>
          <a:p>
            <a:r>
              <a:rPr lang="fr-FR" b="1" dirty="0">
                <a:solidFill>
                  <a:srgbClr val="0070C0"/>
                </a:solidFill>
                <a:effectLst>
                  <a:outerShdw blurRad="38100" dist="38100" dir="2700000" algn="tl">
                    <a:srgbClr val="000000">
                      <a:alpha val="43137"/>
                    </a:srgbClr>
                  </a:outerShdw>
                </a:effectLst>
              </a:rPr>
              <a:t>Le DTO</a:t>
            </a:r>
          </a:p>
        </p:txBody>
      </p:sp>
    </p:spTree>
    <p:extLst>
      <p:ext uri="{BB962C8B-B14F-4D97-AF65-F5344CB8AC3E}">
        <p14:creationId xmlns:p14="http://schemas.microsoft.com/office/powerpoint/2010/main" val="7056581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C95930C-38C0-4845-9CA6-2B7EFFCE37FE}"/>
              </a:ext>
            </a:extLst>
          </p:cNvPr>
          <p:cNvSpPr>
            <a:spLocks noGrp="1"/>
          </p:cNvSpPr>
          <p:nvPr>
            <p:ph type="body" sz="quarter" idx="11"/>
          </p:nvPr>
        </p:nvSpPr>
        <p:spPr>
          <a:xfrm>
            <a:off x="3584448" y="177822"/>
            <a:ext cx="4413504" cy="412750"/>
          </a:xfrm>
        </p:spPr>
        <p:txBody>
          <a:bodyPr/>
          <a:lstStyle/>
          <a:p>
            <a:pPr algn="ctr"/>
            <a:r>
              <a:rPr lang="fr-FR" b="1" dirty="0">
                <a:solidFill>
                  <a:schemeClr val="accent1">
                    <a:lumMod val="75000"/>
                  </a:schemeClr>
                </a:solidFill>
                <a:effectLst>
                  <a:outerShdw blurRad="38100" dist="38100" dir="2700000" algn="tl">
                    <a:srgbClr val="000000">
                      <a:alpha val="43137"/>
                    </a:srgbClr>
                  </a:outerShdw>
                </a:effectLst>
              </a:rPr>
              <a:t> </a:t>
            </a:r>
            <a:r>
              <a:rPr lang="fr-FR" sz="2400" b="1" dirty="0">
                <a:solidFill>
                  <a:srgbClr val="0070C0"/>
                </a:solidFill>
              </a:rPr>
              <a:t>WEBINAIRE  06 juin 2023</a:t>
            </a:r>
          </a:p>
          <a:p>
            <a:endParaRPr lang="fr-FR" b="1" dirty="0">
              <a:solidFill>
                <a:schemeClr val="accent1">
                  <a:lumMod val="75000"/>
                </a:schemeClr>
              </a:solidFill>
              <a:effectLst>
                <a:outerShdw blurRad="38100" dist="38100" dir="2700000" algn="tl">
                  <a:srgbClr val="000000">
                    <a:alpha val="43137"/>
                  </a:srgbClr>
                </a:outerShdw>
              </a:effectLst>
            </a:endParaRPr>
          </a:p>
        </p:txBody>
      </p:sp>
      <p:pic>
        <p:nvPicPr>
          <p:cNvPr id="11" name="Image 10">
            <a:extLst>
              <a:ext uri="{FF2B5EF4-FFF2-40B4-BE49-F238E27FC236}">
                <a16:creationId xmlns:a16="http://schemas.microsoft.com/office/drawing/2014/main" id="{369FDBEC-4A35-40E6-941C-AB0FCAD050A6}"/>
              </a:ext>
            </a:extLst>
          </p:cNvPr>
          <p:cNvPicPr>
            <a:picLocks noChangeAspect="1"/>
          </p:cNvPicPr>
          <p:nvPr/>
        </p:nvPicPr>
        <p:blipFill>
          <a:blip r:embed="rId2"/>
          <a:stretch>
            <a:fillRect/>
          </a:stretch>
        </p:blipFill>
        <p:spPr>
          <a:xfrm>
            <a:off x="10723416" y="14886"/>
            <a:ext cx="1468584" cy="985557"/>
          </a:xfrm>
          <a:prstGeom prst="rect">
            <a:avLst/>
          </a:prstGeom>
        </p:spPr>
      </p:pic>
      <p:sp>
        <p:nvSpPr>
          <p:cNvPr id="5" name="ZoneTexte 4">
            <a:extLst>
              <a:ext uri="{FF2B5EF4-FFF2-40B4-BE49-F238E27FC236}">
                <a16:creationId xmlns:a16="http://schemas.microsoft.com/office/drawing/2014/main" id="{E9A323CB-0D07-DDE1-4362-9FB98353DB7E}"/>
              </a:ext>
            </a:extLst>
          </p:cNvPr>
          <p:cNvSpPr txBox="1"/>
          <p:nvPr/>
        </p:nvSpPr>
        <p:spPr>
          <a:xfrm>
            <a:off x="3048000" y="3255219"/>
            <a:ext cx="6096000" cy="369332"/>
          </a:xfrm>
          <a:prstGeom prst="rect">
            <a:avLst/>
          </a:prstGeom>
          <a:noFill/>
        </p:spPr>
        <p:txBody>
          <a:bodyPr wrap="square">
            <a:spAutoFit/>
          </a:bodyPr>
          <a:lstStyle/>
          <a:p>
            <a:r>
              <a:rPr lang="fr-FR" sz="1800" b="0" i="0" u="none" strike="noStrike" baseline="0" dirty="0">
                <a:solidFill>
                  <a:srgbClr val="FFFFFF"/>
                </a:solidFill>
                <a:latin typeface="LiberationSans"/>
              </a:rPr>
              <a:t>DTO.GEN.115 Déclaration</a:t>
            </a:r>
            <a:endParaRPr lang="fr-FR" dirty="0"/>
          </a:p>
        </p:txBody>
      </p:sp>
      <p:sp>
        <p:nvSpPr>
          <p:cNvPr id="12" name="ZoneTexte 11">
            <a:extLst>
              <a:ext uri="{FF2B5EF4-FFF2-40B4-BE49-F238E27FC236}">
                <a16:creationId xmlns:a16="http://schemas.microsoft.com/office/drawing/2014/main" id="{4C8D88F9-ED3C-7574-47FC-DE25239844C6}"/>
              </a:ext>
            </a:extLst>
          </p:cNvPr>
          <p:cNvSpPr txBox="1"/>
          <p:nvPr/>
        </p:nvSpPr>
        <p:spPr>
          <a:xfrm>
            <a:off x="3781477" y="854562"/>
            <a:ext cx="3713004" cy="369332"/>
          </a:xfrm>
          <a:prstGeom prst="rect">
            <a:avLst/>
          </a:prstGeom>
          <a:noFill/>
        </p:spPr>
        <p:txBody>
          <a:bodyPr wrap="none" rtlCol="0">
            <a:spAutoFit/>
          </a:bodyPr>
          <a:lstStyle/>
          <a:p>
            <a:r>
              <a:rPr lang="fr-FR" b="1" dirty="0">
                <a:solidFill>
                  <a:srgbClr val="0070C0"/>
                </a:solidFill>
                <a:effectLst>
                  <a:outerShdw blurRad="38100" dist="38100" dir="2700000" algn="tl">
                    <a:srgbClr val="000000">
                      <a:alpha val="43137"/>
                    </a:srgbClr>
                  </a:outerShdw>
                </a:effectLst>
              </a:rPr>
              <a:t>GESASSO et 6TZen: demande de titre</a:t>
            </a:r>
          </a:p>
        </p:txBody>
      </p:sp>
      <p:pic>
        <p:nvPicPr>
          <p:cNvPr id="3" name="Image 2">
            <a:extLst>
              <a:ext uri="{FF2B5EF4-FFF2-40B4-BE49-F238E27FC236}">
                <a16:creationId xmlns:a16="http://schemas.microsoft.com/office/drawing/2014/main" id="{B8093B2E-30BA-7D57-5391-755A0F5EAF58}"/>
              </a:ext>
            </a:extLst>
          </p:cNvPr>
          <p:cNvPicPr>
            <a:picLocks noChangeAspect="1"/>
          </p:cNvPicPr>
          <p:nvPr/>
        </p:nvPicPr>
        <p:blipFill>
          <a:blip r:embed="rId3"/>
          <a:stretch>
            <a:fillRect/>
          </a:stretch>
        </p:blipFill>
        <p:spPr>
          <a:xfrm>
            <a:off x="1571625" y="1907080"/>
            <a:ext cx="9048750" cy="3486150"/>
          </a:xfrm>
          <a:prstGeom prst="rect">
            <a:avLst/>
          </a:prstGeom>
        </p:spPr>
      </p:pic>
      <p:sp>
        <p:nvSpPr>
          <p:cNvPr id="4" name="ZoneTexte 3">
            <a:extLst>
              <a:ext uri="{FF2B5EF4-FFF2-40B4-BE49-F238E27FC236}">
                <a16:creationId xmlns:a16="http://schemas.microsoft.com/office/drawing/2014/main" id="{E5AB9288-F42C-7037-2323-565B446473C4}"/>
              </a:ext>
            </a:extLst>
          </p:cNvPr>
          <p:cNvSpPr txBox="1"/>
          <p:nvPr/>
        </p:nvSpPr>
        <p:spPr>
          <a:xfrm>
            <a:off x="838200" y="1168673"/>
            <a:ext cx="976549" cy="523220"/>
          </a:xfrm>
          <a:prstGeom prst="rect">
            <a:avLst/>
          </a:prstGeom>
        </p:spPr>
        <p:txBody>
          <a:bodyPr vert="horz" wrap="none" lIns="91440" tIns="45720" rIns="91440" bIns="45720" rtlCol="0" anchor="ctr">
            <a:spAutoFit/>
          </a:bodyPr>
          <a:lstStyle/>
          <a:p>
            <a:pPr algn="ctr"/>
            <a:r>
              <a:rPr lang="fr-FR" sz="2800" dirty="0">
                <a:highlight>
                  <a:srgbClr val="17AED9"/>
                </a:highlight>
                <a:latin typeface="Philosopher" panose="02000503000000020004"/>
              </a:rPr>
              <a:t>Le RP</a:t>
            </a:r>
          </a:p>
        </p:txBody>
      </p:sp>
    </p:spTree>
    <p:extLst>
      <p:ext uri="{BB962C8B-B14F-4D97-AF65-F5344CB8AC3E}">
        <p14:creationId xmlns:p14="http://schemas.microsoft.com/office/powerpoint/2010/main" val="29013354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C95930C-38C0-4845-9CA6-2B7EFFCE37FE}"/>
              </a:ext>
            </a:extLst>
          </p:cNvPr>
          <p:cNvSpPr>
            <a:spLocks noGrp="1"/>
          </p:cNvSpPr>
          <p:nvPr>
            <p:ph type="body" sz="quarter" idx="11"/>
          </p:nvPr>
        </p:nvSpPr>
        <p:spPr>
          <a:xfrm>
            <a:off x="3584448" y="177822"/>
            <a:ext cx="4413504" cy="412750"/>
          </a:xfrm>
        </p:spPr>
        <p:txBody>
          <a:bodyPr/>
          <a:lstStyle/>
          <a:p>
            <a:pPr algn="ctr"/>
            <a:r>
              <a:rPr lang="fr-FR" b="1" dirty="0">
                <a:solidFill>
                  <a:schemeClr val="accent1">
                    <a:lumMod val="75000"/>
                  </a:schemeClr>
                </a:solidFill>
                <a:effectLst>
                  <a:outerShdw blurRad="38100" dist="38100" dir="2700000" algn="tl">
                    <a:srgbClr val="000000">
                      <a:alpha val="43137"/>
                    </a:srgbClr>
                  </a:outerShdw>
                </a:effectLst>
              </a:rPr>
              <a:t> </a:t>
            </a:r>
            <a:r>
              <a:rPr lang="fr-FR" sz="2400" b="1" dirty="0">
                <a:solidFill>
                  <a:srgbClr val="0070C0"/>
                </a:solidFill>
              </a:rPr>
              <a:t>WEBINAIRE  06 juin 2023</a:t>
            </a:r>
          </a:p>
          <a:p>
            <a:endParaRPr lang="fr-FR" b="1" dirty="0">
              <a:solidFill>
                <a:schemeClr val="accent1">
                  <a:lumMod val="75000"/>
                </a:schemeClr>
              </a:solidFill>
              <a:effectLst>
                <a:outerShdw blurRad="38100" dist="38100" dir="2700000" algn="tl">
                  <a:srgbClr val="000000">
                    <a:alpha val="43137"/>
                  </a:srgbClr>
                </a:outerShdw>
              </a:effectLst>
            </a:endParaRPr>
          </a:p>
        </p:txBody>
      </p:sp>
      <p:pic>
        <p:nvPicPr>
          <p:cNvPr id="11" name="Image 10">
            <a:extLst>
              <a:ext uri="{FF2B5EF4-FFF2-40B4-BE49-F238E27FC236}">
                <a16:creationId xmlns:a16="http://schemas.microsoft.com/office/drawing/2014/main" id="{369FDBEC-4A35-40E6-941C-AB0FCAD050A6}"/>
              </a:ext>
            </a:extLst>
          </p:cNvPr>
          <p:cNvPicPr>
            <a:picLocks noChangeAspect="1"/>
          </p:cNvPicPr>
          <p:nvPr/>
        </p:nvPicPr>
        <p:blipFill>
          <a:blip r:embed="rId2"/>
          <a:stretch>
            <a:fillRect/>
          </a:stretch>
        </p:blipFill>
        <p:spPr>
          <a:xfrm>
            <a:off x="10723416" y="14886"/>
            <a:ext cx="1468584" cy="985557"/>
          </a:xfrm>
          <a:prstGeom prst="rect">
            <a:avLst/>
          </a:prstGeom>
        </p:spPr>
      </p:pic>
      <p:sp>
        <p:nvSpPr>
          <p:cNvPr id="5" name="ZoneTexte 4">
            <a:extLst>
              <a:ext uri="{FF2B5EF4-FFF2-40B4-BE49-F238E27FC236}">
                <a16:creationId xmlns:a16="http://schemas.microsoft.com/office/drawing/2014/main" id="{E9A323CB-0D07-DDE1-4362-9FB98353DB7E}"/>
              </a:ext>
            </a:extLst>
          </p:cNvPr>
          <p:cNvSpPr txBox="1"/>
          <p:nvPr/>
        </p:nvSpPr>
        <p:spPr>
          <a:xfrm>
            <a:off x="3048000" y="3255219"/>
            <a:ext cx="6096000" cy="369332"/>
          </a:xfrm>
          <a:prstGeom prst="rect">
            <a:avLst/>
          </a:prstGeom>
          <a:noFill/>
        </p:spPr>
        <p:txBody>
          <a:bodyPr wrap="square">
            <a:spAutoFit/>
          </a:bodyPr>
          <a:lstStyle/>
          <a:p>
            <a:r>
              <a:rPr lang="fr-FR" sz="1800" b="0" i="0" u="none" strike="noStrike" baseline="0" dirty="0">
                <a:solidFill>
                  <a:srgbClr val="FFFFFF"/>
                </a:solidFill>
                <a:latin typeface="LiberationSans"/>
              </a:rPr>
              <a:t>DTO.GEN.115 Déclaration</a:t>
            </a:r>
            <a:endParaRPr lang="fr-FR" dirty="0"/>
          </a:p>
        </p:txBody>
      </p:sp>
      <p:sp>
        <p:nvSpPr>
          <p:cNvPr id="12" name="ZoneTexte 11">
            <a:extLst>
              <a:ext uri="{FF2B5EF4-FFF2-40B4-BE49-F238E27FC236}">
                <a16:creationId xmlns:a16="http://schemas.microsoft.com/office/drawing/2014/main" id="{4C8D88F9-ED3C-7574-47FC-DE25239844C6}"/>
              </a:ext>
            </a:extLst>
          </p:cNvPr>
          <p:cNvSpPr txBox="1"/>
          <p:nvPr/>
        </p:nvSpPr>
        <p:spPr>
          <a:xfrm>
            <a:off x="3781477" y="854562"/>
            <a:ext cx="3713004" cy="369332"/>
          </a:xfrm>
          <a:prstGeom prst="rect">
            <a:avLst/>
          </a:prstGeom>
          <a:noFill/>
        </p:spPr>
        <p:txBody>
          <a:bodyPr wrap="none" rtlCol="0">
            <a:spAutoFit/>
          </a:bodyPr>
          <a:lstStyle/>
          <a:p>
            <a:r>
              <a:rPr lang="fr-FR" b="1" dirty="0">
                <a:solidFill>
                  <a:srgbClr val="0070C0"/>
                </a:solidFill>
                <a:effectLst>
                  <a:outerShdw blurRad="38100" dist="38100" dir="2700000" algn="tl">
                    <a:srgbClr val="000000">
                      <a:alpha val="43137"/>
                    </a:srgbClr>
                  </a:outerShdw>
                </a:effectLst>
              </a:rPr>
              <a:t>GESASSO et 6TZen: demande de titre</a:t>
            </a:r>
          </a:p>
        </p:txBody>
      </p:sp>
      <p:grpSp>
        <p:nvGrpSpPr>
          <p:cNvPr id="3" name="Groupe 2">
            <a:extLst>
              <a:ext uri="{FF2B5EF4-FFF2-40B4-BE49-F238E27FC236}">
                <a16:creationId xmlns:a16="http://schemas.microsoft.com/office/drawing/2014/main" id="{825403D9-1291-37DF-DDFB-7D72C32EBB0A}"/>
              </a:ext>
            </a:extLst>
          </p:cNvPr>
          <p:cNvGrpSpPr>
            <a:grpSpLocks noChangeAspect="1"/>
          </p:cNvGrpSpPr>
          <p:nvPr/>
        </p:nvGrpSpPr>
        <p:grpSpPr>
          <a:xfrm>
            <a:off x="2548242" y="1330212"/>
            <a:ext cx="8469630" cy="5212080"/>
            <a:chOff x="1638300" y="1371600"/>
            <a:chExt cx="8915400" cy="5486400"/>
          </a:xfrm>
        </p:grpSpPr>
        <p:pic>
          <p:nvPicPr>
            <p:cNvPr id="4" name="Image 3">
              <a:extLst>
                <a:ext uri="{FF2B5EF4-FFF2-40B4-BE49-F238E27FC236}">
                  <a16:creationId xmlns:a16="http://schemas.microsoft.com/office/drawing/2014/main" id="{184CEF1C-EBC4-EFBC-8EA3-F4B6BA5E333A}"/>
                </a:ext>
              </a:extLst>
            </p:cNvPr>
            <p:cNvPicPr>
              <a:picLocks noChangeAspect="1"/>
            </p:cNvPicPr>
            <p:nvPr/>
          </p:nvPicPr>
          <p:blipFill>
            <a:blip r:embed="rId3"/>
            <a:stretch>
              <a:fillRect/>
            </a:stretch>
          </p:blipFill>
          <p:spPr>
            <a:xfrm>
              <a:off x="1638300" y="1371600"/>
              <a:ext cx="8915400" cy="5486400"/>
            </a:xfrm>
            <a:prstGeom prst="rect">
              <a:avLst/>
            </a:prstGeom>
          </p:spPr>
        </p:pic>
        <p:sp>
          <p:nvSpPr>
            <p:cNvPr id="6" name="Rectangle 5">
              <a:extLst>
                <a:ext uri="{FF2B5EF4-FFF2-40B4-BE49-F238E27FC236}">
                  <a16:creationId xmlns:a16="http://schemas.microsoft.com/office/drawing/2014/main" id="{DBAEDCB4-AE48-8F64-68F7-9D5D2746FD17}"/>
                </a:ext>
              </a:extLst>
            </p:cNvPr>
            <p:cNvSpPr/>
            <p:nvPr/>
          </p:nvSpPr>
          <p:spPr>
            <a:xfrm>
              <a:off x="3558209" y="1901579"/>
              <a:ext cx="1570382" cy="319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7" name="ZoneTexte 6">
            <a:extLst>
              <a:ext uri="{FF2B5EF4-FFF2-40B4-BE49-F238E27FC236}">
                <a16:creationId xmlns:a16="http://schemas.microsoft.com/office/drawing/2014/main" id="{15D8B6A1-C962-E413-0775-504154447B7A}"/>
              </a:ext>
            </a:extLst>
          </p:cNvPr>
          <p:cNvSpPr txBox="1"/>
          <p:nvPr/>
        </p:nvSpPr>
        <p:spPr>
          <a:xfrm>
            <a:off x="838200" y="1168673"/>
            <a:ext cx="976549" cy="523220"/>
          </a:xfrm>
          <a:prstGeom prst="rect">
            <a:avLst/>
          </a:prstGeom>
        </p:spPr>
        <p:txBody>
          <a:bodyPr vert="horz" wrap="none" lIns="91440" tIns="45720" rIns="91440" bIns="45720" rtlCol="0" anchor="ctr">
            <a:spAutoFit/>
          </a:bodyPr>
          <a:lstStyle/>
          <a:p>
            <a:pPr algn="ctr"/>
            <a:r>
              <a:rPr lang="fr-FR" sz="2800" dirty="0">
                <a:highlight>
                  <a:srgbClr val="17AED9"/>
                </a:highlight>
                <a:latin typeface="Philosopher" panose="02000503000000020004"/>
              </a:rPr>
              <a:t>Le RP</a:t>
            </a:r>
          </a:p>
        </p:txBody>
      </p:sp>
    </p:spTree>
    <p:extLst>
      <p:ext uri="{BB962C8B-B14F-4D97-AF65-F5344CB8AC3E}">
        <p14:creationId xmlns:p14="http://schemas.microsoft.com/office/powerpoint/2010/main" val="25144468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C95930C-38C0-4845-9CA6-2B7EFFCE37FE}"/>
              </a:ext>
            </a:extLst>
          </p:cNvPr>
          <p:cNvSpPr>
            <a:spLocks noGrp="1"/>
          </p:cNvSpPr>
          <p:nvPr>
            <p:ph type="body" sz="quarter" idx="11"/>
          </p:nvPr>
        </p:nvSpPr>
        <p:spPr>
          <a:xfrm>
            <a:off x="3584448" y="177822"/>
            <a:ext cx="4413504" cy="412750"/>
          </a:xfrm>
        </p:spPr>
        <p:txBody>
          <a:bodyPr/>
          <a:lstStyle/>
          <a:p>
            <a:pPr algn="ctr"/>
            <a:r>
              <a:rPr lang="fr-FR" b="1" dirty="0">
                <a:solidFill>
                  <a:schemeClr val="accent1">
                    <a:lumMod val="75000"/>
                  </a:schemeClr>
                </a:solidFill>
                <a:effectLst>
                  <a:outerShdw blurRad="38100" dist="38100" dir="2700000" algn="tl">
                    <a:srgbClr val="000000">
                      <a:alpha val="43137"/>
                    </a:srgbClr>
                  </a:outerShdw>
                </a:effectLst>
              </a:rPr>
              <a:t> </a:t>
            </a:r>
            <a:r>
              <a:rPr lang="fr-FR" sz="2400" b="1" dirty="0">
                <a:solidFill>
                  <a:srgbClr val="0070C0"/>
                </a:solidFill>
              </a:rPr>
              <a:t>WEBINAIRE  06 juin 2023</a:t>
            </a:r>
          </a:p>
          <a:p>
            <a:endParaRPr lang="fr-FR" b="1" dirty="0">
              <a:solidFill>
                <a:schemeClr val="accent1">
                  <a:lumMod val="75000"/>
                </a:schemeClr>
              </a:solidFill>
              <a:effectLst>
                <a:outerShdw blurRad="38100" dist="38100" dir="2700000" algn="tl">
                  <a:srgbClr val="000000">
                    <a:alpha val="43137"/>
                  </a:srgbClr>
                </a:outerShdw>
              </a:effectLst>
            </a:endParaRPr>
          </a:p>
        </p:txBody>
      </p:sp>
      <p:pic>
        <p:nvPicPr>
          <p:cNvPr id="11" name="Image 10">
            <a:extLst>
              <a:ext uri="{FF2B5EF4-FFF2-40B4-BE49-F238E27FC236}">
                <a16:creationId xmlns:a16="http://schemas.microsoft.com/office/drawing/2014/main" id="{369FDBEC-4A35-40E6-941C-AB0FCAD050A6}"/>
              </a:ext>
            </a:extLst>
          </p:cNvPr>
          <p:cNvPicPr>
            <a:picLocks noChangeAspect="1"/>
          </p:cNvPicPr>
          <p:nvPr/>
        </p:nvPicPr>
        <p:blipFill>
          <a:blip r:embed="rId2"/>
          <a:stretch>
            <a:fillRect/>
          </a:stretch>
        </p:blipFill>
        <p:spPr>
          <a:xfrm>
            <a:off x="10723416" y="14886"/>
            <a:ext cx="1468584" cy="985557"/>
          </a:xfrm>
          <a:prstGeom prst="rect">
            <a:avLst/>
          </a:prstGeom>
        </p:spPr>
      </p:pic>
      <p:sp>
        <p:nvSpPr>
          <p:cNvPr id="5" name="ZoneTexte 4">
            <a:extLst>
              <a:ext uri="{FF2B5EF4-FFF2-40B4-BE49-F238E27FC236}">
                <a16:creationId xmlns:a16="http://schemas.microsoft.com/office/drawing/2014/main" id="{E9A323CB-0D07-DDE1-4362-9FB98353DB7E}"/>
              </a:ext>
            </a:extLst>
          </p:cNvPr>
          <p:cNvSpPr txBox="1"/>
          <p:nvPr/>
        </p:nvSpPr>
        <p:spPr>
          <a:xfrm>
            <a:off x="3048000" y="3255219"/>
            <a:ext cx="6096000" cy="369332"/>
          </a:xfrm>
          <a:prstGeom prst="rect">
            <a:avLst/>
          </a:prstGeom>
          <a:noFill/>
        </p:spPr>
        <p:txBody>
          <a:bodyPr wrap="square">
            <a:spAutoFit/>
          </a:bodyPr>
          <a:lstStyle/>
          <a:p>
            <a:r>
              <a:rPr lang="fr-FR" sz="1800" b="0" i="0" u="none" strike="noStrike" baseline="0" dirty="0">
                <a:solidFill>
                  <a:srgbClr val="FFFFFF"/>
                </a:solidFill>
                <a:latin typeface="LiberationSans"/>
              </a:rPr>
              <a:t>DTO.GEN.115 Déclaration</a:t>
            </a:r>
            <a:endParaRPr lang="fr-FR" dirty="0"/>
          </a:p>
        </p:txBody>
      </p:sp>
      <p:sp>
        <p:nvSpPr>
          <p:cNvPr id="12" name="ZoneTexte 11">
            <a:extLst>
              <a:ext uri="{FF2B5EF4-FFF2-40B4-BE49-F238E27FC236}">
                <a16:creationId xmlns:a16="http://schemas.microsoft.com/office/drawing/2014/main" id="{4C8D88F9-ED3C-7574-47FC-DE25239844C6}"/>
              </a:ext>
            </a:extLst>
          </p:cNvPr>
          <p:cNvSpPr txBox="1"/>
          <p:nvPr/>
        </p:nvSpPr>
        <p:spPr>
          <a:xfrm>
            <a:off x="3781477" y="854562"/>
            <a:ext cx="3713004" cy="369332"/>
          </a:xfrm>
          <a:prstGeom prst="rect">
            <a:avLst/>
          </a:prstGeom>
          <a:noFill/>
        </p:spPr>
        <p:txBody>
          <a:bodyPr wrap="none" rtlCol="0">
            <a:spAutoFit/>
          </a:bodyPr>
          <a:lstStyle/>
          <a:p>
            <a:r>
              <a:rPr lang="fr-FR" b="1" dirty="0">
                <a:solidFill>
                  <a:srgbClr val="0070C0"/>
                </a:solidFill>
                <a:effectLst>
                  <a:outerShdw blurRad="38100" dist="38100" dir="2700000" algn="tl">
                    <a:srgbClr val="000000">
                      <a:alpha val="43137"/>
                    </a:srgbClr>
                  </a:outerShdw>
                </a:effectLst>
              </a:rPr>
              <a:t>GESASSO et 6TZen: demande de titre</a:t>
            </a:r>
          </a:p>
        </p:txBody>
      </p:sp>
      <p:pic>
        <p:nvPicPr>
          <p:cNvPr id="3" name="Image 2">
            <a:extLst>
              <a:ext uri="{FF2B5EF4-FFF2-40B4-BE49-F238E27FC236}">
                <a16:creationId xmlns:a16="http://schemas.microsoft.com/office/drawing/2014/main" id="{5F208972-91F3-2E14-9F0C-41A03C8D8C67}"/>
              </a:ext>
            </a:extLst>
          </p:cNvPr>
          <p:cNvPicPr>
            <a:picLocks noChangeAspect="1"/>
          </p:cNvPicPr>
          <p:nvPr/>
        </p:nvPicPr>
        <p:blipFill>
          <a:blip r:embed="rId3"/>
          <a:stretch>
            <a:fillRect/>
          </a:stretch>
        </p:blipFill>
        <p:spPr>
          <a:xfrm>
            <a:off x="2421423" y="1413668"/>
            <a:ext cx="7938135" cy="5152073"/>
          </a:xfrm>
          <a:prstGeom prst="rect">
            <a:avLst/>
          </a:prstGeom>
        </p:spPr>
      </p:pic>
      <p:sp>
        <p:nvSpPr>
          <p:cNvPr id="4" name="ZoneTexte 3">
            <a:extLst>
              <a:ext uri="{FF2B5EF4-FFF2-40B4-BE49-F238E27FC236}">
                <a16:creationId xmlns:a16="http://schemas.microsoft.com/office/drawing/2014/main" id="{3DD0678A-41F2-3E2A-0787-97A90CFF864B}"/>
              </a:ext>
            </a:extLst>
          </p:cNvPr>
          <p:cNvSpPr txBox="1"/>
          <p:nvPr/>
        </p:nvSpPr>
        <p:spPr>
          <a:xfrm>
            <a:off x="838200" y="1168673"/>
            <a:ext cx="976549" cy="523220"/>
          </a:xfrm>
          <a:prstGeom prst="rect">
            <a:avLst/>
          </a:prstGeom>
        </p:spPr>
        <p:txBody>
          <a:bodyPr vert="horz" wrap="none" lIns="91440" tIns="45720" rIns="91440" bIns="45720" rtlCol="0" anchor="ctr">
            <a:spAutoFit/>
          </a:bodyPr>
          <a:lstStyle/>
          <a:p>
            <a:pPr algn="ctr"/>
            <a:r>
              <a:rPr lang="fr-FR" sz="2800" dirty="0">
                <a:highlight>
                  <a:srgbClr val="17AED9"/>
                </a:highlight>
                <a:latin typeface="Philosopher" panose="02000503000000020004"/>
              </a:rPr>
              <a:t>Le RP</a:t>
            </a:r>
          </a:p>
        </p:txBody>
      </p:sp>
      <p:sp>
        <p:nvSpPr>
          <p:cNvPr id="6" name="Bulle narrative : rectangle à coins arrondis 5">
            <a:extLst>
              <a:ext uri="{FF2B5EF4-FFF2-40B4-BE49-F238E27FC236}">
                <a16:creationId xmlns:a16="http://schemas.microsoft.com/office/drawing/2014/main" id="{A61C6577-BDB8-BD0D-7EFF-E7CA4E0134E3}"/>
              </a:ext>
            </a:extLst>
          </p:cNvPr>
          <p:cNvSpPr/>
          <p:nvPr/>
        </p:nvSpPr>
        <p:spPr>
          <a:xfrm>
            <a:off x="7844589" y="3679881"/>
            <a:ext cx="3859587" cy="612648"/>
          </a:xfrm>
          <a:prstGeom prst="wedgeRoundRectCallout">
            <a:avLst>
              <a:gd name="adj1" fmla="val -25821"/>
              <a:gd name="adj2" fmla="val 300782"/>
              <a:gd name="adj3" fmla="val 16667"/>
            </a:avLst>
          </a:prstGeom>
          <a:solidFill>
            <a:srgbClr val="00B0F0"/>
          </a:solid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Cliquer sur: demander la validation de la demande au stagiaire</a:t>
            </a:r>
          </a:p>
        </p:txBody>
      </p:sp>
    </p:spTree>
    <p:extLst>
      <p:ext uri="{BB962C8B-B14F-4D97-AF65-F5344CB8AC3E}">
        <p14:creationId xmlns:p14="http://schemas.microsoft.com/office/powerpoint/2010/main" val="261564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C95930C-38C0-4845-9CA6-2B7EFFCE37FE}"/>
              </a:ext>
            </a:extLst>
          </p:cNvPr>
          <p:cNvSpPr>
            <a:spLocks noGrp="1"/>
          </p:cNvSpPr>
          <p:nvPr>
            <p:ph type="body" sz="quarter" idx="11"/>
          </p:nvPr>
        </p:nvSpPr>
        <p:spPr>
          <a:xfrm>
            <a:off x="3584448" y="177822"/>
            <a:ext cx="4413504" cy="412750"/>
          </a:xfrm>
        </p:spPr>
        <p:txBody>
          <a:bodyPr/>
          <a:lstStyle/>
          <a:p>
            <a:pPr algn="ctr"/>
            <a:r>
              <a:rPr lang="fr-FR" b="1" dirty="0">
                <a:solidFill>
                  <a:schemeClr val="accent1">
                    <a:lumMod val="75000"/>
                  </a:schemeClr>
                </a:solidFill>
                <a:effectLst>
                  <a:outerShdw blurRad="38100" dist="38100" dir="2700000" algn="tl">
                    <a:srgbClr val="000000">
                      <a:alpha val="43137"/>
                    </a:srgbClr>
                  </a:outerShdw>
                </a:effectLst>
              </a:rPr>
              <a:t> </a:t>
            </a:r>
            <a:r>
              <a:rPr lang="fr-FR" sz="2400" b="1" dirty="0">
                <a:solidFill>
                  <a:srgbClr val="0070C0"/>
                </a:solidFill>
              </a:rPr>
              <a:t>WEBINAIRE  06 juin 2023</a:t>
            </a:r>
          </a:p>
          <a:p>
            <a:endParaRPr lang="fr-FR" b="1" dirty="0">
              <a:solidFill>
                <a:schemeClr val="accent1">
                  <a:lumMod val="75000"/>
                </a:schemeClr>
              </a:solidFill>
              <a:effectLst>
                <a:outerShdw blurRad="38100" dist="38100" dir="2700000" algn="tl">
                  <a:srgbClr val="000000">
                    <a:alpha val="43137"/>
                  </a:srgbClr>
                </a:outerShdw>
              </a:effectLst>
            </a:endParaRPr>
          </a:p>
        </p:txBody>
      </p:sp>
      <p:pic>
        <p:nvPicPr>
          <p:cNvPr id="11" name="Image 10">
            <a:extLst>
              <a:ext uri="{FF2B5EF4-FFF2-40B4-BE49-F238E27FC236}">
                <a16:creationId xmlns:a16="http://schemas.microsoft.com/office/drawing/2014/main" id="{369FDBEC-4A35-40E6-941C-AB0FCAD050A6}"/>
              </a:ext>
            </a:extLst>
          </p:cNvPr>
          <p:cNvPicPr>
            <a:picLocks noChangeAspect="1"/>
          </p:cNvPicPr>
          <p:nvPr/>
        </p:nvPicPr>
        <p:blipFill>
          <a:blip r:embed="rId2"/>
          <a:stretch>
            <a:fillRect/>
          </a:stretch>
        </p:blipFill>
        <p:spPr>
          <a:xfrm>
            <a:off x="10723416" y="14886"/>
            <a:ext cx="1468584" cy="985557"/>
          </a:xfrm>
          <a:prstGeom prst="rect">
            <a:avLst/>
          </a:prstGeom>
        </p:spPr>
      </p:pic>
      <p:sp>
        <p:nvSpPr>
          <p:cNvPr id="5" name="ZoneTexte 4">
            <a:extLst>
              <a:ext uri="{FF2B5EF4-FFF2-40B4-BE49-F238E27FC236}">
                <a16:creationId xmlns:a16="http://schemas.microsoft.com/office/drawing/2014/main" id="{E9A323CB-0D07-DDE1-4362-9FB98353DB7E}"/>
              </a:ext>
            </a:extLst>
          </p:cNvPr>
          <p:cNvSpPr txBox="1"/>
          <p:nvPr/>
        </p:nvSpPr>
        <p:spPr>
          <a:xfrm>
            <a:off x="3048000" y="3255219"/>
            <a:ext cx="6096000" cy="369332"/>
          </a:xfrm>
          <a:prstGeom prst="rect">
            <a:avLst/>
          </a:prstGeom>
          <a:noFill/>
        </p:spPr>
        <p:txBody>
          <a:bodyPr wrap="square">
            <a:spAutoFit/>
          </a:bodyPr>
          <a:lstStyle/>
          <a:p>
            <a:r>
              <a:rPr lang="fr-FR" sz="1800" b="0" i="0" u="none" strike="noStrike" baseline="0" dirty="0">
                <a:solidFill>
                  <a:srgbClr val="FFFFFF"/>
                </a:solidFill>
                <a:latin typeface="LiberationSans"/>
              </a:rPr>
              <a:t>DTO.GEN.115 Déclaration</a:t>
            </a:r>
            <a:endParaRPr lang="fr-FR" dirty="0"/>
          </a:p>
        </p:txBody>
      </p:sp>
      <p:sp>
        <p:nvSpPr>
          <p:cNvPr id="12" name="ZoneTexte 11">
            <a:extLst>
              <a:ext uri="{FF2B5EF4-FFF2-40B4-BE49-F238E27FC236}">
                <a16:creationId xmlns:a16="http://schemas.microsoft.com/office/drawing/2014/main" id="{4C8D88F9-ED3C-7574-47FC-DE25239844C6}"/>
              </a:ext>
            </a:extLst>
          </p:cNvPr>
          <p:cNvSpPr txBox="1"/>
          <p:nvPr/>
        </p:nvSpPr>
        <p:spPr>
          <a:xfrm>
            <a:off x="3781477" y="854562"/>
            <a:ext cx="3713004" cy="369332"/>
          </a:xfrm>
          <a:prstGeom prst="rect">
            <a:avLst/>
          </a:prstGeom>
          <a:noFill/>
        </p:spPr>
        <p:txBody>
          <a:bodyPr wrap="none" rtlCol="0">
            <a:spAutoFit/>
          </a:bodyPr>
          <a:lstStyle/>
          <a:p>
            <a:r>
              <a:rPr lang="fr-FR" b="1" dirty="0">
                <a:solidFill>
                  <a:srgbClr val="0070C0"/>
                </a:solidFill>
                <a:effectLst>
                  <a:outerShdw blurRad="38100" dist="38100" dir="2700000" algn="tl">
                    <a:srgbClr val="000000">
                      <a:alpha val="43137"/>
                    </a:srgbClr>
                  </a:outerShdw>
                </a:effectLst>
              </a:rPr>
              <a:t>GESASSO et 6TZen: demande de titre</a:t>
            </a:r>
          </a:p>
        </p:txBody>
      </p:sp>
      <p:pic>
        <p:nvPicPr>
          <p:cNvPr id="3" name="Image 2">
            <a:extLst>
              <a:ext uri="{FF2B5EF4-FFF2-40B4-BE49-F238E27FC236}">
                <a16:creationId xmlns:a16="http://schemas.microsoft.com/office/drawing/2014/main" id="{EA1391F7-405A-F3E5-0616-EF6A908A2424}"/>
              </a:ext>
            </a:extLst>
          </p:cNvPr>
          <p:cNvPicPr>
            <a:picLocks noChangeAspect="1"/>
          </p:cNvPicPr>
          <p:nvPr/>
        </p:nvPicPr>
        <p:blipFill>
          <a:blip r:embed="rId3"/>
          <a:stretch>
            <a:fillRect/>
          </a:stretch>
        </p:blipFill>
        <p:spPr>
          <a:xfrm>
            <a:off x="2969522" y="2061101"/>
            <a:ext cx="5457825" cy="4105275"/>
          </a:xfrm>
          <a:prstGeom prst="rect">
            <a:avLst/>
          </a:prstGeom>
        </p:spPr>
      </p:pic>
      <p:sp>
        <p:nvSpPr>
          <p:cNvPr id="4" name="ZoneTexte 3">
            <a:extLst>
              <a:ext uri="{FF2B5EF4-FFF2-40B4-BE49-F238E27FC236}">
                <a16:creationId xmlns:a16="http://schemas.microsoft.com/office/drawing/2014/main" id="{49751048-26D1-5CF2-58CE-D936010031CF}"/>
              </a:ext>
            </a:extLst>
          </p:cNvPr>
          <p:cNvSpPr txBox="1"/>
          <p:nvPr/>
        </p:nvSpPr>
        <p:spPr>
          <a:xfrm>
            <a:off x="838200" y="1320273"/>
            <a:ext cx="1821012" cy="523220"/>
          </a:xfrm>
          <a:prstGeom prst="rect">
            <a:avLst/>
          </a:prstGeom>
        </p:spPr>
        <p:txBody>
          <a:bodyPr vert="horz" wrap="none" lIns="91440" tIns="45720" rIns="91440" bIns="45720" rtlCol="0" anchor="ctr">
            <a:spAutoFit/>
          </a:bodyPr>
          <a:lstStyle/>
          <a:p>
            <a:pPr algn="ctr"/>
            <a:r>
              <a:rPr lang="fr-FR" sz="2800" dirty="0">
                <a:highlight>
                  <a:srgbClr val="00FF00"/>
                </a:highlight>
                <a:latin typeface="Philosopher" panose="02000503000000020004"/>
              </a:rPr>
              <a:t>Le stagiaire</a:t>
            </a:r>
          </a:p>
        </p:txBody>
      </p:sp>
      <p:sp>
        <p:nvSpPr>
          <p:cNvPr id="6" name="Bulle narrative : rectangle à coins arrondis 5">
            <a:extLst>
              <a:ext uri="{FF2B5EF4-FFF2-40B4-BE49-F238E27FC236}">
                <a16:creationId xmlns:a16="http://schemas.microsoft.com/office/drawing/2014/main" id="{0A1561C2-8A4D-8E3F-C2BB-68675832E5EA}"/>
              </a:ext>
            </a:extLst>
          </p:cNvPr>
          <p:cNvSpPr/>
          <p:nvPr/>
        </p:nvSpPr>
        <p:spPr>
          <a:xfrm>
            <a:off x="8397337" y="2602859"/>
            <a:ext cx="3859587" cy="612648"/>
          </a:xfrm>
          <a:prstGeom prst="wedgeRoundRectCallout">
            <a:avLst>
              <a:gd name="adj1" fmla="val -65173"/>
              <a:gd name="adj2" fmla="val 260306"/>
              <a:gd name="adj3" fmla="val 16667"/>
            </a:avLst>
          </a:prstGeom>
          <a:solidFill>
            <a:srgbClr val="00B0F0"/>
          </a:solid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Cliquer Ici</a:t>
            </a:r>
          </a:p>
        </p:txBody>
      </p:sp>
    </p:spTree>
    <p:extLst>
      <p:ext uri="{BB962C8B-B14F-4D97-AF65-F5344CB8AC3E}">
        <p14:creationId xmlns:p14="http://schemas.microsoft.com/office/powerpoint/2010/main" val="14951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C95930C-38C0-4845-9CA6-2B7EFFCE37FE}"/>
              </a:ext>
            </a:extLst>
          </p:cNvPr>
          <p:cNvSpPr>
            <a:spLocks noGrp="1"/>
          </p:cNvSpPr>
          <p:nvPr>
            <p:ph type="body" sz="quarter" idx="11"/>
          </p:nvPr>
        </p:nvSpPr>
        <p:spPr>
          <a:xfrm>
            <a:off x="3584448" y="177822"/>
            <a:ext cx="4413504" cy="412750"/>
          </a:xfrm>
        </p:spPr>
        <p:txBody>
          <a:bodyPr/>
          <a:lstStyle/>
          <a:p>
            <a:pPr algn="ctr"/>
            <a:r>
              <a:rPr lang="fr-FR" b="1" dirty="0">
                <a:solidFill>
                  <a:schemeClr val="accent1">
                    <a:lumMod val="75000"/>
                  </a:schemeClr>
                </a:solidFill>
                <a:effectLst>
                  <a:outerShdw blurRad="38100" dist="38100" dir="2700000" algn="tl">
                    <a:srgbClr val="000000">
                      <a:alpha val="43137"/>
                    </a:srgbClr>
                  </a:outerShdw>
                </a:effectLst>
              </a:rPr>
              <a:t> </a:t>
            </a:r>
            <a:r>
              <a:rPr lang="fr-FR" sz="2400" b="1" dirty="0">
                <a:solidFill>
                  <a:srgbClr val="0070C0"/>
                </a:solidFill>
              </a:rPr>
              <a:t>WEBINAIRE  06 juin 2023</a:t>
            </a:r>
          </a:p>
          <a:p>
            <a:endParaRPr lang="fr-FR" b="1" dirty="0">
              <a:solidFill>
                <a:schemeClr val="accent1">
                  <a:lumMod val="75000"/>
                </a:schemeClr>
              </a:solidFill>
              <a:effectLst>
                <a:outerShdw blurRad="38100" dist="38100" dir="2700000" algn="tl">
                  <a:srgbClr val="000000">
                    <a:alpha val="43137"/>
                  </a:srgbClr>
                </a:outerShdw>
              </a:effectLst>
            </a:endParaRPr>
          </a:p>
        </p:txBody>
      </p:sp>
      <p:pic>
        <p:nvPicPr>
          <p:cNvPr id="11" name="Image 10">
            <a:extLst>
              <a:ext uri="{FF2B5EF4-FFF2-40B4-BE49-F238E27FC236}">
                <a16:creationId xmlns:a16="http://schemas.microsoft.com/office/drawing/2014/main" id="{369FDBEC-4A35-40E6-941C-AB0FCAD050A6}"/>
              </a:ext>
            </a:extLst>
          </p:cNvPr>
          <p:cNvPicPr>
            <a:picLocks noChangeAspect="1"/>
          </p:cNvPicPr>
          <p:nvPr/>
        </p:nvPicPr>
        <p:blipFill>
          <a:blip r:embed="rId2"/>
          <a:stretch>
            <a:fillRect/>
          </a:stretch>
        </p:blipFill>
        <p:spPr>
          <a:xfrm>
            <a:off x="10723416" y="14886"/>
            <a:ext cx="1468584" cy="985557"/>
          </a:xfrm>
          <a:prstGeom prst="rect">
            <a:avLst/>
          </a:prstGeom>
        </p:spPr>
      </p:pic>
      <p:sp>
        <p:nvSpPr>
          <p:cNvPr id="5" name="ZoneTexte 4">
            <a:extLst>
              <a:ext uri="{FF2B5EF4-FFF2-40B4-BE49-F238E27FC236}">
                <a16:creationId xmlns:a16="http://schemas.microsoft.com/office/drawing/2014/main" id="{E9A323CB-0D07-DDE1-4362-9FB98353DB7E}"/>
              </a:ext>
            </a:extLst>
          </p:cNvPr>
          <p:cNvSpPr txBox="1"/>
          <p:nvPr/>
        </p:nvSpPr>
        <p:spPr>
          <a:xfrm>
            <a:off x="3048000" y="3255219"/>
            <a:ext cx="6096000" cy="369332"/>
          </a:xfrm>
          <a:prstGeom prst="rect">
            <a:avLst/>
          </a:prstGeom>
          <a:noFill/>
        </p:spPr>
        <p:txBody>
          <a:bodyPr wrap="square">
            <a:spAutoFit/>
          </a:bodyPr>
          <a:lstStyle/>
          <a:p>
            <a:r>
              <a:rPr lang="fr-FR" sz="1800" b="0" i="0" u="none" strike="noStrike" baseline="0" dirty="0">
                <a:solidFill>
                  <a:srgbClr val="FFFFFF"/>
                </a:solidFill>
                <a:latin typeface="LiberationSans"/>
              </a:rPr>
              <a:t>DTO.GEN.115 Déclaration</a:t>
            </a:r>
            <a:endParaRPr lang="fr-FR" dirty="0"/>
          </a:p>
        </p:txBody>
      </p:sp>
      <p:sp>
        <p:nvSpPr>
          <p:cNvPr id="12" name="ZoneTexte 11">
            <a:extLst>
              <a:ext uri="{FF2B5EF4-FFF2-40B4-BE49-F238E27FC236}">
                <a16:creationId xmlns:a16="http://schemas.microsoft.com/office/drawing/2014/main" id="{4C8D88F9-ED3C-7574-47FC-DE25239844C6}"/>
              </a:ext>
            </a:extLst>
          </p:cNvPr>
          <p:cNvSpPr txBox="1"/>
          <p:nvPr/>
        </p:nvSpPr>
        <p:spPr>
          <a:xfrm>
            <a:off x="3781477" y="854562"/>
            <a:ext cx="3713004" cy="369332"/>
          </a:xfrm>
          <a:prstGeom prst="rect">
            <a:avLst/>
          </a:prstGeom>
          <a:noFill/>
        </p:spPr>
        <p:txBody>
          <a:bodyPr wrap="none" rtlCol="0">
            <a:spAutoFit/>
          </a:bodyPr>
          <a:lstStyle/>
          <a:p>
            <a:r>
              <a:rPr lang="fr-FR" b="1" dirty="0">
                <a:solidFill>
                  <a:srgbClr val="0070C0"/>
                </a:solidFill>
                <a:effectLst>
                  <a:outerShdw blurRad="38100" dist="38100" dir="2700000" algn="tl">
                    <a:srgbClr val="000000">
                      <a:alpha val="43137"/>
                    </a:srgbClr>
                  </a:outerShdw>
                </a:effectLst>
              </a:rPr>
              <a:t>GESASSO et 6TZen: demande de titre</a:t>
            </a:r>
          </a:p>
        </p:txBody>
      </p:sp>
      <p:pic>
        <p:nvPicPr>
          <p:cNvPr id="3" name="Image 2">
            <a:extLst>
              <a:ext uri="{FF2B5EF4-FFF2-40B4-BE49-F238E27FC236}">
                <a16:creationId xmlns:a16="http://schemas.microsoft.com/office/drawing/2014/main" id="{5EDE7385-5ADB-320D-3D69-0386D7188128}"/>
              </a:ext>
            </a:extLst>
          </p:cNvPr>
          <p:cNvPicPr>
            <a:picLocks noChangeAspect="1"/>
          </p:cNvPicPr>
          <p:nvPr/>
        </p:nvPicPr>
        <p:blipFill>
          <a:blip r:embed="rId3"/>
          <a:stretch>
            <a:fillRect/>
          </a:stretch>
        </p:blipFill>
        <p:spPr>
          <a:xfrm>
            <a:off x="438150" y="1843493"/>
            <a:ext cx="10915650" cy="4829175"/>
          </a:xfrm>
          <a:prstGeom prst="rect">
            <a:avLst/>
          </a:prstGeom>
        </p:spPr>
      </p:pic>
      <p:sp>
        <p:nvSpPr>
          <p:cNvPr id="4" name="ZoneTexte 3">
            <a:extLst>
              <a:ext uri="{FF2B5EF4-FFF2-40B4-BE49-F238E27FC236}">
                <a16:creationId xmlns:a16="http://schemas.microsoft.com/office/drawing/2014/main" id="{66E0DF05-3D12-D05A-E77E-FE5F766F57DC}"/>
              </a:ext>
            </a:extLst>
          </p:cNvPr>
          <p:cNvSpPr txBox="1"/>
          <p:nvPr/>
        </p:nvSpPr>
        <p:spPr>
          <a:xfrm>
            <a:off x="367946" y="1320273"/>
            <a:ext cx="2761525" cy="523220"/>
          </a:xfrm>
          <a:prstGeom prst="rect">
            <a:avLst/>
          </a:prstGeom>
        </p:spPr>
        <p:txBody>
          <a:bodyPr vert="horz" wrap="none" lIns="91440" tIns="45720" rIns="91440" bIns="45720" rtlCol="0" anchor="ctr">
            <a:spAutoFit/>
          </a:bodyPr>
          <a:lstStyle/>
          <a:p>
            <a:pPr algn="ctr"/>
            <a:r>
              <a:rPr lang="fr-FR" sz="2800" dirty="0">
                <a:highlight>
                  <a:srgbClr val="00FF00"/>
                </a:highlight>
                <a:latin typeface="Philosopher" panose="02000503000000020004"/>
              </a:rPr>
              <a:t>Le stagiaire valide</a:t>
            </a:r>
          </a:p>
        </p:txBody>
      </p:sp>
      <p:sp>
        <p:nvSpPr>
          <p:cNvPr id="7" name="Bulle narrative : rectangle à coins arrondis 6">
            <a:extLst>
              <a:ext uri="{FF2B5EF4-FFF2-40B4-BE49-F238E27FC236}">
                <a16:creationId xmlns:a16="http://schemas.microsoft.com/office/drawing/2014/main" id="{809271CA-43A4-0BDB-78BD-15610570B4DF}"/>
              </a:ext>
            </a:extLst>
          </p:cNvPr>
          <p:cNvSpPr/>
          <p:nvPr/>
        </p:nvSpPr>
        <p:spPr>
          <a:xfrm>
            <a:off x="6291714" y="3284535"/>
            <a:ext cx="3859587" cy="612648"/>
          </a:xfrm>
          <a:prstGeom prst="wedgeRoundRectCallout">
            <a:avLst>
              <a:gd name="adj1" fmla="val -59953"/>
              <a:gd name="adj2" fmla="val 432328"/>
              <a:gd name="adj3" fmla="val 16667"/>
            </a:avLst>
          </a:prstGeom>
          <a:solidFill>
            <a:srgbClr val="00B0F0"/>
          </a:solid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Cliquer ici pour valider et lancer la demande de titre à la DSAC/IR</a:t>
            </a:r>
          </a:p>
        </p:txBody>
      </p:sp>
      <p:sp>
        <p:nvSpPr>
          <p:cNvPr id="8" name="Bulle narrative : rectangle à coins arrondis 7">
            <a:extLst>
              <a:ext uri="{FF2B5EF4-FFF2-40B4-BE49-F238E27FC236}">
                <a16:creationId xmlns:a16="http://schemas.microsoft.com/office/drawing/2014/main" id="{A874E44E-61AA-B980-6E08-529E9FD7D632}"/>
              </a:ext>
            </a:extLst>
          </p:cNvPr>
          <p:cNvSpPr/>
          <p:nvPr/>
        </p:nvSpPr>
        <p:spPr>
          <a:xfrm>
            <a:off x="3584448" y="1487884"/>
            <a:ext cx="3859587" cy="612648"/>
          </a:xfrm>
          <a:prstGeom prst="wedgeRoundRectCallout">
            <a:avLst>
              <a:gd name="adj1" fmla="val -118580"/>
              <a:gd name="adj2" fmla="val 389322"/>
              <a:gd name="adj3" fmla="val 16667"/>
            </a:avLst>
          </a:prstGeom>
          <a:solidFill>
            <a:srgbClr val="00B0F0"/>
          </a:solid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Cocher la case</a:t>
            </a:r>
          </a:p>
        </p:txBody>
      </p:sp>
    </p:spTree>
    <p:extLst>
      <p:ext uri="{BB962C8B-B14F-4D97-AF65-F5344CB8AC3E}">
        <p14:creationId xmlns:p14="http://schemas.microsoft.com/office/powerpoint/2010/main" val="128081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C95930C-38C0-4845-9CA6-2B7EFFCE37FE}"/>
              </a:ext>
            </a:extLst>
          </p:cNvPr>
          <p:cNvSpPr>
            <a:spLocks noGrp="1"/>
          </p:cNvSpPr>
          <p:nvPr>
            <p:ph type="body" sz="quarter" idx="11"/>
          </p:nvPr>
        </p:nvSpPr>
        <p:spPr>
          <a:xfrm>
            <a:off x="3584448" y="177822"/>
            <a:ext cx="4413504" cy="412750"/>
          </a:xfrm>
        </p:spPr>
        <p:txBody>
          <a:bodyPr/>
          <a:lstStyle/>
          <a:p>
            <a:pPr algn="ctr"/>
            <a:r>
              <a:rPr lang="fr-FR" b="1" dirty="0">
                <a:solidFill>
                  <a:schemeClr val="accent1">
                    <a:lumMod val="75000"/>
                  </a:schemeClr>
                </a:solidFill>
                <a:effectLst>
                  <a:outerShdw blurRad="38100" dist="38100" dir="2700000" algn="tl">
                    <a:srgbClr val="000000">
                      <a:alpha val="43137"/>
                    </a:srgbClr>
                  </a:outerShdw>
                </a:effectLst>
              </a:rPr>
              <a:t> </a:t>
            </a:r>
            <a:r>
              <a:rPr lang="fr-FR" sz="2400" b="1" dirty="0">
                <a:solidFill>
                  <a:srgbClr val="0070C0"/>
                </a:solidFill>
              </a:rPr>
              <a:t>WEBINAIRE  06 juin 2023</a:t>
            </a:r>
          </a:p>
          <a:p>
            <a:endParaRPr lang="fr-FR" b="1" dirty="0">
              <a:solidFill>
                <a:schemeClr val="accent1">
                  <a:lumMod val="75000"/>
                </a:schemeClr>
              </a:solidFill>
              <a:effectLst>
                <a:outerShdw blurRad="38100" dist="38100" dir="2700000" algn="tl">
                  <a:srgbClr val="000000">
                    <a:alpha val="43137"/>
                  </a:srgbClr>
                </a:outerShdw>
              </a:effectLst>
            </a:endParaRPr>
          </a:p>
        </p:txBody>
      </p:sp>
      <p:pic>
        <p:nvPicPr>
          <p:cNvPr id="11" name="Image 10">
            <a:extLst>
              <a:ext uri="{FF2B5EF4-FFF2-40B4-BE49-F238E27FC236}">
                <a16:creationId xmlns:a16="http://schemas.microsoft.com/office/drawing/2014/main" id="{369FDBEC-4A35-40E6-941C-AB0FCAD050A6}"/>
              </a:ext>
            </a:extLst>
          </p:cNvPr>
          <p:cNvPicPr>
            <a:picLocks noChangeAspect="1"/>
          </p:cNvPicPr>
          <p:nvPr/>
        </p:nvPicPr>
        <p:blipFill>
          <a:blip r:embed="rId2"/>
          <a:stretch>
            <a:fillRect/>
          </a:stretch>
        </p:blipFill>
        <p:spPr>
          <a:xfrm>
            <a:off x="10723416" y="14886"/>
            <a:ext cx="1468584" cy="985557"/>
          </a:xfrm>
          <a:prstGeom prst="rect">
            <a:avLst/>
          </a:prstGeom>
        </p:spPr>
      </p:pic>
      <p:sp>
        <p:nvSpPr>
          <p:cNvPr id="5" name="ZoneTexte 4">
            <a:extLst>
              <a:ext uri="{FF2B5EF4-FFF2-40B4-BE49-F238E27FC236}">
                <a16:creationId xmlns:a16="http://schemas.microsoft.com/office/drawing/2014/main" id="{E9A323CB-0D07-DDE1-4362-9FB98353DB7E}"/>
              </a:ext>
            </a:extLst>
          </p:cNvPr>
          <p:cNvSpPr txBox="1"/>
          <p:nvPr/>
        </p:nvSpPr>
        <p:spPr>
          <a:xfrm>
            <a:off x="3048000" y="3255219"/>
            <a:ext cx="6096000" cy="369332"/>
          </a:xfrm>
          <a:prstGeom prst="rect">
            <a:avLst/>
          </a:prstGeom>
          <a:noFill/>
        </p:spPr>
        <p:txBody>
          <a:bodyPr wrap="square">
            <a:spAutoFit/>
          </a:bodyPr>
          <a:lstStyle/>
          <a:p>
            <a:r>
              <a:rPr lang="fr-FR" sz="1800" b="0" i="0" u="none" strike="noStrike" baseline="0" dirty="0">
                <a:solidFill>
                  <a:srgbClr val="FFFFFF"/>
                </a:solidFill>
                <a:latin typeface="LiberationSans"/>
              </a:rPr>
              <a:t>DTO.GEN.115 Déclaration</a:t>
            </a:r>
            <a:endParaRPr lang="fr-FR" dirty="0"/>
          </a:p>
        </p:txBody>
      </p:sp>
      <p:sp>
        <p:nvSpPr>
          <p:cNvPr id="12" name="ZoneTexte 11">
            <a:extLst>
              <a:ext uri="{FF2B5EF4-FFF2-40B4-BE49-F238E27FC236}">
                <a16:creationId xmlns:a16="http://schemas.microsoft.com/office/drawing/2014/main" id="{4C8D88F9-ED3C-7574-47FC-DE25239844C6}"/>
              </a:ext>
            </a:extLst>
          </p:cNvPr>
          <p:cNvSpPr txBox="1"/>
          <p:nvPr/>
        </p:nvSpPr>
        <p:spPr>
          <a:xfrm>
            <a:off x="3781477" y="854562"/>
            <a:ext cx="2690288" cy="369332"/>
          </a:xfrm>
          <a:prstGeom prst="rect">
            <a:avLst/>
          </a:prstGeom>
          <a:noFill/>
        </p:spPr>
        <p:txBody>
          <a:bodyPr wrap="none" rtlCol="0">
            <a:spAutoFit/>
          </a:bodyPr>
          <a:lstStyle/>
          <a:p>
            <a:r>
              <a:rPr lang="fr-FR" b="1" dirty="0">
                <a:solidFill>
                  <a:srgbClr val="0070C0"/>
                </a:solidFill>
                <a:effectLst>
                  <a:outerShdw blurRad="38100" dist="38100" dir="2700000" algn="tl">
                    <a:srgbClr val="000000">
                      <a:alpha val="43137"/>
                    </a:srgbClr>
                  </a:outerShdw>
                </a:effectLst>
              </a:rPr>
              <a:t>GESASSO et 6TZen: le titre</a:t>
            </a:r>
          </a:p>
        </p:txBody>
      </p:sp>
      <p:sp>
        <p:nvSpPr>
          <p:cNvPr id="3" name="ZoneTexte 2">
            <a:extLst>
              <a:ext uri="{FF2B5EF4-FFF2-40B4-BE49-F238E27FC236}">
                <a16:creationId xmlns:a16="http://schemas.microsoft.com/office/drawing/2014/main" id="{C3299ED5-86D3-CC34-53F0-05559ACB7A7E}"/>
              </a:ext>
            </a:extLst>
          </p:cNvPr>
          <p:cNvSpPr txBox="1"/>
          <p:nvPr/>
        </p:nvSpPr>
        <p:spPr>
          <a:xfrm>
            <a:off x="1053871" y="1320273"/>
            <a:ext cx="1389676" cy="523220"/>
          </a:xfrm>
          <a:prstGeom prst="rect">
            <a:avLst/>
          </a:prstGeom>
        </p:spPr>
        <p:txBody>
          <a:bodyPr vert="horz" wrap="none" lIns="91440" tIns="45720" rIns="91440" bIns="45720" rtlCol="0" anchor="ctr">
            <a:spAutoFit/>
          </a:bodyPr>
          <a:lstStyle/>
          <a:p>
            <a:pPr algn="ctr"/>
            <a:r>
              <a:rPr lang="fr-FR" sz="2800" dirty="0">
                <a:highlight>
                  <a:srgbClr val="FF00FF"/>
                </a:highlight>
                <a:latin typeface="Philosopher" panose="02000503000000020004"/>
              </a:rPr>
              <a:t>DSAC/IR</a:t>
            </a:r>
          </a:p>
        </p:txBody>
      </p:sp>
      <p:sp>
        <p:nvSpPr>
          <p:cNvPr id="4" name="ZoneTexte 3">
            <a:extLst>
              <a:ext uri="{FF2B5EF4-FFF2-40B4-BE49-F238E27FC236}">
                <a16:creationId xmlns:a16="http://schemas.microsoft.com/office/drawing/2014/main" id="{6AC9C542-63A5-35B7-A5E3-95E2A37A9319}"/>
              </a:ext>
            </a:extLst>
          </p:cNvPr>
          <p:cNvSpPr txBox="1"/>
          <p:nvPr/>
        </p:nvSpPr>
        <p:spPr>
          <a:xfrm>
            <a:off x="808361" y="2826586"/>
            <a:ext cx="6807248" cy="523220"/>
          </a:xfrm>
          <a:prstGeom prst="rect">
            <a:avLst/>
          </a:prstGeom>
        </p:spPr>
        <p:txBody>
          <a:bodyPr vert="horz" wrap="none" lIns="91440" tIns="45720" rIns="91440" bIns="45720" rtlCol="0" anchor="ctr">
            <a:spAutoFit/>
          </a:bodyPr>
          <a:lstStyle/>
          <a:p>
            <a:r>
              <a:rPr lang="fr-FR" sz="2800" dirty="0">
                <a:latin typeface="Philosopher" panose="02000503000000020004"/>
              </a:rPr>
              <a:t>Le titre SPL est envoyé à l’adresse du stagiaire</a:t>
            </a:r>
          </a:p>
        </p:txBody>
      </p:sp>
    </p:spTree>
    <p:extLst>
      <p:ext uri="{BB962C8B-B14F-4D97-AF65-F5344CB8AC3E}">
        <p14:creationId xmlns:p14="http://schemas.microsoft.com/office/powerpoint/2010/main" val="14980440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C95930C-38C0-4845-9CA6-2B7EFFCE37FE}"/>
              </a:ext>
            </a:extLst>
          </p:cNvPr>
          <p:cNvSpPr>
            <a:spLocks noGrp="1"/>
          </p:cNvSpPr>
          <p:nvPr>
            <p:ph type="body" sz="quarter" idx="11"/>
          </p:nvPr>
        </p:nvSpPr>
        <p:spPr>
          <a:xfrm>
            <a:off x="3584448" y="177822"/>
            <a:ext cx="4413504" cy="412750"/>
          </a:xfrm>
        </p:spPr>
        <p:txBody>
          <a:bodyPr/>
          <a:lstStyle/>
          <a:p>
            <a:pPr algn="ctr"/>
            <a:r>
              <a:rPr lang="fr-FR" b="1" dirty="0">
                <a:solidFill>
                  <a:schemeClr val="accent1">
                    <a:lumMod val="75000"/>
                  </a:schemeClr>
                </a:solidFill>
                <a:effectLst>
                  <a:outerShdw blurRad="38100" dist="38100" dir="2700000" algn="tl">
                    <a:srgbClr val="000000">
                      <a:alpha val="43137"/>
                    </a:srgbClr>
                  </a:outerShdw>
                </a:effectLst>
              </a:rPr>
              <a:t> </a:t>
            </a:r>
            <a:r>
              <a:rPr lang="fr-FR" sz="2400" b="1" dirty="0">
                <a:solidFill>
                  <a:srgbClr val="0070C0"/>
                </a:solidFill>
              </a:rPr>
              <a:t>WEBINAIRE  06 juin 2023</a:t>
            </a:r>
          </a:p>
          <a:p>
            <a:endParaRPr lang="fr-FR" b="1" dirty="0">
              <a:solidFill>
                <a:schemeClr val="accent1">
                  <a:lumMod val="75000"/>
                </a:schemeClr>
              </a:solidFill>
              <a:effectLst>
                <a:outerShdw blurRad="38100" dist="38100" dir="2700000" algn="tl">
                  <a:srgbClr val="000000">
                    <a:alpha val="43137"/>
                  </a:srgbClr>
                </a:outerShdw>
              </a:effectLst>
            </a:endParaRPr>
          </a:p>
        </p:txBody>
      </p:sp>
      <p:pic>
        <p:nvPicPr>
          <p:cNvPr id="11" name="Image 10">
            <a:extLst>
              <a:ext uri="{FF2B5EF4-FFF2-40B4-BE49-F238E27FC236}">
                <a16:creationId xmlns:a16="http://schemas.microsoft.com/office/drawing/2014/main" id="{369FDBEC-4A35-40E6-941C-AB0FCAD050A6}"/>
              </a:ext>
            </a:extLst>
          </p:cNvPr>
          <p:cNvPicPr>
            <a:picLocks noChangeAspect="1"/>
          </p:cNvPicPr>
          <p:nvPr/>
        </p:nvPicPr>
        <p:blipFill>
          <a:blip r:embed="rId2"/>
          <a:stretch>
            <a:fillRect/>
          </a:stretch>
        </p:blipFill>
        <p:spPr>
          <a:xfrm>
            <a:off x="10723416" y="14886"/>
            <a:ext cx="1468584" cy="985557"/>
          </a:xfrm>
          <a:prstGeom prst="rect">
            <a:avLst/>
          </a:prstGeom>
        </p:spPr>
      </p:pic>
      <p:sp>
        <p:nvSpPr>
          <p:cNvPr id="5" name="ZoneTexte 4">
            <a:extLst>
              <a:ext uri="{FF2B5EF4-FFF2-40B4-BE49-F238E27FC236}">
                <a16:creationId xmlns:a16="http://schemas.microsoft.com/office/drawing/2014/main" id="{E9A323CB-0D07-DDE1-4362-9FB98353DB7E}"/>
              </a:ext>
            </a:extLst>
          </p:cNvPr>
          <p:cNvSpPr txBox="1"/>
          <p:nvPr/>
        </p:nvSpPr>
        <p:spPr>
          <a:xfrm>
            <a:off x="3048000" y="3255219"/>
            <a:ext cx="6096000" cy="369332"/>
          </a:xfrm>
          <a:prstGeom prst="rect">
            <a:avLst/>
          </a:prstGeom>
          <a:noFill/>
        </p:spPr>
        <p:txBody>
          <a:bodyPr wrap="square">
            <a:spAutoFit/>
          </a:bodyPr>
          <a:lstStyle/>
          <a:p>
            <a:r>
              <a:rPr lang="fr-FR" sz="1800" b="0" i="0" u="none" strike="noStrike" baseline="0" dirty="0">
                <a:solidFill>
                  <a:srgbClr val="FFFFFF"/>
                </a:solidFill>
                <a:latin typeface="LiberationSans"/>
              </a:rPr>
              <a:t>DTO.GEN.115 Déclaration</a:t>
            </a:r>
            <a:endParaRPr lang="fr-FR" dirty="0"/>
          </a:p>
        </p:txBody>
      </p:sp>
      <p:sp>
        <p:nvSpPr>
          <p:cNvPr id="12" name="ZoneTexte 11">
            <a:extLst>
              <a:ext uri="{FF2B5EF4-FFF2-40B4-BE49-F238E27FC236}">
                <a16:creationId xmlns:a16="http://schemas.microsoft.com/office/drawing/2014/main" id="{4C8D88F9-ED3C-7574-47FC-DE25239844C6}"/>
              </a:ext>
            </a:extLst>
          </p:cNvPr>
          <p:cNvSpPr txBox="1"/>
          <p:nvPr/>
        </p:nvSpPr>
        <p:spPr>
          <a:xfrm>
            <a:off x="3781477" y="854562"/>
            <a:ext cx="3713004" cy="369332"/>
          </a:xfrm>
          <a:prstGeom prst="rect">
            <a:avLst/>
          </a:prstGeom>
          <a:noFill/>
        </p:spPr>
        <p:txBody>
          <a:bodyPr wrap="none" rtlCol="0">
            <a:spAutoFit/>
          </a:bodyPr>
          <a:lstStyle/>
          <a:p>
            <a:r>
              <a:rPr lang="fr-FR" b="1" dirty="0">
                <a:solidFill>
                  <a:srgbClr val="0070C0"/>
                </a:solidFill>
                <a:effectLst>
                  <a:outerShdw blurRad="38100" dist="38100" dir="2700000" algn="tl">
                    <a:srgbClr val="000000">
                      <a:alpha val="43137"/>
                    </a:srgbClr>
                  </a:outerShdw>
                </a:effectLst>
              </a:rPr>
              <a:t>GESASSO et 6TZen: demande de titre</a:t>
            </a:r>
          </a:p>
        </p:txBody>
      </p:sp>
      <p:pic>
        <p:nvPicPr>
          <p:cNvPr id="3" name="Image 2" descr="Capture d’écran 2020-11-11 à 10.53.12.png">
            <a:extLst>
              <a:ext uri="{FF2B5EF4-FFF2-40B4-BE49-F238E27FC236}">
                <a16:creationId xmlns:a16="http://schemas.microsoft.com/office/drawing/2014/main" id="{78F9FDDB-9466-BD12-01A3-2B61075781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3173" y="1425257"/>
            <a:ext cx="3316053" cy="4007485"/>
          </a:xfrm>
          <a:prstGeom prst="rect">
            <a:avLst/>
          </a:prstGeom>
        </p:spPr>
      </p:pic>
    </p:spTree>
    <p:extLst>
      <p:ext uri="{BB962C8B-B14F-4D97-AF65-F5344CB8AC3E}">
        <p14:creationId xmlns:p14="http://schemas.microsoft.com/office/powerpoint/2010/main" val="20156915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096FD847-1F7C-4107-958D-B9B3B30B2DAC}"/>
              </a:ext>
            </a:extLst>
          </p:cNvPr>
          <p:cNvGrpSpPr/>
          <p:nvPr/>
        </p:nvGrpSpPr>
        <p:grpSpPr>
          <a:xfrm>
            <a:off x="8139199" y="564138"/>
            <a:ext cx="3351108" cy="2474976"/>
            <a:chOff x="8139199" y="451104"/>
            <a:chExt cx="3351108" cy="2474976"/>
          </a:xfrm>
        </p:grpSpPr>
        <p:sp>
          <p:nvSpPr>
            <p:cNvPr id="5" name="Rectangle 4">
              <a:extLst>
                <a:ext uri="{FF2B5EF4-FFF2-40B4-BE49-F238E27FC236}">
                  <a16:creationId xmlns:a16="http://schemas.microsoft.com/office/drawing/2014/main" id="{6A5B3709-9E9B-4204-866E-C39DA2D67C0A}"/>
                </a:ext>
              </a:extLst>
            </p:cNvPr>
            <p:cNvSpPr/>
            <p:nvPr/>
          </p:nvSpPr>
          <p:spPr>
            <a:xfrm>
              <a:off x="8327136" y="451104"/>
              <a:ext cx="2804160" cy="2474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376E99FB-6D2A-4431-B09B-20F7B9996AD0}"/>
                </a:ext>
              </a:extLst>
            </p:cNvPr>
            <p:cNvPicPr>
              <a:picLocks noChangeAspect="1"/>
            </p:cNvPicPr>
            <p:nvPr/>
          </p:nvPicPr>
          <p:blipFill>
            <a:blip r:embed="rId2"/>
            <a:stretch>
              <a:fillRect/>
            </a:stretch>
          </p:blipFill>
          <p:spPr>
            <a:xfrm>
              <a:off x="8139199" y="564138"/>
              <a:ext cx="3351108" cy="2248907"/>
            </a:xfrm>
            <a:prstGeom prst="rect">
              <a:avLst/>
            </a:prstGeom>
          </p:spPr>
        </p:pic>
      </p:grpSp>
      <p:sp>
        <p:nvSpPr>
          <p:cNvPr id="7" name="Espace réservé du texte 6">
            <a:extLst>
              <a:ext uri="{FF2B5EF4-FFF2-40B4-BE49-F238E27FC236}">
                <a16:creationId xmlns:a16="http://schemas.microsoft.com/office/drawing/2014/main" id="{353C314E-1809-40DE-A49F-9E0623624369}"/>
              </a:ext>
            </a:extLst>
          </p:cNvPr>
          <p:cNvSpPr>
            <a:spLocks noGrp="1"/>
          </p:cNvSpPr>
          <p:nvPr>
            <p:ph type="body" sz="quarter" idx="10"/>
          </p:nvPr>
        </p:nvSpPr>
        <p:spPr/>
        <p:txBody>
          <a:bodyPr>
            <a:normAutofit/>
          </a:bodyPr>
          <a:lstStyle/>
          <a:p>
            <a:endParaRPr lang="fr-FR" sz="1800" dirty="0"/>
          </a:p>
          <a:p>
            <a:endParaRPr lang="fr-FR" sz="1800" dirty="0"/>
          </a:p>
          <a:p>
            <a:r>
              <a:rPr lang="fr-FR" sz="1800" dirty="0">
                <a:hlinkClick r:id="rId3"/>
              </a:rPr>
              <a:t>jean-marc.caillard@cnvv.net</a:t>
            </a:r>
            <a:endParaRPr lang="fr-FR" sz="1800" dirty="0"/>
          </a:p>
          <a:p>
            <a:endParaRPr lang="fr-FR" sz="1800" dirty="0"/>
          </a:p>
          <a:p>
            <a:r>
              <a:rPr lang="fr-FR" sz="1800" dirty="0">
                <a:hlinkClick r:id="rId4"/>
              </a:rPr>
              <a:t>michel.jacquemin@ffvp.fr</a:t>
            </a:r>
            <a:endParaRPr lang="fr-FR" sz="1800" dirty="0"/>
          </a:p>
          <a:p>
            <a:endParaRPr lang="fr-FR" sz="1800" dirty="0"/>
          </a:p>
        </p:txBody>
      </p:sp>
      <p:sp>
        <p:nvSpPr>
          <p:cNvPr id="2" name="Rectangle 1">
            <a:extLst>
              <a:ext uri="{FF2B5EF4-FFF2-40B4-BE49-F238E27FC236}">
                <a16:creationId xmlns:a16="http://schemas.microsoft.com/office/drawing/2014/main" id="{7C2EC64D-78A7-D2CF-FC3C-7E8B31F45EC1}"/>
              </a:ext>
            </a:extLst>
          </p:cNvPr>
          <p:cNvSpPr/>
          <p:nvPr/>
        </p:nvSpPr>
        <p:spPr>
          <a:xfrm>
            <a:off x="2998033" y="2143593"/>
            <a:ext cx="3897442" cy="14540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04783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C95930C-38C0-4845-9CA6-2B7EFFCE37FE}"/>
              </a:ext>
            </a:extLst>
          </p:cNvPr>
          <p:cNvSpPr>
            <a:spLocks noGrp="1"/>
          </p:cNvSpPr>
          <p:nvPr>
            <p:ph type="body" sz="quarter" idx="11"/>
          </p:nvPr>
        </p:nvSpPr>
        <p:spPr>
          <a:xfrm>
            <a:off x="3584448" y="177822"/>
            <a:ext cx="4413504" cy="412750"/>
          </a:xfrm>
        </p:spPr>
        <p:txBody>
          <a:bodyPr/>
          <a:lstStyle/>
          <a:p>
            <a:pPr algn="ctr"/>
            <a:r>
              <a:rPr lang="fr-FR" b="1" dirty="0">
                <a:solidFill>
                  <a:schemeClr val="accent1">
                    <a:lumMod val="75000"/>
                  </a:schemeClr>
                </a:solidFill>
                <a:effectLst>
                  <a:outerShdw blurRad="38100" dist="38100" dir="2700000" algn="tl">
                    <a:srgbClr val="000000">
                      <a:alpha val="43137"/>
                    </a:srgbClr>
                  </a:outerShdw>
                </a:effectLst>
              </a:rPr>
              <a:t> </a:t>
            </a:r>
            <a:r>
              <a:rPr lang="fr-FR" sz="2400" b="1" dirty="0">
                <a:solidFill>
                  <a:srgbClr val="0070C0"/>
                </a:solidFill>
              </a:rPr>
              <a:t>WEBINAIRE  06 juin 2023</a:t>
            </a:r>
          </a:p>
          <a:p>
            <a:endParaRPr lang="fr-FR" b="1" dirty="0">
              <a:solidFill>
                <a:schemeClr val="accent1">
                  <a:lumMod val="75000"/>
                </a:schemeClr>
              </a:solidFill>
              <a:effectLst>
                <a:outerShdw blurRad="38100" dist="38100" dir="2700000" algn="tl">
                  <a:srgbClr val="000000">
                    <a:alpha val="43137"/>
                  </a:srgbClr>
                </a:outerShdw>
              </a:effectLst>
            </a:endParaRPr>
          </a:p>
        </p:txBody>
      </p:sp>
      <p:pic>
        <p:nvPicPr>
          <p:cNvPr id="11" name="Image 10">
            <a:extLst>
              <a:ext uri="{FF2B5EF4-FFF2-40B4-BE49-F238E27FC236}">
                <a16:creationId xmlns:a16="http://schemas.microsoft.com/office/drawing/2014/main" id="{369FDBEC-4A35-40E6-941C-AB0FCAD050A6}"/>
              </a:ext>
            </a:extLst>
          </p:cNvPr>
          <p:cNvPicPr>
            <a:picLocks noChangeAspect="1"/>
          </p:cNvPicPr>
          <p:nvPr/>
        </p:nvPicPr>
        <p:blipFill>
          <a:blip r:embed="rId2"/>
          <a:stretch>
            <a:fillRect/>
          </a:stretch>
        </p:blipFill>
        <p:spPr>
          <a:xfrm>
            <a:off x="10723416" y="14886"/>
            <a:ext cx="1468584" cy="985557"/>
          </a:xfrm>
          <a:prstGeom prst="rect">
            <a:avLst/>
          </a:prstGeom>
        </p:spPr>
      </p:pic>
      <p:sp>
        <p:nvSpPr>
          <p:cNvPr id="3" name="ZoneTexte 2">
            <a:extLst>
              <a:ext uri="{FF2B5EF4-FFF2-40B4-BE49-F238E27FC236}">
                <a16:creationId xmlns:a16="http://schemas.microsoft.com/office/drawing/2014/main" id="{118156CB-52C6-44BA-B410-CC7FBE2A7DD5}"/>
              </a:ext>
            </a:extLst>
          </p:cNvPr>
          <p:cNvSpPr txBox="1"/>
          <p:nvPr/>
        </p:nvSpPr>
        <p:spPr>
          <a:xfrm>
            <a:off x="5508677" y="815777"/>
            <a:ext cx="856453" cy="369332"/>
          </a:xfrm>
          <a:prstGeom prst="rect">
            <a:avLst/>
          </a:prstGeom>
          <a:noFill/>
        </p:spPr>
        <p:txBody>
          <a:bodyPr wrap="none" rtlCol="0">
            <a:spAutoFit/>
          </a:bodyPr>
          <a:lstStyle/>
          <a:p>
            <a:r>
              <a:rPr lang="fr-FR" b="1" dirty="0">
                <a:solidFill>
                  <a:srgbClr val="0070C0"/>
                </a:solidFill>
                <a:effectLst>
                  <a:outerShdw blurRad="38100" dist="38100" dir="2700000" algn="tl">
                    <a:srgbClr val="000000">
                      <a:alpha val="43137"/>
                    </a:srgbClr>
                  </a:outerShdw>
                </a:effectLst>
              </a:rPr>
              <a:t>Le DTO</a:t>
            </a:r>
          </a:p>
        </p:txBody>
      </p:sp>
      <p:sp>
        <p:nvSpPr>
          <p:cNvPr id="5" name="ZoneTexte 4">
            <a:extLst>
              <a:ext uri="{FF2B5EF4-FFF2-40B4-BE49-F238E27FC236}">
                <a16:creationId xmlns:a16="http://schemas.microsoft.com/office/drawing/2014/main" id="{E9A323CB-0D07-DDE1-4362-9FB98353DB7E}"/>
              </a:ext>
            </a:extLst>
          </p:cNvPr>
          <p:cNvSpPr txBox="1"/>
          <p:nvPr/>
        </p:nvSpPr>
        <p:spPr>
          <a:xfrm>
            <a:off x="3048000" y="3255219"/>
            <a:ext cx="6096000" cy="369332"/>
          </a:xfrm>
          <a:prstGeom prst="rect">
            <a:avLst/>
          </a:prstGeom>
          <a:noFill/>
        </p:spPr>
        <p:txBody>
          <a:bodyPr wrap="square">
            <a:spAutoFit/>
          </a:bodyPr>
          <a:lstStyle/>
          <a:p>
            <a:r>
              <a:rPr lang="fr-FR" sz="1800" b="0" i="0" u="none" strike="noStrike" baseline="0" dirty="0">
                <a:solidFill>
                  <a:srgbClr val="FFFFFF"/>
                </a:solidFill>
                <a:latin typeface="LiberationSans"/>
              </a:rPr>
              <a:t>DTO.GEN.115 Déclaration</a:t>
            </a:r>
            <a:endParaRPr lang="fr-FR" dirty="0"/>
          </a:p>
        </p:txBody>
      </p:sp>
      <p:sp>
        <p:nvSpPr>
          <p:cNvPr id="6" name="Rectangle 5">
            <a:extLst>
              <a:ext uri="{FF2B5EF4-FFF2-40B4-BE49-F238E27FC236}">
                <a16:creationId xmlns:a16="http://schemas.microsoft.com/office/drawing/2014/main" id="{9BA8B53D-06F9-F0D1-9A7A-773C220CAB81}"/>
              </a:ext>
            </a:extLst>
          </p:cNvPr>
          <p:cNvSpPr/>
          <p:nvPr/>
        </p:nvSpPr>
        <p:spPr>
          <a:xfrm>
            <a:off x="1088571" y="1553563"/>
            <a:ext cx="5660571"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0" i="0" u="none" strike="noStrike" baseline="0">
                <a:solidFill>
                  <a:srgbClr val="FFFFFF"/>
                </a:solidFill>
                <a:latin typeface="LiberationSans"/>
              </a:rPr>
              <a:t>DTO.GEN.115 Déclaration</a:t>
            </a:r>
            <a:endParaRPr lang="fr-FR"/>
          </a:p>
        </p:txBody>
      </p:sp>
      <p:sp>
        <p:nvSpPr>
          <p:cNvPr id="10" name="ZoneTexte 9">
            <a:extLst>
              <a:ext uri="{FF2B5EF4-FFF2-40B4-BE49-F238E27FC236}">
                <a16:creationId xmlns:a16="http://schemas.microsoft.com/office/drawing/2014/main" id="{46D6E8DB-5115-6DBD-03A9-556FD3275F53}"/>
              </a:ext>
            </a:extLst>
          </p:cNvPr>
          <p:cNvSpPr txBox="1"/>
          <p:nvPr/>
        </p:nvSpPr>
        <p:spPr>
          <a:xfrm>
            <a:off x="1088571" y="2137275"/>
            <a:ext cx="9434286" cy="3139321"/>
          </a:xfrm>
          <a:prstGeom prst="rect">
            <a:avLst/>
          </a:prstGeom>
          <a:noFill/>
        </p:spPr>
        <p:txBody>
          <a:bodyPr wrap="square">
            <a:spAutoFit/>
          </a:bodyPr>
          <a:lstStyle/>
          <a:p>
            <a:pPr algn="l"/>
            <a:r>
              <a:rPr lang="fr-FR" sz="1800" b="0" i="0" u="none" strike="noStrike" baseline="0" dirty="0">
                <a:solidFill>
                  <a:srgbClr val="000000"/>
                </a:solidFill>
                <a:latin typeface="Philosopher"/>
              </a:rPr>
              <a:t>Avant de pouvoir dispenser des formations ,l'organisme doit présenter une déclaration à l'autorité compétente. </a:t>
            </a:r>
            <a:r>
              <a:rPr lang="fr-FR" sz="1800" b="0" i="0" u="none" strike="noStrike" baseline="0" dirty="0">
                <a:latin typeface="LiberationSerif"/>
              </a:rPr>
              <a:t>Comprenant  nom :</a:t>
            </a:r>
          </a:p>
          <a:p>
            <a:pPr marL="742950" lvl="1" indent="-285750">
              <a:buFont typeface="Wingdings" panose="05000000000000000000" pitchFamily="2" charset="2"/>
              <a:buChar char="§"/>
            </a:pPr>
            <a:r>
              <a:rPr lang="fr-FR" b="0" i="0" u="none" strike="noStrike" baseline="0" dirty="0">
                <a:latin typeface="LiberationSerif"/>
              </a:rPr>
              <a:t>du DTO; </a:t>
            </a:r>
          </a:p>
          <a:p>
            <a:pPr marL="742950" lvl="1" indent="-285750">
              <a:buFont typeface="Wingdings" panose="05000000000000000000" pitchFamily="2" charset="2"/>
              <a:buChar char="§"/>
            </a:pPr>
            <a:r>
              <a:rPr lang="fr-FR" dirty="0">
                <a:latin typeface="LiberationSerif"/>
              </a:rPr>
              <a:t>d</a:t>
            </a:r>
            <a:r>
              <a:rPr lang="fr-FR" b="0" i="0" u="none" strike="noStrike" baseline="0" dirty="0">
                <a:latin typeface="LiberationSerif"/>
              </a:rPr>
              <a:t>u représentant du DTO;</a:t>
            </a:r>
          </a:p>
          <a:p>
            <a:pPr marL="742950" lvl="1" indent="-285750">
              <a:buFont typeface="Wingdings" panose="05000000000000000000" pitchFamily="2" charset="2"/>
              <a:buChar char="§"/>
            </a:pPr>
            <a:r>
              <a:rPr lang="fr-FR" b="0" i="0" u="none" strike="noStrike" baseline="0" dirty="0">
                <a:latin typeface="LiberationSerif"/>
              </a:rPr>
              <a:t>du responsable pédagogique du DTO;</a:t>
            </a:r>
          </a:p>
          <a:p>
            <a:pPr marL="742950" lvl="1" indent="-285750">
              <a:buFont typeface="Wingdings" panose="05000000000000000000" pitchFamily="2" charset="2"/>
              <a:buChar char="§"/>
            </a:pPr>
            <a:r>
              <a:rPr lang="fr-FR" dirty="0">
                <a:latin typeface="LiberationSerif"/>
              </a:rPr>
              <a:t>de </a:t>
            </a:r>
            <a:r>
              <a:rPr lang="fr-FR" b="0" i="0" u="none" strike="noStrike" baseline="0" dirty="0">
                <a:latin typeface="LiberationSerif"/>
              </a:rPr>
              <a:t>tous les responsables pédagogiques adjoints,</a:t>
            </a:r>
          </a:p>
          <a:p>
            <a:pPr marL="742950" lvl="1" indent="-285750">
              <a:buFont typeface="Wingdings" panose="05000000000000000000" pitchFamily="2" charset="2"/>
              <a:buChar char="§"/>
            </a:pPr>
            <a:endParaRPr lang="fr-FR" dirty="0">
              <a:latin typeface="LiberationSerif"/>
            </a:endParaRPr>
          </a:p>
          <a:p>
            <a:pPr lvl="1"/>
            <a:r>
              <a:rPr lang="fr-FR" dirty="0">
                <a:latin typeface="LiberationSerif"/>
              </a:rPr>
              <a:t>Ainsi que:</a:t>
            </a:r>
            <a:endParaRPr lang="fr-FR" b="0" i="0" u="none" strike="noStrike" baseline="0" dirty="0">
              <a:latin typeface="LiberationSerif"/>
            </a:endParaRPr>
          </a:p>
          <a:p>
            <a:pPr marL="742950" lvl="1" indent="-285750">
              <a:buFont typeface="Wingdings" panose="05000000000000000000" pitchFamily="2" charset="2"/>
              <a:buChar char="§"/>
            </a:pPr>
            <a:r>
              <a:rPr lang="fr-FR" b="0" i="0" u="none" strike="noStrike" baseline="0" dirty="0">
                <a:latin typeface="LiberationSerif"/>
              </a:rPr>
              <a:t> le type de formation, </a:t>
            </a:r>
          </a:p>
          <a:p>
            <a:pPr marL="742950" lvl="1" indent="-285750">
              <a:buFont typeface="Wingdings" panose="05000000000000000000" pitchFamily="2" charset="2"/>
              <a:buChar char="§"/>
            </a:pPr>
            <a:r>
              <a:rPr lang="fr-FR" b="0" i="0" u="none" strike="noStrike" baseline="0" dirty="0">
                <a:latin typeface="LiberationSerif"/>
              </a:rPr>
              <a:t>une liste des types d’ aéronefs du DTO, </a:t>
            </a:r>
          </a:p>
          <a:p>
            <a:pPr marL="742950" lvl="1" indent="-285750">
              <a:buFont typeface="Wingdings" panose="05000000000000000000" pitchFamily="2" charset="2"/>
              <a:buChar char="§"/>
            </a:pPr>
            <a:r>
              <a:rPr lang="fr-FR" b="0" i="0" u="none" strike="noStrike" baseline="0" dirty="0">
                <a:latin typeface="LiberationSerif"/>
              </a:rPr>
              <a:t>la date prévue du début de la formation;</a:t>
            </a:r>
            <a:endParaRPr lang="fr-FR" dirty="0">
              <a:latin typeface="Philosopher"/>
            </a:endParaRPr>
          </a:p>
        </p:txBody>
      </p:sp>
    </p:spTree>
    <p:extLst>
      <p:ext uri="{BB962C8B-B14F-4D97-AF65-F5344CB8AC3E}">
        <p14:creationId xmlns:p14="http://schemas.microsoft.com/office/powerpoint/2010/main" val="1044942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C95930C-38C0-4845-9CA6-2B7EFFCE37FE}"/>
              </a:ext>
            </a:extLst>
          </p:cNvPr>
          <p:cNvSpPr>
            <a:spLocks noGrp="1"/>
          </p:cNvSpPr>
          <p:nvPr>
            <p:ph type="body" sz="quarter" idx="11"/>
          </p:nvPr>
        </p:nvSpPr>
        <p:spPr>
          <a:xfrm>
            <a:off x="3584448" y="177822"/>
            <a:ext cx="4413504" cy="412750"/>
          </a:xfrm>
        </p:spPr>
        <p:txBody>
          <a:bodyPr/>
          <a:lstStyle/>
          <a:p>
            <a:pPr algn="ctr"/>
            <a:r>
              <a:rPr lang="fr-FR" b="1" dirty="0">
                <a:solidFill>
                  <a:schemeClr val="accent1">
                    <a:lumMod val="75000"/>
                  </a:schemeClr>
                </a:solidFill>
                <a:effectLst>
                  <a:outerShdw blurRad="38100" dist="38100" dir="2700000" algn="tl">
                    <a:srgbClr val="000000">
                      <a:alpha val="43137"/>
                    </a:srgbClr>
                  </a:outerShdw>
                </a:effectLst>
              </a:rPr>
              <a:t> </a:t>
            </a:r>
            <a:r>
              <a:rPr lang="fr-FR" sz="2400" b="1" dirty="0">
                <a:solidFill>
                  <a:srgbClr val="0070C0"/>
                </a:solidFill>
              </a:rPr>
              <a:t>WEBINAIRE  06 juin 2023</a:t>
            </a:r>
          </a:p>
          <a:p>
            <a:endParaRPr lang="fr-FR" b="1" dirty="0">
              <a:solidFill>
                <a:schemeClr val="accent1">
                  <a:lumMod val="75000"/>
                </a:schemeClr>
              </a:solidFill>
              <a:effectLst>
                <a:outerShdw blurRad="38100" dist="38100" dir="2700000" algn="tl">
                  <a:srgbClr val="000000">
                    <a:alpha val="43137"/>
                  </a:srgbClr>
                </a:outerShdw>
              </a:effectLst>
            </a:endParaRPr>
          </a:p>
        </p:txBody>
      </p:sp>
      <p:pic>
        <p:nvPicPr>
          <p:cNvPr id="11" name="Image 10">
            <a:extLst>
              <a:ext uri="{FF2B5EF4-FFF2-40B4-BE49-F238E27FC236}">
                <a16:creationId xmlns:a16="http://schemas.microsoft.com/office/drawing/2014/main" id="{369FDBEC-4A35-40E6-941C-AB0FCAD050A6}"/>
              </a:ext>
            </a:extLst>
          </p:cNvPr>
          <p:cNvPicPr>
            <a:picLocks noChangeAspect="1"/>
          </p:cNvPicPr>
          <p:nvPr/>
        </p:nvPicPr>
        <p:blipFill>
          <a:blip r:embed="rId3"/>
          <a:stretch>
            <a:fillRect/>
          </a:stretch>
        </p:blipFill>
        <p:spPr>
          <a:xfrm>
            <a:off x="10723416" y="14886"/>
            <a:ext cx="1468584" cy="985557"/>
          </a:xfrm>
          <a:prstGeom prst="rect">
            <a:avLst/>
          </a:prstGeom>
        </p:spPr>
      </p:pic>
      <p:sp>
        <p:nvSpPr>
          <p:cNvPr id="5" name="ZoneTexte 4">
            <a:extLst>
              <a:ext uri="{FF2B5EF4-FFF2-40B4-BE49-F238E27FC236}">
                <a16:creationId xmlns:a16="http://schemas.microsoft.com/office/drawing/2014/main" id="{E9A323CB-0D07-DDE1-4362-9FB98353DB7E}"/>
              </a:ext>
            </a:extLst>
          </p:cNvPr>
          <p:cNvSpPr txBox="1"/>
          <p:nvPr/>
        </p:nvSpPr>
        <p:spPr>
          <a:xfrm>
            <a:off x="3048000" y="3255219"/>
            <a:ext cx="6096000" cy="369332"/>
          </a:xfrm>
          <a:prstGeom prst="rect">
            <a:avLst/>
          </a:prstGeom>
          <a:noFill/>
        </p:spPr>
        <p:txBody>
          <a:bodyPr wrap="square">
            <a:spAutoFit/>
          </a:bodyPr>
          <a:lstStyle/>
          <a:p>
            <a:r>
              <a:rPr lang="fr-FR" sz="1800" b="0" i="0" u="none" strike="noStrike" baseline="0" dirty="0">
                <a:solidFill>
                  <a:srgbClr val="FFFFFF"/>
                </a:solidFill>
                <a:latin typeface="LiberationSans"/>
              </a:rPr>
              <a:t>DTO.GEN.115 Déclaration</a:t>
            </a:r>
            <a:endParaRPr lang="fr-FR" dirty="0"/>
          </a:p>
        </p:txBody>
      </p:sp>
      <p:sp>
        <p:nvSpPr>
          <p:cNvPr id="6" name="Rectangle 5">
            <a:extLst>
              <a:ext uri="{FF2B5EF4-FFF2-40B4-BE49-F238E27FC236}">
                <a16:creationId xmlns:a16="http://schemas.microsoft.com/office/drawing/2014/main" id="{9BA8B53D-06F9-F0D1-9A7A-773C220CAB81}"/>
              </a:ext>
            </a:extLst>
          </p:cNvPr>
          <p:cNvSpPr/>
          <p:nvPr/>
        </p:nvSpPr>
        <p:spPr>
          <a:xfrm>
            <a:off x="1088571" y="1553563"/>
            <a:ext cx="5660571"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0" i="0" u="none" strike="noStrike" baseline="0">
                <a:solidFill>
                  <a:srgbClr val="FFFFFF"/>
                </a:solidFill>
                <a:latin typeface="LiberationSans"/>
              </a:rPr>
              <a:t>DTO.GEN.210 Exigences en matière de personnel</a:t>
            </a:r>
            <a:endParaRPr lang="fr-FR" dirty="0"/>
          </a:p>
        </p:txBody>
      </p:sp>
      <p:sp>
        <p:nvSpPr>
          <p:cNvPr id="4" name="ZoneTexte 3">
            <a:extLst>
              <a:ext uri="{FF2B5EF4-FFF2-40B4-BE49-F238E27FC236}">
                <a16:creationId xmlns:a16="http://schemas.microsoft.com/office/drawing/2014/main" id="{2600CC97-B013-AB4F-9677-C349BD284698}"/>
              </a:ext>
            </a:extLst>
          </p:cNvPr>
          <p:cNvSpPr txBox="1"/>
          <p:nvPr/>
        </p:nvSpPr>
        <p:spPr>
          <a:xfrm>
            <a:off x="3781477" y="854562"/>
            <a:ext cx="4216475" cy="369332"/>
          </a:xfrm>
          <a:prstGeom prst="rect">
            <a:avLst/>
          </a:prstGeom>
          <a:noFill/>
        </p:spPr>
        <p:txBody>
          <a:bodyPr wrap="none" rtlCol="0">
            <a:spAutoFit/>
          </a:bodyPr>
          <a:lstStyle/>
          <a:p>
            <a:r>
              <a:rPr lang="fr-FR" b="1" dirty="0">
                <a:solidFill>
                  <a:srgbClr val="0070C0"/>
                </a:solidFill>
                <a:effectLst>
                  <a:outerShdw blurRad="38100" dist="38100" dir="2700000" algn="tl">
                    <a:srgbClr val="000000">
                      <a:alpha val="43137"/>
                    </a:srgbClr>
                  </a:outerShdw>
                </a:effectLst>
              </a:rPr>
              <a:t>Désignation du Responsable Pédagogique </a:t>
            </a:r>
          </a:p>
        </p:txBody>
      </p:sp>
      <p:sp>
        <p:nvSpPr>
          <p:cNvPr id="8" name="ZoneTexte 7">
            <a:extLst>
              <a:ext uri="{FF2B5EF4-FFF2-40B4-BE49-F238E27FC236}">
                <a16:creationId xmlns:a16="http://schemas.microsoft.com/office/drawing/2014/main" id="{04DC0415-2210-2294-E397-F6ED682B0ABD}"/>
              </a:ext>
            </a:extLst>
          </p:cNvPr>
          <p:cNvSpPr txBox="1"/>
          <p:nvPr/>
        </p:nvSpPr>
        <p:spPr>
          <a:xfrm>
            <a:off x="1088571" y="2054890"/>
            <a:ext cx="9634845" cy="369332"/>
          </a:xfrm>
          <a:prstGeom prst="rect">
            <a:avLst/>
          </a:prstGeom>
          <a:noFill/>
        </p:spPr>
        <p:txBody>
          <a:bodyPr wrap="square">
            <a:spAutoFit/>
          </a:bodyPr>
          <a:lstStyle/>
          <a:p>
            <a:pPr algn="l"/>
            <a:r>
              <a:rPr lang="fr-FR" dirty="0">
                <a:latin typeface="LiberationSerif"/>
              </a:rPr>
              <a:t>Le RP </a:t>
            </a:r>
            <a:r>
              <a:rPr lang="fr-FR" sz="1800" b="0" i="0" u="none" strike="noStrike" baseline="0" dirty="0">
                <a:latin typeface="LiberationSerif"/>
              </a:rPr>
              <a:t>préserve et favorise la sécurité aérienne, il ne doit pas faire l’objet de sanction dans les 3 ans</a:t>
            </a:r>
            <a:endParaRPr lang="fr-FR" dirty="0"/>
          </a:p>
        </p:txBody>
      </p:sp>
    </p:spTree>
    <p:extLst>
      <p:ext uri="{BB962C8B-B14F-4D97-AF65-F5344CB8AC3E}">
        <p14:creationId xmlns:p14="http://schemas.microsoft.com/office/powerpoint/2010/main" val="74787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C95930C-38C0-4845-9CA6-2B7EFFCE37FE}"/>
              </a:ext>
            </a:extLst>
          </p:cNvPr>
          <p:cNvSpPr>
            <a:spLocks noGrp="1"/>
          </p:cNvSpPr>
          <p:nvPr>
            <p:ph type="body" sz="quarter" idx="11"/>
          </p:nvPr>
        </p:nvSpPr>
        <p:spPr>
          <a:xfrm>
            <a:off x="3584448" y="177822"/>
            <a:ext cx="4413504" cy="412750"/>
          </a:xfrm>
        </p:spPr>
        <p:txBody>
          <a:bodyPr/>
          <a:lstStyle/>
          <a:p>
            <a:pPr algn="ctr"/>
            <a:r>
              <a:rPr lang="fr-FR" b="1" dirty="0">
                <a:solidFill>
                  <a:schemeClr val="accent1">
                    <a:lumMod val="75000"/>
                  </a:schemeClr>
                </a:solidFill>
                <a:effectLst>
                  <a:outerShdw blurRad="38100" dist="38100" dir="2700000" algn="tl">
                    <a:srgbClr val="000000">
                      <a:alpha val="43137"/>
                    </a:srgbClr>
                  </a:outerShdw>
                </a:effectLst>
              </a:rPr>
              <a:t> </a:t>
            </a:r>
            <a:r>
              <a:rPr lang="fr-FR" sz="2400" b="1" dirty="0">
                <a:solidFill>
                  <a:srgbClr val="0070C0"/>
                </a:solidFill>
              </a:rPr>
              <a:t>WEBINAIRE  06 juin 2023</a:t>
            </a:r>
          </a:p>
          <a:p>
            <a:endParaRPr lang="fr-FR" b="1" dirty="0">
              <a:solidFill>
                <a:schemeClr val="accent1">
                  <a:lumMod val="75000"/>
                </a:schemeClr>
              </a:solidFill>
              <a:effectLst>
                <a:outerShdw blurRad="38100" dist="38100" dir="2700000" algn="tl">
                  <a:srgbClr val="000000">
                    <a:alpha val="43137"/>
                  </a:srgbClr>
                </a:outerShdw>
              </a:effectLst>
            </a:endParaRPr>
          </a:p>
        </p:txBody>
      </p:sp>
      <p:pic>
        <p:nvPicPr>
          <p:cNvPr id="11" name="Image 10">
            <a:extLst>
              <a:ext uri="{FF2B5EF4-FFF2-40B4-BE49-F238E27FC236}">
                <a16:creationId xmlns:a16="http://schemas.microsoft.com/office/drawing/2014/main" id="{369FDBEC-4A35-40E6-941C-AB0FCAD050A6}"/>
              </a:ext>
            </a:extLst>
          </p:cNvPr>
          <p:cNvPicPr>
            <a:picLocks noChangeAspect="1"/>
          </p:cNvPicPr>
          <p:nvPr/>
        </p:nvPicPr>
        <p:blipFill>
          <a:blip r:embed="rId3"/>
          <a:stretch>
            <a:fillRect/>
          </a:stretch>
        </p:blipFill>
        <p:spPr>
          <a:xfrm>
            <a:off x="10723416" y="14886"/>
            <a:ext cx="1468584" cy="985557"/>
          </a:xfrm>
          <a:prstGeom prst="rect">
            <a:avLst/>
          </a:prstGeom>
        </p:spPr>
      </p:pic>
      <p:sp>
        <p:nvSpPr>
          <p:cNvPr id="5" name="ZoneTexte 4">
            <a:extLst>
              <a:ext uri="{FF2B5EF4-FFF2-40B4-BE49-F238E27FC236}">
                <a16:creationId xmlns:a16="http://schemas.microsoft.com/office/drawing/2014/main" id="{E9A323CB-0D07-DDE1-4362-9FB98353DB7E}"/>
              </a:ext>
            </a:extLst>
          </p:cNvPr>
          <p:cNvSpPr txBox="1"/>
          <p:nvPr/>
        </p:nvSpPr>
        <p:spPr>
          <a:xfrm>
            <a:off x="3048000" y="3298637"/>
            <a:ext cx="6096000" cy="369332"/>
          </a:xfrm>
          <a:prstGeom prst="rect">
            <a:avLst/>
          </a:prstGeom>
          <a:noFill/>
        </p:spPr>
        <p:txBody>
          <a:bodyPr wrap="square">
            <a:spAutoFit/>
          </a:bodyPr>
          <a:lstStyle/>
          <a:p>
            <a:r>
              <a:rPr lang="fr-FR" sz="1800" b="0" i="0" u="none" strike="noStrike" baseline="0" dirty="0">
                <a:solidFill>
                  <a:srgbClr val="FFFFFF"/>
                </a:solidFill>
                <a:latin typeface="LiberationSans"/>
              </a:rPr>
              <a:t>DTO.GEN.115 Déclaration</a:t>
            </a:r>
            <a:endParaRPr lang="fr-FR" dirty="0"/>
          </a:p>
        </p:txBody>
      </p:sp>
      <p:sp>
        <p:nvSpPr>
          <p:cNvPr id="6" name="Rectangle 5">
            <a:extLst>
              <a:ext uri="{FF2B5EF4-FFF2-40B4-BE49-F238E27FC236}">
                <a16:creationId xmlns:a16="http://schemas.microsoft.com/office/drawing/2014/main" id="{9BA8B53D-06F9-F0D1-9A7A-773C220CAB81}"/>
              </a:ext>
            </a:extLst>
          </p:cNvPr>
          <p:cNvSpPr/>
          <p:nvPr/>
        </p:nvSpPr>
        <p:spPr>
          <a:xfrm>
            <a:off x="1088571" y="1553563"/>
            <a:ext cx="5660571"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i="0" u="none" strike="noStrike" baseline="0" dirty="0">
                <a:solidFill>
                  <a:srgbClr val="FFFFFF"/>
                </a:solidFill>
                <a:latin typeface="LiberationSans"/>
              </a:rPr>
              <a:t>DTO.GEN.210 Exigences en matière de personnel</a:t>
            </a:r>
            <a:endParaRPr lang="fr-FR" b="1" dirty="0"/>
          </a:p>
        </p:txBody>
      </p:sp>
      <p:sp>
        <p:nvSpPr>
          <p:cNvPr id="4" name="ZoneTexte 3">
            <a:extLst>
              <a:ext uri="{FF2B5EF4-FFF2-40B4-BE49-F238E27FC236}">
                <a16:creationId xmlns:a16="http://schemas.microsoft.com/office/drawing/2014/main" id="{2600CC97-B013-AB4F-9677-C349BD284698}"/>
              </a:ext>
            </a:extLst>
          </p:cNvPr>
          <p:cNvSpPr txBox="1"/>
          <p:nvPr/>
        </p:nvSpPr>
        <p:spPr>
          <a:xfrm>
            <a:off x="3781477" y="854562"/>
            <a:ext cx="4216475" cy="369332"/>
          </a:xfrm>
          <a:prstGeom prst="rect">
            <a:avLst/>
          </a:prstGeom>
          <a:noFill/>
        </p:spPr>
        <p:txBody>
          <a:bodyPr wrap="none" rtlCol="0">
            <a:spAutoFit/>
          </a:bodyPr>
          <a:lstStyle/>
          <a:p>
            <a:r>
              <a:rPr lang="fr-FR" b="1" dirty="0">
                <a:solidFill>
                  <a:srgbClr val="0070C0"/>
                </a:solidFill>
                <a:effectLst>
                  <a:outerShdw blurRad="38100" dist="38100" dir="2700000" algn="tl">
                    <a:srgbClr val="000000">
                      <a:alpha val="43137"/>
                    </a:srgbClr>
                  </a:outerShdw>
                </a:effectLst>
              </a:rPr>
              <a:t>Désignation du Responsable Pédagogique </a:t>
            </a:r>
          </a:p>
        </p:txBody>
      </p:sp>
      <p:sp>
        <p:nvSpPr>
          <p:cNvPr id="3" name="Rectangle 2">
            <a:extLst>
              <a:ext uri="{FF2B5EF4-FFF2-40B4-BE49-F238E27FC236}">
                <a16:creationId xmlns:a16="http://schemas.microsoft.com/office/drawing/2014/main" id="{A6352FD1-BBE4-B704-B889-FAFA32291E30}"/>
              </a:ext>
            </a:extLst>
          </p:cNvPr>
          <p:cNvSpPr/>
          <p:nvPr/>
        </p:nvSpPr>
        <p:spPr>
          <a:xfrm>
            <a:off x="1088570" y="2002219"/>
            <a:ext cx="6096000" cy="3693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i="0" u="none" strike="noStrike" baseline="0" dirty="0">
                <a:solidFill>
                  <a:srgbClr val="FFFFFF"/>
                </a:solidFill>
                <a:latin typeface="LiberationSans"/>
              </a:rPr>
              <a:t>AMC1 DTO.GEN.210(a)(2) Exigences en matière de personnel</a:t>
            </a:r>
            <a:endParaRPr lang="fr-FR" b="1" dirty="0"/>
          </a:p>
        </p:txBody>
      </p:sp>
      <p:sp>
        <p:nvSpPr>
          <p:cNvPr id="8" name="ZoneTexte 7">
            <a:extLst>
              <a:ext uri="{FF2B5EF4-FFF2-40B4-BE49-F238E27FC236}">
                <a16:creationId xmlns:a16="http://schemas.microsoft.com/office/drawing/2014/main" id="{B9CEFA92-528A-A0F6-06E7-C86F77A7E41C}"/>
              </a:ext>
            </a:extLst>
          </p:cNvPr>
          <p:cNvSpPr txBox="1"/>
          <p:nvPr/>
        </p:nvSpPr>
        <p:spPr>
          <a:xfrm>
            <a:off x="1161140" y="2587118"/>
            <a:ext cx="10014859" cy="2585323"/>
          </a:xfrm>
          <a:prstGeom prst="rect">
            <a:avLst/>
          </a:prstGeom>
          <a:noFill/>
        </p:spPr>
        <p:txBody>
          <a:bodyPr wrap="square">
            <a:spAutoFit/>
          </a:bodyPr>
          <a:lstStyle/>
          <a:p>
            <a:pPr algn="l"/>
            <a:r>
              <a:rPr lang="fr-FR" sz="1800" b="0" i="0" u="none" strike="noStrike" baseline="0" dirty="0">
                <a:latin typeface="LiberationSerif"/>
              </a:rPr>
              <a:t>Le RP doit:</a:t>
            </a:r>
          </a:p>
          <a:p>
            <a:pPr marL="285750" indent="-285750" algn="l">
              <a:buFont typeface="Arial" panose="020B0604020202020204" pitchFamily="34" charset="0"/>
              <a:buChar char="•"/>
            </a:pPr>
            <a:r>
              <a:rPr lang="fr-FR" sz="1800" b="0" i="0" u="none" strike="noStrike" baseline="0" dirty="0">
                <a:latin typeface="LiberationSerif"/>
              </a:rPr>
              <a:t>posséder des capacités de gestion suffisantes pour assumer ses responsabilités</a:t>
            </a:r>
          </a:p>
          <a:p>
            <a:pPr marL="285750" indent="-285750" algn="l">
              <a:buFont typeface="Arial" panose="020B0604020202020204" pitchFamily="34" charset="0"/>
              <a:buChar char="•"/>
            </a:pPr>
            <a:r>
              <a:rPr lang="fr-FR" sz="1800" b="0" i="0" u="none" strike="noStrike" baseline="0" dirty="0">
                <a:latin typeface="LiberationSerif"/>
              </a:rPr>
              <a:t>être titulaire d’un certificat d'instructeur sans restriction en fonction des formations</a:t>
            </a:r>
          </a:p>
          <a:p>
            <a:pPr marL="285750" indent="-285750" algn="l">
              <a:buFont typeface="Arial" panose="020B0604020202020204" pitchFamily="34" charset="0"/>
              <a:buChar char="•"/>
            </a:pPr>
            <a:r>
              <a:rPr lang="fr-FR" dirty="0">
                <a:latin typeface="LiberationSerif"/>
              </a:rPr>
              <a:t>a</a:t>
            </a:r>
            <a:r>
              <a:rPr lang="fr-FR" sz="1800" b="0" i="0" u="none" strike="noStrike" baseline="0" dirty="0">
                <a:latin typeface="LiberationSerif"/>
              </a:rPr>
              <a:t>voir une expérience suffisante,</a:t>
            </a:r>
            <a:endParaRPr lang="fr-FR" dirty="0">
              <a:latin typeface="LiberationSerif"/>
            </a:endParaRPr>
          </a:p>
          <a:p>
            <a:pPr algn="l"/>
            <a:endParaRPr lang="fr-FR" dirty="0">
              <a:latin typeface="LiberationSerif"/>
            </a:endParaRPr>
          </a:p>
          <a:p>
            <a:pPr algn="l"/>
            <a:endParaRPr lang="fr-FR" dirty="0">
              <a:latin typeface="LiberationSerif"/>
            </a:endParaRPr>
          </a:p>
          <a:p>
            <a:r>
              <a:rPr lang="fr-FR" dirty="0">
                <a:latin typeface="LiberationSerif"/>
              </a:rPr>
              <a:t>Si le RP ne dispose pas de toutes les qualifications enseignées par le DTO, il doit se faire assister par un RP adjoint qualifié , il doit figurer dans le dossier de demande de DTO </a:t>
            </a:r>
          </a:p>
          <a:p>
            <a:pPr algn="l"/>
            <a:endParaRPr lang="fr-FR" dirty="0">
              <a:highlight>
                <a:srgbClr val="FFFF00"/>
              </a:highlight>
              <a:latin typeface="LiberationSerif"/>
            </a:endParaRPr>
          </a:p>
        </p:txBody>
      </p:sp>
    </p:spTree>
    <p:extLst>
      <p:ext uri="{BB962C8B-B14F-4D97-AF65-F5344CB8AC3E}">
        <p14:creationId xmlns:p14="http://schemas.microsoft.com/office/powerpoint/2010/main" val="49286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AE64723-678E-7988-741A-2CD9A3B910ED}"/>
              </a:ext>
            </a:extLst>
          </p:cNvPr>
          <p:cNvSpPr/>
          <p:nvPr/>
        </p:nvSpPr>
        <p:spPr>
          <a:xfrm>
            <a:off x="188686" y="815777"/>
            <a:ext cx="11216473" cy="5683619"/>
          </a:xfrm>
          <a:prstGeom prst="rect">
            <a:avLst/>
          </a:prstGeom>
          <a:solidFill>
            <a:srgbClr val="00B0F0">
              <a:alpha val="5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Le </a:t>
            </a:r>
          </a:p>
        </p:txBody>
      </p:sp>
      <p:sp>
        <p:nvSpPr>
          <p:cNvPr id="8" name="Rectangle 7">
            <a:extLst>
              <a:ext uri="{FF2B5EF4-FFF2-40B4-BE49-F238E27FC236}">
                <a16:creationId xmlns:a16="http://schemas.microsoft.com/office/drawing/2014/main" id="{01CF372F-023B-C04E-882C-6C7F6CE384CA}"/>
              </a:ext>
            </a:extLst>
          </p:cNvPr>
          <p:cNvSpPr/>
          <p:nvPr/>
        </p:nvSpPr>
        <p:spPr>
          <a:xfrm>
            <a:off x="333829" y="1185109"/>
            <a:ext cx="7416800" cy="5273748"/>
          </a:xfrm>
          <a:prstGeom prst="rect">
            <a:avLst/>
          </a:prstGeom>
          <a:solidFill>
            <a:srgbClr val="FFFF00">
              <a:alpha val="5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Espace réservé du texte 1">
            <a:extLst>
              <a:ext uri="{FF2B5EF4-FFF2-40B4-BE49-F238E27FC236}">
                <a16:creationId xmlns:a16="http://schemas.microsoft.com/office/drawing/2014/main" id="{0C95930C-38C0-4845-9CA6-2B7EFFCE37FE}"/>
              </a:ext>
            </a:extLst>
          </p:cNvPr>
          <p:cNvSpPr>
            <a:spLocks noGrp="1"/>
          </p:cNvSpPr>
          <p:nvPr>
            <p:ph type="body" sz="quarter" idx="11"/>
          </p:nvPr>
        </p:nvSpPr>
        <p:spPr>
          <a:xfrm>
            <a:off x="3584448" y="177822"/>
            <a:ext cx="4413504" cy="412750"/>
          </a:xfrm>
        </p:spPr>
        <p:txBody>
          <a:bodyPr/>
          <a:lstStyle/>
          <a:p>
            <a:pPr algn="ctr"/>
            <a:r>
              <a:rPr lang="fr-FR" b="1" dirty="0">
                <a:solidFill>
                  <a:schemeClr val="accent1">
                    <a:lumMod val="75000"/>
                  </a:schemeClr>
                </a:solidFill>
                <a:effectLst>
                  <a:outerShdw blurRad="38100" dist="38100" dir="2700000" algn="tl">
                    <a:srgbClr val="000000">
                      <a:alpha val="43137"/>
                    </a:srgbClr>
                  </a:outerShdw>
                </a:effectLst>
              </a:rPr>
              <a:t> </a:t>
            </a:r>
            <a:r>
              <a:rPr lang="fr-FR" sz="2400" b="1" dirty="0">
                <a:solidFill>
                  <a:srgbClr val="0070C0"/>
                </a:solidFill>
              </a:rPr>
              <a:t>WEBINAIRE  06 juin 2023</a:t>
            </a:r>
          </a:p>
          <a:p>
            <a:endParaRPr lang="fr-FR" b="1" dirty="0">
              <a:solidFill>
                <a:schemeClr val="accent1">
                  <a:lumMod val="75000"/>
                </a:schemeClr>
              </a:solidFill>
              <a:effectLst>
                <a:outerShdw blurRad="38100" dist="38100" dir="2700000" algn="tl">
                  <a:srgbClr val="000000">
                    <a:alpha val="43137"/>
                  </a:srgbClr>
                </a:outerShdw>
              </a:effectLst>
            </a:endParaRPr>
          </a:p>
        </p:txBody>
      </p:sp>
      <p:pic>
        <p:nvPicPr>
          <p:cNvPr id="11" name="Image 10">
            <a:extLst>
              <a:ext uri="{FF2B5EF4-FFF2-40B4-BE49-F238E27FC236}">
                <a16:creationId xmlns:a16="http://schemas.microsoft.com/office/drawing/2014/main" id="{369FDBEC-4A35-40E6-941C-AB0FCAD050A6}"/>
              </a:ext>
            </a:extLst>
          </p:cNvPr>
          <p:cNvPicPr>
            <a:picLocks noChangeAspect="1"/>
          </p:cNvPicPr>
          <p:nvPr/>
        </p:nvPicPr>
        <p:blipFill>
          <a:blip r:embed="rId2"/>
          <a:stretch>
            <a:fillRect/>
          </a:stretch>
        </p:blipFill>
        <p:spPr>
          <a:xfrm>
            <a:off x="10723416" y="14886"/>
            <a:ext cx="1468584" cy="985557"/>
          </a:xfrm>
          <a:prstGeom prst="rect">
            <a:avLst/>
          </a:prstGeom>
        </p:spPr>
      </p:pic>
      <p:sp>
        <p:nvSpPr>
          <p:cNvPr id="3" name="ZoneTexte 2">
            <a:extLst>
              <a:ext uri="{FF2B5EF4-FFF2-40B4-BE49-F238E27FC236}">
                <a16:creationId xmlns:a16="http://schemas.microsoft.com/office/drawing/2014/main" id="{118156CB-52C6-44BA-B410-CC7FBE2A7DD5}"/>
              </a:ext>
            </a:extLst>
          </p:cNvPr>
          <p:cNvSpPr txBox="1"/>
          <p:nvPr/>
        </p:nvSpPr>
        <p:spPr>
          <a:xfrm>
            <a:off x="3526391" y="1326206"/>
            <a:ext cx="856453" cy="369332"/>
          </a:xfrm>
          <a:prstGeom prst="rect">
            <a:avLst/>
          </a:prstGeom>
          <a:noFill/>
        </p:spPr>
        <p:txBody>
          <a:bodyPr wrap="none" rtlCol="0">
            <a:spAutoFit/>
          </a:bodyPr>
          <a:lstStyle/>
          <a:p>
            <a:r>
              <a:rPr lang="fr-FR" b="1" dirty="0">
                <a:solidFill>
                  <a:srgbClr val="0070C0"/>
                </a:solidFill>
                <a:effectLst>
                  <a:outerShdw blurRad="38100" dist="38100" dir="2700000" algn="tl">
                    <a:srgbClr val="000000">
                      <a:alpha val="43137"/>
                    </a:srgbClr>
                  </a:outerShdw>
                </a:effectLst>
                <a:highlight>
                  <a:srgbClr val="FFFF00"/>
                </a:highlight>
              </a:rPr>
              <a:t>Le DTO</a:t>
            </a:r>
          </a:p>
        </p:txBody>
      </p:sp>
      <p:sp>
        <p:nvSpPr>
          <p:cNvPr id="6" name="Rectangle 5">
            <a:extLst>
              <a:ext uri="{FF2B5EF4-FFF2-40B4-BE49-F238E27FC236}">
                <a16:creationId xmlns:a16="http://schemas.microsoft.com/office/drawing/2014/main" id="{7C551950-41F6-8F9D-FD0A-A9E7EDB28632}"/>
              </a:ext>
            </a:extLst>
          </p:cNvPr>
          <p:cNvSpPr/>
          <p:nvPr/>
        </p:nvSpPr>
        <p:spPr>
          <a:xfrm>
            <a:off x="4797532" y="1410314"/>
            <a:ext cx="2278742" cy="580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Représentant du DTO</a:t>
            </a:r>
          </a:p>
        </p:txBody>
      </p:sp>
      <p:sp>
        <p:nvSpPr>
          <p:cNvPr id="10" name="Rectangle 9">
            <a:extLst>
              <a:ext uri="{FF2B5EF4-FFF2-40B4-BE49-F238E27FC236}">
                <a16:creationId xmlns:a16="http://schemas.microsoft.com/office/drawing/2014/main" id="{AB57604A-B461-AC6C-D9B6-9D540E6A6E81}"/>
              </a:ext>
            </a:extLst>
          </p:cNvPr>
          <p:cNvSpPr/>
          <p:nvPr/>
        </p:nvSpPr>
        <p:spPr>
          <a:xfrm>
            <a:off x="4797532" y="3429000"/>
            <a:ext cx="2278742" cy="580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Instructeurs</a:t>
            </a:r>
          </a:p>
        </p:txBody>
      </p:sp>
      <p:sp>
        <p:nvSpPr>
          <p:cNvPr id="16" name="Rectangle 15">
            <a:extLst>
              <a:ext uri="{FF2B5EF4-FFF2-40B4-BE49-F238E27FC236}">
                <a16:creationId xmlns:a16="http://schemas.microsoft.com/office/drawing/2014/main" id="{898604AB-F75E-D0B6-E119-9A4B47D36781}"/>
              </a:ext>
            </a:extLst>
          </p:cNvPr>
          <p:cNvSpPr/>
          <p:nvPr/>
        </p:nvSpPr>
        <p:spPr>
          <a:xfrm>
            <a:off x="4797532" y="4557486"/>
            <a:ext cx="2278742" cy="58057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Programme de formations</a:t>
            </a:r>
          </a:p>
        </p:txBody>
      </p:sp>
      <p:sp>
        <p:nvSpPr>
          <p:cNvPr id="17" name="Rectangle 16">
            <a:extLst>
              <a:ext uri="{FF2B5EF4-FFF2-40B4-BE49-F238E27FC236}">
                <a16:creationId xmlns:a16="http://schemas.microsoft.com/office/drawing/2014/main" id="{62696FC5-7513-112E-E162-12B8C866B7A2}"/>
              </a:ext>
            </a:extLst>
          </p:cNvPr>
          <p:cNvSpPr/>
          <p:nvPr/>
        </p:nvSpPr>
        <p:spPr>
          <a:xfrm>
            <a:off x="4812045" y="5751937"/>
            <a:ext cx="2278742" cy="58057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Stagiaires/  </a:t>
            </a:r>
            <a:r>
              <a:rPr lang="fr-FR" b="1" dirty="0" err="1"/>
              <a:t>éléves</a:t>
            </a:r>
            <a:endParaRPr lang="fr-FR" b="1" dirty="0"/>
          </a:p>
        </p:txBody>
      </p:sp>
      <p:cxnSp>
        <p:nvCxnSpPr>
          <p:cNvPr id="21" name="Connecteur droit avec flèche 20">
            <a:extLst>
              <a:ext uri="{FF2B5EF4-FFF2-40B4-BE49-F238E27FC236}">
                <a16:creationId xmlns:a16="http://schemas.microsoft.com/office/drawing/2014/main" id="{5C3C1003-4D57-80BB-5FA3-1E4E87798F4D}"/>
              </a:ext>
            </a:extLst>
          </p:cNvPr>
          <p:cNvCxnSpPr>
            <a:cxnSpLocks/>
            <a:stCxn id="6" idx="2"/>
            <a:endCxn id="7" idx="0"/>
          </p:cNvCxnSpPr>
          <p:nvPr/>
        </p:nvCxnSpPr>
        <p:spPr>
          <a:xfrm>
            <a:off x="5936903" y="1990886"/>
            <a:ext cx="0" cy="341880"/>
          </a:xfrm>
          <a:prstGeom prst="straightConnector1">
            <a:avLst/>
          </a:prstGeom>
          <a:ln w="603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A63CBB63-841C-4759-8F83-6232B0C4D1C0}"/>
              </a:ext>
            </a:extLst>
          </p:cNvPr>
          <p:cNvCxnSpPr>
            <a:cxnSpLocks/>
          </p:cNvCxnSpPr>
          <p:nvPr/>
        </p:nvCxnSpPr>
        <p:spPr>
          <a:xfrm>
            <a:off x="5936903" y="2924224"/>
            <a:ext cx="0" cy="504776"/>
          </a:xfrm>
          <a:prstGeom prst="straightConnector1">
            <a:avLst/>
          </a:prstGeom>
          <a:ln w="603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4BB121F9-4F46-4A34-8A6C-89962ADC2A84}"/>
              </a:ext>
            </a:extLst>
          </p:cNvPr>
          <p:cNvCxnSpPr>
            <a:cxnSpLocks/>
          </p:cNvCxnSpPr>
          <p:nvPr/>
        </p:nvCxnSpPr>
        <p:spPr>
          <a:xfrm>
            <a:off x="5936903" y="4009572"/>
            <a:ext cx="0" cy="576000"/>
          </a:xfrm>
          <a:prstGeom prst="straightConnector1">
            <a:avLst/>
          </a:prstGeom>
          <a:ln w="603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B9816853-F0BA-C26A-A5C7-DD71349B1AF8}"/>
              </a:ext>
            </a:extLst>
          </p:cNvPr>
          <p:cNvCxnSpPr>
            <a:cxnSpLocks/>
          </p:cNvCxnSpPr>
          <p:nvPr/>
        </p:nvCxnSpPr>
        <p:spPr>
          <a:xfrm>
            <a:off x="5936903" y="5138058"/>
            <a:ext cx="0" cy="612000"/>
          </a:xfrm>
          <a:prstGeom prst="straightConnector1">
            <a:avLst/>
          </a:prstGeom>
          <a:ln w="6032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5" name="Groupe 4">
            <a:extLst>
              <a:ext uri="{FF2B5EF4-FFF2-40B4-BE49-F238E27FC236}">
                <a16:creationId xmlns:a16="http://schemas.microsoft.com/office/drawing/2014/main" id="{92B8F43B-EA3E-CD0B-FB8A-AB7B370918DE}"/>
              </a:ext>
            </a:extLst>
          </p:cNvPr>
          <p:cNvGrpSpPr/>
          <p:nvPr/>
        </p:nvGrpSpPr>
        <p:grpSpPr>
          <a:xfrm>
            <a:off x="537029" y="1990885"/>
            <a:ext cx="4902297" cy="4341623"/>
            <a:chOff x="537029" y="1990885"/>
            <a:chExt cx="4902297" cy="4341623"/>
          </a:xfrm>
        </p:grpSpPr>
        <p:grpSp>
          <p:nvGrpSpPr>
            <p:cNvPr id="4" name="Groupe 3">
              <a:extLst>
                <a:ext uri="{FF2B5EF4-FFF2-40B4-BE49-F238E27FC236}">
                  <a16:creationId xmlns:a16="http://schemas.microsoft.com/office/drawing/2014/main" id="{DA300C26-8C40-EC49-6774-AC714982B159}"/>
                </a:ext>
              </a:extLst>
            </p:cNvPr>
            <p:cNvGrpSpPr/>
            <p:nvPr/>
          </p:nvGrpSpPr>
          <p:grpSpPr>
            <a:xfrm>
              <a:off x="537029" y="1990885"/>
              <a:ext cx="2873828" cy="4341623"/>
              <a:chOff x="537029" y="1990885"/>
              <a:chExt cx="2873828" cy="4341623"/>
            </a:xfrm>
          </p:grpSpPr>
          <p:sp>
            <p:nvSpPr>
              <p:cNvPr id="14" name="Rectangle 13">
                <a:extLst>
                  <a:ext uri="{FF2B5EF4-FFF2-40B4-BE49-F238E27FC236}">
                    <a16:creationId xmlns:a16="http://schemas.microsoft.com/office/drawing/2014/main" id="{A550E568-E706-86FD-F353-51CBA8ADE7D5}"/>
                  </a:ext>
                </a:extLst>
              </p:cNvPr>
              <p:cNvSpPr/>
              <p:nvPr/>
            </p:nvSpPr>
            <p:spPr>
              <a:xfrm>
                <a:off x="537029" y="1990885"/>
                <a:ext cx="2873828" cy="4341623"/>
              </a:xfrm>
              <a:prstGeom prst="rect">
                <a:avLst/>
              </a:prstGeom>
              <a:solidFill>
                <a:schemeClr val="accent1">
                  <a:alpha val="28000"/>
                </a:schemeClr>
              </a:solidFill>
              <a:ln>
                <a:solidFill>
                  <a:schemeClr val="accent1">
                    <a:shade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9" name="Rectangle 18">
                <a:extLst>
                  <a:ext uri="{FF2B5EF4-FFF2-40B4-BE49-F238E27FC236}">
                    <a16:creationId xmlns:a16="http://schemas.microsoft.com/office/drawing/2014/main" id="{D4F724A0-0989-8A10-C65C-3F56546F506D}"/>
                  </a:ext>
                </a:extLst>
              </p:cNvPr>
              <p:cNvSpPr/>
              <p:nvPr/>
            </p:nvSpPr>
            <p:spPr>
              <a:xfrm>
                <a:off x="783771" y="5461651"/>
                <a:ext cx="2278742" cy="58057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Stagiaires/  </a:t>
                </a:r>
                <a:r>
                  <a:rPr lang="fr-FR" b="1" dirty="0" err="1"/>
                  <a:t>éléves</a:t>
                </a:r>
                <a:endParaRPr lang="fr-FR" b="1" dirty="0"/>
              </a:p>
            </p:txBody>
          </p:sp>
          <p:cxnSp>
            <p:nvCxnSpPr>
              <p:cNvPr id="30" name="Connecteur droit avec flèche 29">
                <a:extLst>
                  <a:ext uri="{FF2B5EF4-FFF2-40B4-BE49-F238E27FC236}">
                    <a16:creationId xmlns:a16="http://schemas.microsoft.com/office/drawing/2014/main" id="{707AFD2D-C833-A486-678B-126F66B727AC}"/>
                  </a:ext>
                </a:extLst>
              </p:cNvPr>
              <p:cNvCxnSpPr>
                <a:cxnSpLocks/>
              </p:cNvCxnSpPr>
              <p:nvPr/>
            </p:nvCxnSpPr>
            <p:spPr>
              <a:xfrm>
                <a:off x="1894674" y="2935110"/>
                <a:ext cx="0" cy="504776"/>
              </a:xfrm>
              <a:prstGeom prst="straightConnector1">
                <a:avLst/>
              </a:prstGeom>
              <a:ln w="603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2748FF4-538E-58EE-01AB-AC8ED2AB976D}"/>
                  </a:ext>
                </a:extLst>
              </p:cNvPr>
              <p:cNvSpPr/>
              <p:nvPr/>
            </p:nvSpPr>
            <p:spPr>
              <a:xfrm>
                <a:off x="769258" y="2343652"/>
                <a:ext cx="2278742" cy="580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Responsable Pédagogique adjoint</a:t>
                </a:r>
              </a:p>
            </p:txBody>
          </p:sp>
          <p:cxnSp>
            <p:nvCxnSpPr>
              <p:cNvPr id="32" name="Connecteur droit avec flèche 31">
                <a:extLst>
                  <a:ext uri="{FF2B5EF4-FFF2-40B4-BE49-F238E27FC236}">
                    <a16:creationId xmlns:a16="http://schemas.microsoft.com/office/drawing/2014/main" id="{05212193-A744-209D-D1C3-9864462A6A70}"/>
                  </a:ext>
                </a:extLst>
              </p:cNvPr>
              <p:cNvCxnSpPr>
                <a:cxnSpLocks/>
              </p:cNvCxnSpPr>
              <p:nvPr/>
            </p:nvCxnSpPr>
            <p:spPr>
              <a:xfrm>
                <a:off x="1894674" y="3954463"/>
                <a:ext cx="0" cy="504776"/>
              </a:xfrm>
              <a:prstGeom prst="straightConnector1">
                <a:avLst/>
              </a:prstGeom>
              <a:ln w="603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6224F801-D8B0-D44C-3DD4-C47CE1ABF445}"/>
                  </a:ext>
                </a:extLst>
              </p:cNvPr>
              <p:cNvSpPr/>
              <p:nvPr/>
            </p:nvSpPr>
            <p:spPr>
              <a:xfrm>
                <a:off x="769258" y="3439886"/>
                <a:ext cx="2278742" cy="580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Instructeurs</a:t>
                </a:r>
              </a:p>
            </p:txBody>
          </p:sp>
          <p:cxnSp>
            <p:nvCxnSpPr>
              <p:cNvPr id="33" name="Connecteur droit avec flèche 32">
                <a:extLst>
                  <a:ext uri="{FF2B5EF4-FFF2-40B4-BE49-F238E27FC236}">
                    <a16:creationId xmlns:a16="http://schemas.microsoft.com/office/drawing/2014/main" id="{C47E48C7-648E-AFFC-EEAB-D0E71D3C4E08}"/>
                  </a:ext>
                </a:extLst>
              </p:cNvPr>
              <p:cNvCxnSpPr>
                <a:cxnSpLocks/>
              </p:cNvCxnSpPr>
              <p:nvPr/>
            </p:nvCxnSpPr>
            <p:spPr>
              <a:xfrm>
                <a:off x="1894674" y="4956875"/>
                <a:ext cx="0" cy="504776"/>
              </a:xfrm>
              <a:prstGeom prst="straightConnector1">
                <a:avLst/>
              </a:prstGeom>
              <a:ln w="603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34C02DE8-2ED6-4605-C7D1-A8366661A4AF}"/>
                  </a:ext>
                </a:extLst>
              </p:cNvPr>
              <p:cNvSpPr/>
              <p:nvPr/>
            </p:nvSpPr>
            <p:spPr>
              <a:xfrm>
                <a:off x="769258" y="4471038"/>
                <a:ext cx="2278742" cy="58057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Programme de formations</a:t>
                </a:r>
              </a:p>
            </p:txBody>
          </p:sp>
        </p:grpSp>
        <p:cxnSp>
          <p:nvCxnSpPr>
            <p:cNvPr id="34" name="Connecteur droit avec flèche 33">
              <a:extLst>
                <a:ext uri="{FF2B5EF4-FFF2-40B4-BE49-F238E27FC236}">
                  <a16:creationId xmlns:a16="http://schemas.microsoft.com/office/drawing/2014/main" id="{B37C1A1B-2C87-9548-EB03-4F6848094D6F}"/>
                </a:ext>
              </a:extLst>
            </p:cNvPr>
            <p:cNvCxnSpPr>
              <a:cxnSpLocks/>
            </p:cNvCxnSpPr>
            <p:nvPr/>
          </p:nvCxnSpPr>
          <p:spPr>
            <a:xfrm flipH="1" flipV="1">
              <a:off x="3048000" y="2600730"/>
              <a:ext cx="2391326" cy="1"/>
            </a:xfrm>
            <a:prstGeom prst="straightConnector1">
              <a:avLst/>
            </a:prstGeom>
            <a:ln w="6032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7" name="Rectangle 6">
            <a:extLst>
              <a:ext uri="{FF2B5EF4-FFF2-40B4-BE49-F238E27FC236}">
                <a16:creationId xmlns:a16="http://schemas.microsoft.com/office/drawing/2014/main" id="{2A69C285-8CA9-41F6-2854-D207B49CE4E5}"/>
              </a:ext>
            </a:extLst>
          </p:cNvPr>
          <p:cNvSpPr/>
          <p:nvPr/>
        </p:nvSpPr>
        <p:spPr>
          <a:xfrm>
            <a:off x="4797532" y="2332766"/>
            <a:ext cx="2278742" cy="580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Responsable Pédagogique</a:t>
            </a:r>
          </a:p>
        </p:txBody>
      </p:sp>
      <p:sp>
        <p:nvSpPr>
          <p:cNvPr id="15" name="ZoneTexte 14">
            <a:extLst>
              <a:ext uri="{FF2B5EF4-FFF2-40B4-BE49-F238E27FC236}">
                <a16:creationId xmlns:a16="http://schemas.microsoft.com/office/drawing/2014/main" id="{66D1C9AB-B1A5-B5B1-A298-DD88E1932E38}"/>
              </a:ext>
            </a:extLst>
          </p:cNvPr>
          <p:cNvSpPr txBox="1"/>
          <p:nvPr/>
        </p:nvSpPr>
        <p:spPr>
          <a:xfrm>
            <a:off x="8797294" y="1018428"/>
            <a:ext cx="1072730" cy="461665"/>
          </a:xfrm>
          <a:prstGeom prst="rect">
            <a:avLst/>
          </a:prstGeom>
          <a:noFill/>
        </p:spPr>
        <p:txBody>
          <a:bodyPr wrap="none" rtlCol="0">
            <a:spAutoFit/>
          </a:bodyPr>
          <a:lstStyle/>
          <a:p>
            <a:r>
              <a:rPr lang="fr-FR" sz="2400" b="1" dirty="0"/>
              <a:t>Le club</a:t>
            </a:r>
          </a:p>
        </p:txBody>
      </p:sp>
    </p:spTree>
    <p:extLst>
      <p:ext uri="{BB962C8B-B14F-4D97-AF65-F5344CB8AC3E}">
        <p14:creationId xmlns:p14="http://schemas.microsoft.com/office/powerpoint/2010/main" val="343467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FVP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FVP POWERPOINT" id="{D31AF50F-292D-9E4E-83E1-AE24705B6A15}" vid="{44A62FBB-C56C-CA4F-9479-E7538138D60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FFVP POWERPOINT</Template>
  <TotalTime>3631</TotalTime>
  <Words>4088</Words>
  <Application>Microsoft Office PowerPoint</Application>
  <PresentationFormat>Grand écran</PresentationFormat>
  <Paragraphs>509</Paragraphs>
  <Slides>57</Slides>
  <Notes>20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57</vt:i4>
      </vt:variant>
    </vt:vector>
  </HeadingPairs>
  <TitlesOfParts>
    <vt:vector size="68" baseType="lpstr">
      <vt:lpstr>Arial</vt:lpstr>
      <vt:lpstr>Calibri</vt:lpstr>
      <vt:lpstr>Calibri Light</vt:lpstr>
      <vt:lpstr>Helvetica</vt:lpstr>
      <vt:lpstr>Helvetica Light</vt:lpstr>
      <vt:lpstr>LiberationSans</vt:lpstr>
      <vt:lpstr>LiberationSans-Bold</vt:lpstr>
      <vt:lpstr>LiberationSerif</vt:lpstr>
      <vt:lpstr>Philosopher</vt:lpstr>
      <vt:lpstr>Wingdings</vt:lpstr>
      <vt:lpstr>FFVP2</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Michel Jacquemin</dc:creator>
  <cp:lastModifiedBy>Michel Jacquemin</cp:lastModifiedBy>
  <cp:revision>160</cp:revision>
  <dcterms:created xsi:type="dcterms:W3CDTF">2019-01-12T10:33:14Z</dcterms:created>
  <dcterms:modified xsi:type="dcterms:W3CDTF">2023-06-06T18:33:34Z</dcterms:modified>
</cp:coreProperties>
</file>